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35E6-162A-41F1-8E6A-6F83921430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6BB5-6DE8-49C6-BFEF-89C8EE172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8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96BB5-6DE8-49C6-BFEF-89C8EE1722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86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94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3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9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03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138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8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08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6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6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58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8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93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28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81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BBE7-58E1-449C-8031-CC68B9616C01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968AB-47B5-4967-81E6-CD12E2278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22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7268"/>
            <a:ext cx="7766936" cy="3883568"/>
          </a:xfrm>
        </p:spPr>
        <p:txBody>
          <a:bodyPr/>
          <a:lstStyle/>
          <a:p>
            <a:pPr algn="ctr"/>
            <a:r>
              <a:rPr lang="ru-RU" sz="3600" b="1" dirty="0" smtClean="0"/>
              <a:t>Эффективные стратегии работы с высокомотивированными, одаренными учащимися при подготовке к олимпиадам, творческим конкурсам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47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на уроке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8079"/>
            <a:ext cx="5745768" cy="497344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конспекты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Занимательный дидактический материал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программа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 и их защита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карточки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Перфокарты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09" y="1930400"/>
            <a:ext cx="4427697" cy="30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Внеклассная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27356"/>
            <a:ext cx="4987487" cy="5319131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марафоны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Очно-заочные олимпиады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предметные недели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игры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занятия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74" y="1639944"/>
            <a:ext cx="4870876" cy="39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6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712315" cy="3880773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родительские собрания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консультации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782" y="2576975"/>
            <a:ext cx="4410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9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33534" cy="1320800"/>
          </a:xfrm>
        </p:spPr>
        <p:txBody>
          <a:bodyPr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ченик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459446" cy="3880773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 по предмету;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способностей;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077" y="2160589"/>
            <a:ext cx="4249544" cy="31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3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10910" cy="1320800"/>
          </a:xfrm>
        </p:spPr>
        <p:txBody>
          <a:bodyPr/>
          <a:lstStyle/>
          <a:p>
            <a:r>
              <a:rPr lang="ru-RU" b="1" dirty="0"/>
              <a:t>МОТИВАЦИОННАЯ 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48929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мотивы)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 (внешние мотивы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 (устойчивый интерес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(неустойчивый интерес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 (аморфный интерес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457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ПОЗНАВАТЕЛЬНАЯ 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внимания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СТП (слуховой тип памяти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ЗТП (зрительный тип памяти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МТП (моторный тип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 (широкий объем внимания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 (нормальный объем внимания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УОВ (узкий объем внимания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ЭМОЦИОНАЛЬНО-ВОЛЕВАЯ 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6927"/>
            <a:ext cx="10953388" cy="50738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тревожности. Волевые качества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Н/Т(незаметная тревожность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У/Т (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тревожность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П/Т (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тревожность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Д/Т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дезорганизующая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тревожность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И/В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интернальность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личностное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присущее людям, которые принимают ответственность за то, что происходит с ними, за свои поступки на себя.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Э/В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экстернальность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приписывать причины происходящего внешним факторам — внешней среде, судьбе или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случаю)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302"/>
          </a:xfrm>
        </p:spPr>
        <p:txBody>
          <a:bodyPr/>
          <a:lstStyle/>
          <a:p>
            <a:r>
              <a:rPr lang="ru-RU" b="1" dirty="0"/>
              <a:t>Какой ученик </a:t>
            </a:r>
            <a:r>
              <a:rPr lang="ru-RU" b="1" dirty="0" smtClean="0"/>
              <a:t>вас привлекает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3902"/>
            <a:ext cx="8596668" cy="54640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Дисциплинированный.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Успевающий неровно.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Организованный.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Выбивающийся из общего темпа.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Эрудированный.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Странный в поведении, непонятный.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Умеющий поддержать общее дело.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Выскакивающий на уроке с нелепыми замечаниями.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Успевающий стабильно (всегда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учится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Занятый своими делами (индивидуалист).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Схватывающий быстро, «на лету».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Не умеющий общаться, конфликтный.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Общающийся легко, приятный в общении.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Иногда тугодум, иногда не может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очевидного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Выражающий свои мысли ясно и понятно для всех.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Желающий не всегда подчиняться большинству или официальному руководителю.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7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8611705"/>
              </p:ext>
            </p:extLst>
          </p:nvPr>
        </p:nvGraphicFramePr>
        <p:xfrm>
          <a:off x="233157" y="338550"/>
          <a:ext cx="6898640" cy="21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8640">
                  <a:extLst>
                    <a:ext uri="{9D8B030D-6E8A-4147-A177-3AD203B41FA5}">
                      <a16:colId xmlns="" xmlns:a16="http://schemas.microsoft.com/office/drawing/2014/main" val="1897101831"/>
                    </a:ext>
                  </a:extLst>
                </a:gridCol>
              </a:tblGrid>
              <a:tr h="7302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квалификации в 2019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6653095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82781"/>
              </p:ext>
            </p:extLst>
          </p:nvPr>
        </p:nvGraphicFramePr>
        <p:xfrm>
          <a:off x="0" y="535402"/>
          <a:ext cx="11987561" cy="5763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984">
                  <a:extLst>
                    <a:ext uri="{9D8B030D-6E8A-4147-A177-3AD203B41FA5}">
                      <a16:colId xmlns="" xmlns:a16="http://schemas.microsoft.com/office/drawing/2014/main" val="3094277699"/>
                    </a:ext>
                  </a:extLst>
                </a:gridCol>
                <a:gridCol w="2266065">
                  <a:extLst>
                    <a:ext uri="{9D8B030D-6E8A-4147-A177-3AD203B41FA5}">
                      <a16:colId xmlns="" xmlns:a16="http://schemas.microsoft.com/office/drawing/2014/main" val="2700489321"/>
                    </a:ext>
                  </a:extLst>
                </a:gridCol>
                <a:gridCol w="3351224">
                  <a:extLst>
                    <a:ext uri="{9D8B030D-6E8A-4147-A177-3AD203B41FA5}">
                      <a16:colId xmlns="" xmlns:a16="http://schemas.microsoft.com/office/drawing/2014/main" val="2983060354"/>
                    </a:ext>
                  </a:extLst>
                </a:gridCol>
                <a:gridCol w="2509572">
                  <a:extLst>
                    <a:ext uri="{9D8B030D-6E8A-4147-A177-3AD203B41FA5}">
                      <a16:colId xmlns="" xmlns:a16="http://schemas.microsoft.com/office/drawing/2014/main" val="2413865950"/>
                    </a:ext>
                  </a:extLst>
                </a:gridCol>
                <a:gridCol w="2328716">
                  <a:extLst>
                    <a:ext uri="{9D8B030D-6E8A-4147-A177-3AD203B41FA5}">
                      <a16:colId xmlns="" xmlns:a16="http://schemas.microsoft.com/office/drawing/2014/main" val="1478475961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21.01-25.01.2019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географии и биологии учреждений общего среднего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Содержательные и технологические особенности подготовки учащихся к олимпиадам по учебным предметам «География»  и «Биология»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Ровбуть Е.С., ГУО «Гимназия № 1 г.Копыля» Бохан В.А.,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ГУО «СШ №2 г.Копыля»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1567035036"/>
                  </a:ext>
                </a:extLst>
              </a:tr>
              <a:tr h="667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28.01-01.02.2019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Учителя физики и химии учреждений общего среднего образования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Содержательные и технологические особенности подготовки  учащихся к республиканской олимпиаде по учебным предметам «Физика» и «Химия»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Святская С.Е., ГУО «Гимназия №1 г.Копыля»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786009295"/>
                  </a:ext>
                </a:extLst>
              </a:tr>
              <a:tr h="750904">
                <a:tc>
                  <a:txBody>
                    <a:bodyPr/>
                    <a:lstStyle/>
                    <a:p>
                      <a:pPr indent="-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28.01-01.02.2019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Учителя трудового обучения учреждений общего среднего образования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Содержательные и технологические особенности подготовки  учащихся к  республиканской олимпиаде по учебному предмету «Трудовое обучение (технический и обслуживающий труд)»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Гирко Т.М.,  ГУО «СШ № 2 г. Копыля», Макарчук С.Н., ГУО «Ванелевичская СШ»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3194345019"/>
                  </a:ext>
                </a:extLst>
              </a:tr>
              <a:tr h="41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07.02-03.05.2019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информатики учреждений общего среднего образования 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Методика решения задач по программированию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Крепский И.В.,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ГУО «Коменский УПК д/с-СШ»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Дистанционная форма (очное присутствие 07.02, 03.05)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2072941968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25.03-29.03.2019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начальных классов учреждений общего среднего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Организация проектной и исследовательской деятельности учащихся на первой ступени общего среднего образования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Хмелевская И.В., ГУО «Старицкая СШ»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115002912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01.04-05.04.2019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Педагогические работники учреждений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Моделирование исследовательской деятельности учащихся в условиях компетентностно ориентированной образовательной среды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Лазовская</a:t>
                      </a:r>
                      <a:r>
                        <a:rPr lang="ru-RU" sz="1050" dirty="0">
                          <a:effectLst/>
                        </a:rPr>
                        <a:t> Ж.Г., ГУО «Гимназия № 1 </a:t>
                      </a:r>
                      <a:r>
                        <a:rPr lang="ru-RU" sz="1050" dirty="0" err="1">
                          <a:effectLst/>
                        </a:rPr>
                        <a:t>г.Копыля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3486019003"/>
                  </a:ext>
                </a:extLst>
              </a:tr>
              <a:tr h="75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22.04-26.04.2019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Учителя, преподающие предметы социально- гуманитарного цикла учреждений общего среднего образования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Подготовка учащихся к олимпиадам по учебным предметам социально-гуманитарного цикла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Лазаревич С. В., ГУО «</a:t>
                      </a:r>
                      <a:r>
                        <a:rPr lang="ru-RU" sz="1050" dirty="0" err="1">
                          <a:effectLst/>
                        </a:rPr>
                        <a:t>Лесновская</a:t>
                      </a:r>
                      <a:r>
                        <a:rPr lang="ru-RU" sz="1050" dirty="0">
                          <a:effectLst/>
                        </a:rPr>
                        <a:t> СШ»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108205364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20.05-24.05.2019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начальных классов учреждений общего среднего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Организация проектной и исследовательской деятельности учащихся на первой ступени общего среднего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Забело</a:t>
                      </a:r>
                      <a:r>
                        <a:rPr lang="ru-RU" sz="1050" dirty="0">
                          <a:effectLst/>
                        </a:rPr>
                        <a:t> Е.Н., ГУО «Гимназия № 1 </a:t>
                      </a:r>
                      <a:r>
                        <a:rPr lang="ru-RU" sz="1050" dirty="0" err="1">
                          <a:effectLst/>
                        </a:rPr>
                        <a:t>г.Копыля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3187320507"/>
                  </a:ext>
                </a:extLst>
              </a:tr>
              <a:tr h="41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29.08-17.10.2019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информатики учреждений общего среднего образования 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Содержание олимпиадных заданий по информатике и специфика их решения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Лещевич</a:t>
                      </a:r>
                      <a:r>
                        <a:rPr lang="ru-RU" sz="1050" dirty="0">
                          <a:effectLst/>
                        </a:rPr>
                        <a:t> Д.М.,  ГУО «СШ № 2 г. Копыля»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Дистанционная форма (очное присутствие 29.08, 17.10)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3081892473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21.10-25.10.2019 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математики учреждений общего среднего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Эффективные методы обучения решению задач повышенной сложности по математике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Горощения</a:t>
                      </a:r>
                      <a:r>
                        <a:rPr lang="ru-RU" sz="1050" dirty="0">
                          <a:effectLst/>
                        </a:rPr>
                        <a:t> И.А.,  ГУО «СШ № 3 </a:t>
                      </a:r>
                      <a:r>
                        <a:rPr lang="ru-RU" sz="1050" dirty="0" err="1">
                          <a:effectLst/>
                        </a:rPr>
                        <a:t>г.Копыля</a:t>
                      </a:r>
                      <a:r>
                        <a:rPr lang="ru-RU" sz="1050" dirty="0">
                          <a:effectLst/>
                        </a:rPr>
                        <a:t>», Лозовская Ж.В., ГУО «</a:t>
                      </a:r>
                      <a:r>
                        <a:rPr lang="ru-RU" sz="1050" dirty="0" err="1">
                          <a:effectLst/>
                        </a:rPr>
                        <a:t>Быстриц</a:t>
                      </a:r>
                      <a:r>
                        <a:rPr lang="ru-RU" sz="1050" dirty="0">
                          <a:effectLst/>
                        </a:rPr>
                        <a:t>-кая СШ»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77" marR="19177" marT="0" marB="0" anchor="ctr"/>
                </a:tc>
                <a:extLst>
                  <a:ext uri="{0D108BD9-81ED-4DB2-BD59-A6C34878D82A}">
                    <a16:rowId xmlns="" xmlns:a16="http://schemas.microsoft.com/office/drawing/2014/main" val="187330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8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8018405"/>
              </p:ext>
            </p:extLst>
          </p:nvPr>
        </p:nvGraphicFramePr>
        <p:xfrm>
          <a:off x="211872" y="524108"/>
          <a:ext cx="11853747" cy="636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5360">
                  <a:extLst>
                    <a:ext uri="{9D8B030D-6E8A-4147-A177-3AD203B41FA5}">
                      <a16:colId xmlns="" xmlns:a16="http://schemas.microsoft.com/office/drawing/2014/main" val="358443884"/>
                    </a:ext>
                  </a:extLst>
                </a:gridCol>
                <a:gridCol w="166315">
                  <a:extLst>
                    <a:ext uri="{9D8B030D-6E8A-4147-A177-3AD203B41FA5}">
                      <a16:colId xmlns="" xmlns:a16="http://schemas.microsoft.com/office/drawing/2014/main" val="637934767"/>
                    </a:ext>
                  </a:extLst>
                </a:gridCol>
                <a:gridCol w="4300652">
                  <a:extLst>
                    <a:ext uri="{9D8B030D-6E8A-4147-A177-3AD203B41FA5}">
                      <a16:colId xmlns="" xmlns:a16="http://schemas.microsoft.com/office/drawing/2014/main" val="2059249742"/>
                    </a:ext>
                  </a:extLst>
                </a:gridCol>
                <a:gridCol w="3993081">
                  <a:extLst>
                    <a:ext uri="{9D8B030D-6E8A-4147-A177-3AD203B41FA5}">
                      <a16:colId xmlns="" xmlns:a16="http://schemas.microsoft.com/office/drawing/2014/main" val="2207257843"/>
                    </a:ext>
                  </a:extLst>
                </a:gridCol>
                <a:gridCol w="172528">
                  <a:extLst>
                    <a:ext uri="{9D8B030D-6E8A-4147-A177-3AD203B41FA5}">
                      <a16:colId xmlns="" xmlns:a16="http://schemas.microsoft.com/office/drawing/2014/main" val="1699122188"/>
                    </a:ext>
                  </a:extLst>
                </a:gridCol>
                <a:gridCol w="785811">
                  <a:extLst>
                    <a:ext uri="{9D8B030D-6E8A-4147-A177-3AD203B41FA5}">
                      <a16:colId xmlns="" xmlns:a16="http://schemas.microsoft.com/office/drawing/2014/main" val="299506951"/>
                    </a:ext>
                  </a:extLst>
                </a:gridCol>
              </a:tblGrid>
              <a:tr h="144340">
                <a:tc gridSpan="6"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квалификации в 2018 году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4630928"/>
                  </a:ext>
                </a:extLst>
              </a:tr>
              <a:tr h="39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07.02-03.05.2018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Методика решения задач по программированию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Лазовская</a:t>
                      </a:r>
                      <a:r>
                        <a:rPr lang="ru-RU" sz="1400" dirty="0">
                          <a:effectLst/>
                        </a:rPr>
                        <a:t> Ж.Г., </a:t>
                      </a:r>
                      <a:r>
                        <a:rPr lang="ru-RU" sz="1400" dirty="0" smtClean="0">
                          <a:effectLst/>
                        </a:rPr>
                        <a:t>ГУО </a:t>
                      </a:r>
                      <a:r>
                        <a:rPr lang="ru-RU" sz="1400" dirty="0">
                          <a:effectLst/>
                        </a:rPr>
                        <a:t>«Гимназия №</a:t>
                      </a:r>
                      <a:r>
                        <a:rPr lang="ru-RU" sz="1400" dirty="0" smtClean="0">
                          <a:effectLst/>
                        </a:rPr>
                        <a:t>1г.Копыля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518543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6049" y="1093796"/>
            <a:ext cx="11895406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 2018, 2019 годы (40 семинаров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ГУО «Гимназия №1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г.Копыляим.Н.В.Ромашко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- 19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073247"/>
              </p:ext>
            </p:extLst>
          </p:nvPr>
        </p:nvGraphicFramePr>
        <p:xfrm>
          <a:off x="211872" y="1605779"/>
          <a:ext cx="11708781" cy="5352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88">
                  <a:extLst>
                    <a:ext uri="{9D8B030D-6E8A-4147-A177-3AD203B41FA5}">
                      <a16:colId xmlns="" xmlns:a16="http://schemas.microsoft.com/office/drawing/2014/main" val="953601440"/>
                    </a:ext>
                  </a:extLst>
                </a:gridCol>
                <a:gridCol w="1287747">
                  <a:extLst>
                    <a:ext uri="{9D8B030D-6E8A-4147-A177-3AD203B41FA5}">
                      <a16:colId xmlns="" xmlns:a16="http://schemas.microsoft.com/office/drawing/2014/main" val="951909988"/>
                    </a:ext>
                  </a:extLst>
                </a:gridCol>
                <a:gridCol w="962214">
                  <a:extLst>
                    <a:ext uri="{9D8B030D-6E8A-4147-A177-3AD203B41FA5}">
                      <a16:colId xmlns="" xmlns:a16="http://schemas.microsoft.com/office/drawing/2014/main" val="1329637509"/>
                    </a:ext>
                  </a:extLst>
                </a:gridCol>
                <a:gridCol w="9177232">
                  <a:extLst>
                    <a:ext uri="{9D8B030D-6E8A-4147-A177-3AD203B41FA5}">
                      <a16:colId xmlns="" xmlns:a16="http://schemas.microsoft.com/office/drawing/2014/main" val="3135647756"/>
                    </a:ext>
                  </a:extLst>
                </a:gridCol>
              </a:tblGrid>
              <a:tr h="30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Ровбуть</a:t>
                      </a:r>
                      <a:r>
                        <a:rPr lang="ru-RU" sz="1200" dirty="0">
                          <a:effectLst/>
                        </a:rPr>
                        <a:t> Е.С.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31.01.2018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«Содержательные аспекты подготовки учащихся к республиканской олимпиаде по географии»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1655969173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Ровбуть</a:t>
                      </a:r>
                      <a:r>
                        <a:rPr lang="ru-RU" sz="1200" dirty="0">
                          <a:effectLst/>
                        </a:rPr>
                        <a:t> Е.С.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16.03.2018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«Система подготовки  учащихся к предметной олимпиаде по географии»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4099766592"/>
                  </a:ext>
                </a:extLst>
              </a:tr>
              <a:tr h="2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Ровбуть</a:t>
                      </a:r>
                      <a:r>
                        <a:rPr lang="ru-RU" sz="1200" dirty="0">
                          <a:effectLst/>
                        </a:rPr>
                        <a:t> Е.С.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22.09.2018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«Дидактико-методические особенности и содержание подготовки учащихся к интеллектуальным конкурсам по географии»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1828415278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Лозовская Ж.Г.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04.10.2018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«Организация исследовательской деятельности по математике»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4199631528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</a:rPr>
                        <a:t>Муратова Л.А.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</a:rPr>
                        <a:t>15.10.2019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«Специфика подготовки учащихся к олимпиаде по русскому языку»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072903968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Лазовская</a:t>
                      </a:r>
                      <a:r>
                        <a:rPr lang="ru-RU" sz="1200" dirty="0">
                          <a:effectLst/>
                        </a:rPr>
                        <a:t> Л.В.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25.10.2018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</a:rPr>
                        <a:t>“Падрыхтоўка вучняў да алімпіядаў па беларуская мове”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3227556704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Иванович Т.В.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09.11.2018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«Дидактико-методические особенности подготовки учащихся к олимпиадам по химии»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3477967967"/>
                  </a:ext>
                </a:extLst>
              </a:tr>
              <a:tr h="2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Стульба</a:t>
                      </a:r>
                      <a:r>
                        <a:rPr lang="ru-RU" sz="1200" dirty="0">
                          <a:effectLst/>
                        </a:rPr>
                        <a:t> Н.П.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05.12.2018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«Организационно-содержательные аспекты учебно-познавательной деятельности учащихся по биологии»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1367824975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Галуза</a:t>
                      </a:r>
                      <a:r>
                        <a:rPr lang="ru-RU" sz="1200" dirty="0">
                          <a:effectLst/>
                        </a:rPr>
                        <a:t> Л.Н.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12.12.2018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«Система работы учителя по подготовке учащихся к республиканской олимпиаде по математике»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253647488"/>
                  </a:ext>
                </a:extLst>
              </a:tr>
              <a:tr h="44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Кубрак</a:t>
                      </a:r>
                      <a:r>
                        <a:rPr lang="ru-RU" sz="1200" dirty="0">
                          <a:effectLst/>
                        </a:rPr>
                        <a:t> С.М.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25.01.2019</a:t>
                      </a: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учащихся к республиканской олимпиаде по учебным предметам «Всемирная история», «История Беларуси», «Обществоведение».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1243531064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Ровбуть</a:t>
                      </a:r>
                      <a:r>
                        <a:rPr lang="ru-RU" sz="1200" dirty="0">
                          <a:effectLst/>
                        </a:rPr>
                        <a:t> Е.С.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31.01.2019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«Содержательные аспекты подготовки учащихся к республиканской олимпиаде по географии»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532148052"/>
                  </a:ext>
                </a:extLst>
              </a:tr>
              <a:tr h="44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Лазовская</a:t>
                      </a:r>
                      <a:r>
                        <a:rPr lang="ru-RU" sz="1200" dirty="0">
                          <a:effectLst/>
                        </a:rPr>
                        <a:t> Л.В.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07.02.2019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«Индивидуальная траектория подготовки учащихся к заключительному этапу республиканской олимпиады по </a:t>
                      </a:r>
                      <a:r>
                        <a:rPr lang="ru-RU" sz="1200" dirty="0" smtClean="0">
                          <a:effectLst/>
                        </a:rPr>
                        <a:t>белорусскому </a:t>
                      </a:r>
                      <a:r>
                        <a:rPr lang="ru-RU" sz="1200" dirty="0">
                          <a:effectLst/>
                        </a:rPr>
                        <a:t>языку и литературе»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3871719768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Иванович Т.В.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19.02.2019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«Содержательные аспекты подготовки учащихся  к республиканской олимпиаде по химии».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3612457510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Стульба</a:t>
                      </a:r>
                      <a:r>
                        <a:rPr lang="ru-RU" sz="1200" dirty="0">
                          <a:effectLst/>
                        </a:rPr>
                        <a:t> Н.П.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03.04.2019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Методическое обеспечение обучения биологии высокомотивированных и одаренных учащихся»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386787572"/>
                  </a:ext>
                </a:extLst>
              </a:tr>
              <a:tr h="44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Иванович Т.В.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17.04-19.04.2019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«Подготовка учащихся к олимпиадам и научно-практическим конференциям»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911431699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Лазовская Л.В.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27.09.2019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«Специфика подготовки учащихся к олимпиаде по белорусскому языку и литературе»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140443609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Муратова Л.А.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04.10.2019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«Специфика подготовки учащихся к олимпиаде по русскому языку и литературе»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1415101009"/>
                  </a:ext>
                </a:extLst>
              </a:tr>
              <a:tr h="240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Лазовская Л.В.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Падрыхто</a:t>
                      </a:r>
                      <a:r>
                        <a:rPr lang="be-BY" sz="1200" dirty="0">
                          <a:effectLst/>
                        </a:rPr>
                        <a:t>ўка вучняў да алімпіяд па беларускай мове і </a:t>
                      </a:r>
                      <a:r>
                        <a:rPr lang="be-BY" sz="1200" dirty="0" smtClean="0">
                          <a:effectLst/>
                        </a:rPr>
                        <a:t>літаратуры</a:t>
                      </a:r>
                      <a:r>
                        <a:rPr lang="be-BY" sz="1200" dirty="0">
                          <a:effectLst/>
                        </a:rPr>
                        <a:t>”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2377235372"/>
                  </a:ext>
                </a:extLst>
              </a:tr>
              <a:tr h="40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Лазовская  Ж.Г.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12.12.2019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«Современные </a:t>
                      </a:r>
                      <a:r>
                        <a:rPr lang="ru-RU" sz="1200" dirty="0">
                          <a:effectLst/>
                        </a:rPr>
                        <a:t>методы и формы подготовки учащихся к республиканской олимпиаде по  </a:t>
                      </a:r>
                      <a:r>
                        <a:rPr lang="be-BY" sz="1200" dirty="0">
                          <a:effectLst/>
                        </a:rPr>
                        <a:t>м</a:t>
                      </a:r>
                      <a:r>
                        <a:rPr lang="ru-RU" sz="1200" dirty="0" err="1">
                          <a:effectLst/>
                        </a:rPr>
                        <a:t>атематике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8" marR="29378" marT="0" marB="0"/>
                </a:tc>
                <a:extLst>
                  <a:ext uri="{0D108BD9-81ED-4DB2-BD59-A6C34878D82A}">
                    <a16:rowId xmlns="" xmlns:a16="http://schemas.microsoft.com/office/drawing/2014/main" val="382808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7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5063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НОРМАТИВНОЕ </a:t>
            </a:r>
            <a:r>
              <a:rPr lang="ru-RU" b="1" dirty="0" smtClean="0"/>
              <a:t>ПРАВОВОЕ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3" y="1360449"/>
            <a:ext cx="11586117" cy="54975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об образовании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109 Компетенция Министерства образования Республики Беларусь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Министерство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Беларусь в сфере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формирует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ведет банки данных одаренной молодежи.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158 Общие требования к организации образовательного процесса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общего среднего образования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П.8. Стимулирующие занятия — занятия, направленные на развитие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 и талантливых учащихся.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280 Система работы по поддержке детей, достигших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показателей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и общественной работе, детей, нуждающихся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оздоровлении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детей, находящихся в социально опасном положении, и детей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особых условиях воспитания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П.1. Поддержка детей, достигших высоких показателей в учебной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детей, нуждающихся в оздоровлении, — комплекс мер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устанавливаемых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 и направленных на развитие интеллектуальных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творческих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способностей, лидерских качеств детей, укрепление их здоровья.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П.2. Дети, достигшие высоких показателей в учебной и общественной работе, —лица в возрасте от шести до восемнадцати лет, хорошо успевающие в учебной деятельности, либо награжденные по итогам районных (городских), областных(Минской городской), республиканских и (или) международных олимпиад, конкурсов, турниров, фестивалей, конференций, симпозиумов, других образовательных мероприятий, спортивных соревнований, либо участвующие в работе органов самоуправления учреждения образования, молодежных и детских общественных объединений.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38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1084"/>
            <a:ext cx="8596668" cy="10816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«Средняя школа №2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г.Копыля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имениТишки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Гартного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- 8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3114"/>
              </p:ext>
            </p:extLst>
          </p:nvPr>
        </p:nvGraphicFramePr>
        <p:xfrm>
          <a:off x="479502" y="1382751"/>
          <a:ext cx="11151220" cy="5093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60">
                  <a:extLst>
                    <a:ext uri="{9D8B030D-6E8A-4147-A177-3AD203B41FA5}">
                      <a16:colId xmlns="" xmlns:a16="http://schemas.microsoft.com/office/drawing/2014/main" val="1513961464"/>
                    </a:ext>
                  </a:extLst>
                </a:gridCol>
                <a:gridCol w="1799115">
                  <a:extLst>
                    <a:ext uri="{9D8B030D-6E8A-4147-A177-3AD203B41FA5}">
                      <a16:colId xmlns="" xmlns:a16="http://schemas.microsoft.com/office/drawing/2014/main" val="3636434632"/>
                    </a:ext>
                  </a:extLst>
                </a:gridCol>
                <a:gridCol w="1371521">
                  <a:extLst>
                    <a:ext uri="{9D8B030D-6E8A-4147-A177-3AD203B41FA5}">
                      <a16:colId xmlns="" xmlns:a16="http://schemas.microsoft.com/office/drawing/2014/main" val="3890029676"/>
                    </a:ext>
                  </a:extLst>
                </a:gridCol>
                <a:gridCol w="7081024">
                  <a:extLst>
                    <a:ext uri="{9D8B030D-6E8A-4147-A177-3AD203B41FA5}">
                      <a16:colId xmlns="" xmlns:a16="http://schemas.microsoft.com/office/drawing/2014/main" val="1017680755"/>
                    </a:ext>
                  </a:extLst>
                </a:gridCol>
              </a:tblGrid>
              <a:tr h="6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Койпиш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«Содержательные аспекты подготовки учащихся к республиканской олимпиаде по химии»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2915359558"/>
                  </a:ext>
                </a:extLst>
              </a:tr>
              <a:tr h="37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 Т.В.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19-20.04. 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проектной и исследовательской работы учащихся»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902153999"/>
                  </a:ext>
                </a:extLst>
              </a:tr>
              <a:tr h="62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Рашкевич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22.09.2018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«Дидактико-методические особенности и содержание подготовки учащихся к интеллектуальным конкурсам по географии»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2599390357"/>
                  </a:ext>
                </a:extLst>
              </a:tr>
              <a:tr h="62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Горожан Л.В.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27.09.2019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«Специфика подготовки учащихся к олимпиаде по белорусскому языку и литературе»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4024079954"/>
                  </a:ext>
                </a:extLst>
              </a:tr>
              <a:tr h="31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Рыбак М.А.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28.09.2019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«Подготовка учащихся к олимпиадам по биологии»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3118814970"/>
                  </a:ext>
                </a:extLst>
              </a:tr>
              <a:tr h="62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Лазюк Т.Н.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работы учителя по подготовке учащихся к республиканской олимпиаде по математике»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3175689663"/>
                  </a:ext>
                </a:extLst>
              </a:tr>
              <a:tr h="94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Синькевич В.Н.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24.01.2019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работы учителя с высокомотивированными учащимися по подготовке к республиканской олимпиаде по учебным предметам «Физика» и «Астрономия».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3856198178"/>
                  </a:ext>
                </a:extLst>
              </a:tr>
              <a:tr h="94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Сапешко С.Л.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04.02.2019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«Индивидуальная траектория подготовки учащихся к заключительному этапу республиканской олимпиады по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русскому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языку и литературе»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8" marR="60158" marT="0" marB="0"/>
                </a:tc>
                <a:extLst>
                  <a:ext uri="{0D108BD9-81ED-4DB2-BD59-A6C34878D82A}">
                    <a16:rowId xmlns="" xmlns:a16="http://schemas.microsoft.com/office/drawing/2014/main" val="13421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3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2212624"/>
              </p:ext>
            </p:extLst>
          </p:nvPr>
        </p:nvGraphicFramePr>
        <p:xfrm>
          <a:off x="412595" y="323385"/>
          <a:ext cx="11418849" cy="6422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78">
                  <a:extLst>
                    <a:ext uri="{9D8B030D-6E8A-4147-A177-3AD203B41FA5}">
                      <a16:colId xmlns="" xmlns:a16="http://schemas.microsoft.com/office/drawing/2014/main" val="4132423527"/>
                    </a:ext>
                  </a:extLst>
                </a:gridCol>
                <a:gridCol w="1951464">
                  <a:extLst>
                    <a:ext uri="{9D8B030D-6E8A-4147-A177-3AD203B41FA5}">
                      <a16:colId xmlns="" xmlns:a16="http://schemas.microsoft.com/office/drawing/2014/main" val="4181713770"/>
                    </a:ext>
                  </a:extLst>
                </a:gridCol>
                <a:gridCol w="1204331">
                  <a:extLst>
                    <a:ext uri="{9D8B030D-6E8A-4147-A177-3AD203B41FA5}">
                      <a16:colId xmlns="" xmlns:a16="http://schemas.microsoft.com/office/drawing/2014/main" val="665187772"/>
                    </a:ext>
                  </a:extLst>
                </a:gridCol>
                <a:gridCol w="847493">
                  <a:extLst>
                    <a:ext uri="{9D8B030D-6E8A-4147-A177-3AD203B41FA5}">
                      <a16:colId xmlns="" xmlns:a16="http://schemas.microsoft.com/office/drawing/2014/main" val="2581159834"/>
                    </a:ext>
                  </a:extLst>
                </a:gridCol>
                <a:gridCol w="7159083">
                  <a:extLst>
                    <a:ext uri="{9D8B030D-6E8A-4147-A177-3AD203B41FA5}">
                      <a16:colId xmlns="" xmlns:a16="http://schemas.microsoft.com/office/drawing/2014/main" val="2907718651"/>
                    </a:ext>
                  </a:extLst>
                </a:gridCol>
              </a:tblGrid>
              <a:tr h="68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г.Копыля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Неделько Т.М.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«Исследовательская деятельность учащихся по русскому языку и литературе: варианты организхации, перспективные направления, тематика»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230796175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Касинская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02.10.2018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исследовательской деятельности по физике»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885474617"/>
                  </a:ext>
                </a:extLst>
              </a:tr>
              <a:tr h="68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Левкович Г.Н.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сетевого взаимодействия учащихся для подготовки к республиканской олимпиаде по учебным предметам «Белорусский язык» и «Белорусская литература».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1916847850"/>
                  </a:ext>
                </a:extLst>
              </a:tr>
              <a:tr h="51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«Ванелевичская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Ясюченя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учащихся к республиканской олимпиаде по учебным предметам «Всемирная история», «История Беларуси», «Обществоведение».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2307950257"/>
                  </a:ext>
                </a:extLst>
              </a:tr>
              <a:tr h="51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«Докторовичская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Чигирова Е.В.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27.09.2019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«Специфика подготовки учащихся к олимпиаде по белорусскому языку и литературе»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403398056"/>
                  </a:ext>
                </a:extLst>
              </a:tr>
              <a:tr h="68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«Песочанский УПК-д/с – БШ им.С.А.Умрейко»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Астрейко С.К.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02.05.2019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исследовательской  работы учащихся по истории и обществоведению»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884125904"/>
                  </a:ext>
                </a:extLst>
              </a:tr>
              <a:tr h="51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«Старицкая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Линник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учащихся к республиканской олимпиаде по учебным предметам «Всемирная история», «История Беларуси», «Обществоведение».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2517034494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Макавчик И.Н.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04.10.2019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«Подготовка к олимпиаде»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3952587849"/>
                  </a:ext>
                </a:extLst>
              </a:tr>
              <a:tr h="68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«Тимковичская средняя школа им.К.Чорного»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Пинчук Г.В.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исследовательской работы учащихся по языку и литературе»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809581546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Лигер В.С.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работы учителя по подготовке учащихся к республиканской олимпиаде по математике»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3222533202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Малявко Т.Г.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«Специфика подготовки учащихся к олимпиаде по белорусскому языку и литературе»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3654051715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«Мажский УПК д/с – НШ»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Войтехович И.М.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исследовательской деятельности младших школьников»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2830001192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Капариха И.А.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исследовательской деятельности учащихся по математике»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18" marR="37318" marT="0" marB="0"/>
                </a:tc>
                <a:extLst>
                  <a:ext uri="{0D108BD9-81ED-4DB2-BD59-A6C34878D82A}">
                    <a16:rowId xmlns="" xmlns:a16="http://schemas.microsoft.com/office/drawing/2014/main" val="6279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93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76051" cy="3014546"/>
          </a:xfrm>
        </p:spPr>
        <p:txBody>
          <a:bodyPr>
            <a:normAutofit/>
          </a:bodyPr>
          <a:lstStyle/>
          <a:p>
            <a:r>
              <a:rPr lang="ru-RU" b="1" dirty="0"/>
              <a:t>«Психолого-педагогическое сопровождение процесса подготовки учащихся к предметной олимпиаде, творческим конкурсам»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9766"/>
            <a:ext cx="11299076" cy="17815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Выступление педагога-психолога ГУО «СШ № 2 </a:t>
            </a:r>
            <a:r>
              <a:rPr lang="ru-RU" dirty="0" err="1"/>
              <a:t>г.Копыля</a:t>
            </a:r>
            <a:r>
              <a:rPr lang="ru-RU" dirty="0"/>
              <a:t>» </a:t>
            </a:r>
            <a:r>
              <a:rPr lang="ru-RU" b="1" dirty="0"/>
              <a:t>Климова Анжелика Николаевна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04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63" y="1393902"/>
            <a:ext cx="11809141" cy="528567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группы предлагается определить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качествами должен обладать учитель, работающий с высокомотивированными, одаренными детьми, и составить памятку.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составляют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педагогов по работе с высокомотивированными, одаренными детьми.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разработать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взаимодействию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высшим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заведением.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разработать перечень документов педагога по работе с одаренными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являетесь руководителями и создаете необходимые условия для работы с высокомотивированными и одаренными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обучающимися, осуществляете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стимулирование педагогов. Что в праве Вы потребовать от педагога, который работает с обучающимся результативно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4" y="163551"/>
            <a:ext cx="11742233" cy="67279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1 группа. Памятка. Профессиональные </a:t>
            </a:r>
            <a:r>
              <a:rPr lang="ru-RU" sz="2000" b="1" i="1" dirty="0"/>
              <a:t>качества учителя, работающего с одаренными детьми: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24" y="713679"/>
            <a:ext cx="11641874" cy="532768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научно-методическая деятельность (разработка, корректировка программ, методических указаний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публикаций);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коммуникативная культура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наличие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возрастной психологии;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стремление к самообразованию и самосовершенствованию;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знания предмета;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профессиональная зрелость;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теоретическая и практическая подготовка для работы с высокомотивированными одаренными детьми;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самоанализу;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требовательность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найти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нестандартным детям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3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97" y="64160"/>
            <a:ext cx="11276773" cy="13208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 группа. Памятка. Профессиональные качества учителя, работающего с одаренными детьми: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4960"/>
            <a:ext cx="11131807" cy="5361527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концептуальными моделями обучения и развития высокомотивированных и одаренных детей;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распознавать признаки одаренности ребенка в разных сферах его деятельности.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строить обучение в соответствии с результатами диагностики;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координировать свои действия с действиями родителей обучающихся;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консультировать родителей и учащихся;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нравственного развития, эрудированность;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доброжелательность, чуткость, педагогический такт;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организаторские способности;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стабильность, целеустремленность, умение объективно оценивать успехи высокомотивированных и одаренных детей.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81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410588" cy="7173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группа</a:t>
            </a:r>
            <a:r>
              <a:rPr lang="ru-RU" dirty="0"/>
              <a:t> </a:t>
            </a:r>
            <a:r>
              <a:rPr lang="ru-RU" b="1" i="1" dirty="0" smtClean="0"/>
              <a:t>Рекомендации по </a:t>
            </a:r>
            <a:r>
              <a:rPr lang="ru-RU" b="1" i="1" dirty="0"/>
              <a:t>работе с одаренными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37" y="1661533"/>
            <a:ext cx="11508058" cy="50738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данными психологического исследования.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консультирование педагогом-психологом классных руководителей по результатам анкетирования учащихся (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интересов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индивидуальные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учащихся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результаты учебных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достижений, участие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олимпиадах, научных конференциях).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индивидуальную работу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трудности задания;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планов работы на уроке, факультативном занятии;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системы творческих заданий;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обратной связи.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внеурочную групповую работу с учащимися.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 качества знаний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умений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навыков.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деятельностью учащихся с повышенными учебными способностями.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рефлексию собственного урока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результативности.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консультирование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410588" cy="7173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группа</a:t>
            </a:r>
            <a:r>
              <a:rPr lang="ru-RU" dirty="0"/>
              <a:t> </a:t>
            </a:r>
            <a:r>
              <a:rPr lang="ru-RU" b="1" i="1" dirty="0" smtClean="0"/>
              <a:t>Рекомендации по </a:t>
            </a:r>
            <a:r>
              <a:rPr lang="ru-RU" b="1" i="1" dirty="0"/>
              <a:t>работе с одаренными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37" y="1661533"/>
            <a:ext cx="11508058" cy="50738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эффективный метод взаимодействия учителя с одаренным ребенком – индивидуальные занятия с акцентом на его самостоятельную работу с материалом.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Учителю-предметнику в работе необходимо:</a:t>
            </a:r>
          </a:p>
          <a:p>
            <a:pPr marL="457200" lvl="1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занятий с ребенком, учитывая  психические особенности ребенка;</a:t>
            </a:r>
          </a:p>
          <a:p>
            <a:pPr marL="457200" lvl="1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консультаций по наиболее сложным и запутанным вопросам;</a:t>
            </a:r>
          </a:p>
          <a:p>
            <a:pPr marL="457200" lvl="1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отчета ребенка по предмету (тесты, вопросы и т.д.) за определенные промежутки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 marL="457200" lvl="1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результатов работы оформить таблицу:</a:t>
            </a: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 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консультаций;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темой 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затраченное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время; </a:t>
            </a: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не предусмотренные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невыясненные вопросы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от сроков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629"/>
            <a:ext cx="11299076" cy="869795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3 </a:t>
            </a:r>
            <a:r>
              <a:rPr lang="ru-RU" sz="2400" dirty="0" smtClean="0"/>
              <a:t>группа. Перечень мероприятий по </a:t>
            </a:r>
            <a:r>
              <a:rPr lang="ru-RU" sz="2400" dirty="0"/>
              <a:t>взаимодействию с высшим учебным </a:t>
            </a:r>
            <a:r>
              <a:rPr lang="ru-RU" sz="2400" dirty="0" smtClean="0"/>
              <a:t>заведением по </a:t>
            </a:r>
            <a:r>
              <a:rPr lang="ru-RU" sz="2400" dirty="0"/>
              <a:t>работе с одаренными детьми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571" y="1137425"/>
            <a:ext cx="11664175" cy="558676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и практические занятия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 современного образования, открытые уроки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факультативные занятия проводят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лицея, учреждений высшего образования.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семинары,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педсоветы проводят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учреждений высшего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педагогов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подготовки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олимпиадам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высшего образования,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с представителями факультетов учреждений высшего образования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подготовки учащихся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олимпиадам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конференциям»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руководство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образования).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учащихся, экспертиза научно-исследовательских работ учащихся и методических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 педагогов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(осуществляют преподаватели учреждений высшего образования).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семинарах, конференциях, которые проводятся в учреждениях высшего образования.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28" y="286215"/>
            <a:ext cx="11934695" cy="62818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4 </a:t>
            </a:r>
            <a:r>
              <a:rPr lang="ru-RU" sz="2800" b="1" dirty="0" smtClean="0"/>
              <a:t>группа. Перечень </a:t>
            </a:r>
            <a:r>
              <a:rPr lang="ru-RU" sz="2800" b="1" dirty="0"/>
              <a:t>документов педагога по работе с одаренными детьми.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28" y="1003611"/>
            <a:ext cx="11689370" cy="577633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или групповой план работы с обучающимися на календарный или учебный год (по решению в учреждении образования). План работы должен быть утвержден руководителем.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пункт плана должен быть конкретный план-конспект занятия или подбор заданий, которые выполняли на данном занятии.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обучающимися должны быть разнообразными и прослеживаться в плане работы.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 информации, литературы, заданий, ЭСО и т.д.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олимпиадных заданий прошедших лет.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педагога по завершению работы по плану и после олимпиады. При анализе прошедших олимпиад вскрываются упущения, недостатки, находки, не учтенные в предыдущей деятельности, как учителя, так  и ученика. Этот этап обязателен  для учителя, так как он положительно повлияет на качество подготовки к олимпиаде. Анализ ошибок необходим для учащихся, так как способствует повышению прочности знаний и умений, развивает умение анализировать не только успехи, но и недостатки.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за 5 лет.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5063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НОРМАТИВНОЕ </a:t>
            </a:r>
            <a:r>
              <a:rPr lang="ru-RU" b="1" dirty="0" smtClean="0"/>
              <a:t>ПРАВОВОЕ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7" y="1360449"/>
            <a:ext cx="11463454" cy="527452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П.6. Система работы по поддержке детей, достигших высоких показателей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работе, детей, нуждающихся в оздоровлении,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опасном положении, и детей, нуждающихся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условиях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включает в себя: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определение и реализацию государственной политики по поддержке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показателей в учебной и общественной работе,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оздоровлении, детей, находящихся в социально опасном положении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нуждающихся в особых условиях воспитания;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выявление и учет детей, достигших высоких показателей в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детей, находящихся в социально опасном положении, и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особых условиях воспитания;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принятие и реализацию программы воспитания детей, достигших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показателей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и общественной работе;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6.10. координацию взаимодействия республиканских органов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иных государственных организаций, подчиненных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Республики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местных исполнительных и распорядительных органов,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организаций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детей, достигших высоких показателей в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детей, нуждающихся в оздоровлении, детей, находящихся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опасном положении, и детей, нуждающихся в особых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воспитания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их компетенции.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969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27" y="0"/>
            <a:ext cx="11508058" cy="70624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фактором эффективности работы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одаренными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является взаимодействие всех педагогических работников в учреждении общего среднего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416396"/>
              </p:ext>
            </p:extLst>
          </p:nvPr>
        </p:nvGraphicFramePr>
        <p:xfrm>
          <a:off x="334538" y="791737"/>
          <a:ext cx="11418846" cy="58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286">
                  <a:extLst>
                    <a:ext uri="{9D8B030D-6E8A-4147-A177-3AD203B41FA5}">
                      <a16:colId xmlns="" xmlns:a16="http://schemas.microsoft.com/office/drawing/2014/main" val="2699636042"/>
                    </a:ext>
                  </a:extLst>
                </a:gridCol>
                <a:gridCol w="1530884">
                  <a:extLst>
                    <a:ext uri="{9D8B030D-6E8A-4147-A177-3AD203B41FA5}">
                      <a16:colId xmlns="" xmlns:a16="http://schemas.microsoft.com/office/drawing/2014/main" val="62719068"/>
                    </a:ext>
                  </a:extLst>
                </a:gridCol>
                <a:gridCol w="1832876">
                  <a:extLst>
                    <a:ext uri="{9D8B030D-6E8A-4147-A177-3AD203B41FA5}">
                      <a16:colId xmlns="" xmlns:a16="http://schemas.microsoft.com/office/drawing/2014/main" val="3086409319"/>
                    </a:ext>
                  </a:extLst>
                </a:gridCol>
                <a:gridCol w="1441184">
                  <a:extLst>
                    <a:ext uri="{9D8B030D-6E8A-4147-A177-3AD203B41FA5}">
                      <a16:colId xmlns="" xmlns:a16="http://schemas.microsoft.com/office/drawing/2014/main" val="2410099229"/>
                    </a:ext>
                  </a:extLst>
                </a:gridCol>
                <a:gridCol w="1483044">
                  <a:extLst>
                    <a:ext uri="{9D8B030D-6E8A-4147-A177-3AD203B41FA5}">
                      <a16:colId xmlns="" xmlns:a16="http://schemas.microsoft.com/office/drawing/2014/main" val="1333450470"/>
                    </a:ext>
                  </a:extLst>
                </a:gridCol>
                <a:gridCol w="2235779">
                  <a:extLst>
                    <a:ext uri="{9D8B030D-6E8A-4147-A177-3AD203B41FA5}">
                      <a16:colId xmlns="" xmlns:a16="http://schemas.microsoft.com/office/drawing/2014/main" val="1109979055"/>
                    </a:ext>
                  </a:extLst>
                </a:gridCol>
                <a:gridCol w="1483793">
                  <a:extLst>
                    <a:ext uri="{9D8B030D-6E8A-4147-A177-3AD203B41FA5}">
                      <a16:colId xmlns="" xmlns:a16="http://schemas.microsoft.com/office/drawing/2014/main" val="276600423"/>
                    </a:ext>
                  </a:extLst>
                </a:gridCol>
              </a:tblGrid>
              <a:tr h="1166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предметники, классные руководители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Социальный педагог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Руководство УО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Учащиеся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extLst>
                  <a:ext uri="{0D108BD9-81ED-4DB2-BD59-A6C34878D82A}">
                    <a16:rowId xmlns="" xmlns:a16="http://schemas.microsoft.com/office/drawing/2014/main" val="3577235983"/>
                  </a:ext>
                </a:extLst>
              </a:tr>
              <a:tr h="4665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предметники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 </a:t>
                      </a:r>
                      <a:r>
                        <a:rPr lang="ru-RU" sz="1400" dirty="0" smtClean="0">
                          <a:effectLst/>
                        </a:rPr>
                        <a:t>методического объединения </a:t>
                      </a:r>
                      <a:r>
                        <a:rPr lang="ru-RU" sz="1400" dirty="0">
                          <a:effectLst/>
                        </a:rPr>
                        <a:t>учителей-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предметников. </a:t>
                      </a:r>
                      <a:r>
                        <a:rPr lang="ru-RU" sz="1400" dirty="0">
                          <a:effectLst/>
                        </a:rPr>
                        <a:t>«Выявление и развитие специальных способностей к изучению учебного предмета»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семинаре «Формы, методы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средства выявления </a:t>
                      </a:r>
                      <a:r>
                        <a:rPr lang="ru-RU" sz="1400" dirty="0" smtClean="0">
                          <a:effectLst/>
                        </a:rPr>
                        <a:t>специальных способностей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 изучению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учебных предметов»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банка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данных одаренных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консилиуме «Специальные способности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учащихся к из-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учению учебных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работе школьного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совета «Одаренные учащиеся»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Организация факультативных занятий;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предметных недель; предметных олимпиад;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конкурсов, конференций, </a:t>
                      </a:r>
                      <a:r>
                        <a:rPr lang="ru-RU" sz="1400" dirty="0" smtClean="0">
                          <a:effectLst/>
                        </a:rPr>
                        <a:t>турниров </a:t>
                      </a:r>
                      <a:r>
                        <a:rPr lang="ru-RU" sz="1400" dirty="0">
                          <a:effectLst/>
                        </a:rPr>
                        <a:t>по предметам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естественно-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математического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социально-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гуманитарного циклов.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Индивидуальные беседы, направленные </a:t>
                      </a:r>
                      <a:r>
                        <a:rPr lang="ru-RU" sz="1400" dirty="0" smtClean="0">
                          <a:effectLst/>
                        </a:rPr>
                        <a:t>на формирование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положительных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установок на максимальное </a:t>
                      </a:r>
                      <a:r>
                        <a:rPr lang="ru-RU" sz="1400" dirty="0" smtClean="0">
                          <a:effectLst/>
                        </a:rPr>
                        <a:t>раскрытие потенциальных </a:t>
                      </a:r>
                      <a:r>
                        <a:rPr lang="ru-RU" sz="1400" dirty="0">
                          <a:effectLst/>
                        </a:rPr>
                        <a:t>способностей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консультации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родителей по вопросам вы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явления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специальных способностей учащихся к изучению </a:t>
                      </a:r>
                      <a:r>
                        <a:rPr lang="ru-RU" sz="1400" dirty="0" smtClean="0">
                          <a:effectLst/>
                        </a:rPr>
                        <a:t>учебных предметов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52" marR="33752" marT="0" marB="0"/>
                </a:tc>
                <a:extLst>
                  <a:ext uri="{0D108BD9-81ED-4DB2-BD59-A6C34878D82A}">
                    <a16:rowId xmlns="" xmlns:a16="http://schemas.microsoft.com/office/drawing/2014/main" val="239867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1093917"/>
              </p:ext>
            </p:extLst>
          </p:nvPr>
        </p:nvGraphicFramePr>
        <p:xfrm>
          <a:off x="78060" y="200722"/>
          <a:ext cx="11842593" cy="662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268">
                  <a:extLst>
                    <a:ext uri="{9D8B030D-6E8A-4147-A177-3AD203B41FA5}">
                      <a16:colId xmlns="" xmlns:a16="http://schemas.microsoft.com/office/drawing/2014/main" val="3524942848"/>
                    </a:ext>
                  </a:extLst>
                </a:gridCol>
                <a:gridCol w="3391982">
                  <a:extLst>
                    <a:ext uri="{9D8B030D-6E8A-4147-A177-3AD203B41FA5}">
                      <a16:colId xmlns="" xmlns:a16="http://schemas.microsoft.com/office/drawing/2014/main" val="514327954"/>
                    </a:ext>
                  </a:extLst>
                </a:gridCol>
                <a:gridCol w="809850">
                  <a:extLst>
                    <a:ext uri="{9D8B030D-6E8A-4147-A177-3AD203B41FA5}">
                      <a16:colId xmlns="" xmlns:a16="http://schemas.microsoft.com/office/drawing/2014/main" val="3594648927"/>
                    </a:ext>
                  </a:extLst>
                </a:gridCol>
                <a:gridCol w="786377">
                  <a:extLst>
                    <a:ext uri="{9D8B030D-6E8A-4147-A177-3AD203B41FA5}">
                      <a16:colId xmlns="" xmlns:a16="http://schemas.microsoft.com/office/drawing/2014/main" val="2206266734"/>
                    </a:ext>
                  </a:extLst>
                </a:gridCol>
                <a:gridCol w="1478856">
                  <a:extLst>
                    <a:ext uri="{9D8B030D-6E8A-4147-A177-3AD203B41FA5}">
                      <a16:colId xmlns="" xmlns:a16="http://schemas.microsoft.com/office/drawing/2014/main" val="279750477"/>
                    </a:ext>
                  </a:extLst>
                </a:gridCol>
                <a:gridCol w="4718260">
                  <a:extLst>
                    <a:ext uri="{9D8B030D-6E8A-4147-A177-3AD203B41FA5}">
                      <a16:colId xmlns="" xmlns:a16="http://schemas.microsoft.com/office/drawing/2014/main" val="178790653"/>
                    </a:ext>
                  </a:extLst>
                </a:gridCol>
              </a:tblGrid>
              <a:tr h="1416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Субъекты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реализации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предметники, классные руководители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Педагог-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психолог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Социальный педагог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Руководство УО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Учащиеся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extLst>
                  <a:ext uri="{0D108BD9-81ED-4DB2-BD59-A6C34878D82A}">
                    <a16:rowId xmlns="" xmlns:a16="http://schemas.microsoft.com/office/drawing/2014/main" val="186639864"/>
                  </a:ext>
                </a:extLst>
              </a:tr>
              <a:tr h="5136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Педагог-психолог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</a:t>
                      </a:r>
                      <a:r>
                        <a:rPr lang="ru-RU" sz="1400" dirty="0" smtClean="0">
                          <a:effectLst/>
                        </a:rPr>
                        <a:t>семинара для </a:t>
                      </a:r>
                      <a:r>
                        <a:rPr lang="ru-RU" sz="1400" dirty="0">
                          <a:effectLst/>
                        </a:rPr>
                        <a:t>педагогов «Формы, методы и средства выявления специальных способностей к изучению учебных предметов</a:t>
                      </a:r>
                      <a:r>
                        <a:rPr lang="ru-RU" sz="1400" dirty="0" smtClean="0">
                          <a:effectLst/>
                        </a:rPr>
                        <a:t>». Индивидуальные </a:t>
                      </a:r>
                      <a:r>
                        <a:rPr lang="ru-RU" sz="1400" dirty="0">
                          <a:effectLst/>
                        </a:rPr>
                        <a:t>и групповые консультации для педагогов по вопросам диагностики специальных способностей к изучению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учебных предметов.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Курс лекций о природе и проявлениях специальных способностей к изучению учебных предметов; особенностях обучения </a:t>
                      </a:r>
                      <a:r>
                        <a:rPr lang="ru-RU" sz="1400" dirty="0" smtClean="0">
                          <a:effectLst/>
                        </a:rPr>
                        <a:t>и воспитания </a:t>
                      </a:r>
                      <a:r>
                        <a:rPr lang="ru-RU" sz="1400" dirty="0">
                          <a:effectLst/>
                        </a:rPr>
                        <a:t>одаренных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учащихся; особенностях их поведения,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миропонимания, </a:t>
                      </a:r>
                      <a:r>
                        <a:rPr lang="ru-RU" sz="1400" dirty="0">
                          <a:effectLst/>
                        </a:rPr>
                        <a:t>интересах и склонностях</a:t>
                      </a:r>
                      <a:r>
                        <a:rPr lang="ru-RU" sz="1400" dirty="0" smtClean="0">
                          <a:effectLst/>
                        </a:rPr>
                        <a:t>. Практикум </a:t>
                      </a:r>
                      <a:r>
                        <a:rPr lang="ru-RU" sz="1400" dirty="0">
                          <a:effectLst/>
                        </a:rPr>
                        <a:t>для классных руководителей</a:t>
                      </a:r>
                      <a:r>
                        <a:rPr lang="ru-RU" sz="1400" dirty="0" smtClean="0">
                          <a:effectLst/>
                        </a:rPr>
                        <a:t>: «</a:t>
                      </a:r>
                      <a:r>
                        <a:rPr lang="ru-RU" sz="1400" dirty="0">
                          <a:effectLst/>
                        </a:rPr>
                        <a:t>Психологический климат в </a:t>
                      </a:r>
                      <a:r>
                        <a:rPr lang="ru-RU" sz="1400" dirty="0" smtClean="0">
                          <a:effectLst/>
                        </a:rPr>
                        <a:t>классном коллективе </a:t>
                      </a:r>
                      <a:r>
                        <a:rPr lang="ru-RU" sz="1400" dirty="0">
                          <a:effectLst/>
                        </a:rPr>
                        <a:t>как условие выявления и </a:t>
                      </a:r>
                      <a:r>
                        <a:rPr lang="ru-RU" sz="1400" dirty="0" smtClean="0">
                          <a:effectLst/>
                        </a:rPr>
                        <a:t>развития специальных способностей </a:t>
                      </a:r>
                      <a:r>
                        <a:rPr lang="ru-RU" sz="1400" dirty="0">
                          <a:effectLst/>
                        </a:rPr>
                        <a:t>учащихся к изучению учебных предметов»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банка методик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диагностики специальных способностей учащихся к изучению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учебных предметов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банка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данных одаренных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работе школьного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совета «Одаренные учащиеся»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консилиуме «Специальные способности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учащихся к из-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учению учебных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работе школьного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совета «Одаренные учащиеся»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психологической диагностики специальных способностей учащихся </a:t>
                      </a:r>
                      <a:r>
                        <a:rPr lang="ru-RU" sz="1400" dirty="0" smtClean="0">
                          <a:effectLst/>
                        </a:rPr>
                        <a:t>к изучению </a:t>
                      </a:r>
                      <a:r>
                        <a:rPr lang="ru-RU" sz="1400" dirty="0">
                          <a:effectLst/>
                        </a:rPr>
                        <a:t>учебных предметов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(тестирование</a:t>
                      </a:r>
                      <a:r>
                        <a:rPr lang="ru-RU" sz="1400" dirty="0" smtClean="0">
                          <a:effectLst/>
                        </a:rPr>
                        <a:t>, анкетирование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групповые консультации для учащихся по вопросам </a:t>
                      </a:r>
                      <a:r>
                        <a:rPr lang="ru-RU" sz="1400" dirty="0" smtClean="0">
                          <a:effectLst/>
                        </a:rPr>
                        <a:t>самопознания личности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smtClean="0">
                          <a:effectLst/>
                        </a:rPr>
                        <a:t>установления отношений </a:t>
                      </a:r>
                      <a:r>
                        <a:rPr lang="ru-RU" sz="1400" dirty="0">
                          <a:effectLst/>
                        </a:rPr>
                        <a:t>с окружающими, конструктивного решения конфликтов.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Тренинги, направленные на </a:t>
                      </a:r>
                      <a:r>
                        <a:rPr lang="ru-RU" sz="1400" dirty="0" smtClean="0">
                          <a:effectLst/>
                        </a:rPr>
                        <a:t>развитие самосознания</a:t>
                      </a:r>
                      <a:r>
                        <a:rPr lang="ru-RU" sz="1400" dirty="0">
                          <a:effectLst/>
                        </a:rPr>
                        <a:t>; формирование </a:t>
                      </a:r>
                      <a:r>
                        <a:rPr lang="ru-RU" sz="1400" dirty="0" smtClean="0">
                          <a:effectLst/>
                        </a:rPr>
                        <a:t>ценностного отношения </a:t>
                      </a:r>
                      <a:r>
                        <a:rPr lang="ru-RU" sz="1400" dirty="0">
                          <a:effectLst/>
                        </a:rPr>
                        <a:t>к </a:t>
                      </a:r>
                      <a:r>
                        <a:rPr lang="ru-RU" sz="1400" dirty="0" smtClean="0">
                          <a:effectLst/>
                        </a:rPr>
                        <a:t>себе и </a:t>
                      </a:r>
                      <a:r>
                        <a:rPr lang="ru-RU" sz="1400" dirty="0">
                          <a:effectLst/>
                        </a:rPr>
                        <a:t>своим способностям; </a:t>
                      </a:r>
                      <a:r>
                        <a:rPr lang="ru-RU" sz="1400" dirty="0" smtClean="0">
                          <a:effectLst/>
                        </a:rPr>
                        <a:t>решение внутренних </a:t>
                      </a:r>
                      <a:r>
                        <a:rPr lang="ru-RU" sz="1400" dirty="0">
                          <a:effectLst/>
                        </a:rPr>
                        <a:t>психологических конфликтов; адаптацию </a:t>
                      </a:r>
                      <a:r>
                        <a:rPr lang="ru-RU" sz="1400" dirty="0" smtClean="0">
                          <a:effectLst/>
                        </a:rPr>
                        <a:t>одаренных учащихся </a:t>
                      </a:r>
                      <a:r>
                        <a:rPr lang="ru-RU" sz="1400" dirty="0">
                          <a:effectLst/>
                        </a:rPr>
                        <a:t>в коллективе сверстников.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Отслеживание динамики и коррекция </a:t>
                      </a:r>
                      <a:r>
                        <a:rPr lang="ru-RU" sz="1400" dirty="0" smtClean="0">
                          <a:effectLst/>
                        </a:rPr>
                        <a:t>личностного </a:t>
                      </a:r>
                      <a:r>
                        <a:rPr lang="ru-RU" sz="1400" dirty="0">
                          <a:effectLst/>
                        </a:rPr>
                        <a:t>развития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1" marR="16331" marT="0" marB="0"/>
                </a:tc>
                <a:extLst>
                  <a:ext uri="{0D108BD9-81ED-4DB2-BD59-A6C34878D82A}">
                    <a16:rowId xmlns="" xmlns:a16="http://schemas.microsoft.com/office/drawing/2014/main" val="2423898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0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899904"/>
              </p:ext>
            </p:extLst>
          </p:nvPr>
        </p:nvGraphicFramePr>
        <p:xfrm>
          <a:off x="390293" y="189570"/>
          <a:ext cx="11597269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19">
                  <a:extLst>
                    <a:ext uri="{9D8B030D-6E8A-4147-A177-3AD203B41FA5}">
                      <a16:colId xmlns="" xmlns:a16="http://schemas.microsoft.com/office/drawing/2014/main" val="1530795198"/>
                    </a:ext>
                  </a:extLst>
                </a:gridCol>
                <a:gridCol w="2397512">
                  <a:extLst>
                    <a:ext uri="{9D8B030D-6E8A-4147-A177-3AD203B41FA5}">
                      <a16:colId xmlns="" xmlns:a16="http://schemas.microsoft.com/office/drawing/2014/main" val="2437332184"/>
                    </a:ext>
                  </a:extLst>
                </a:gridCol>
                <a:gridCol w="1003610">
                  <a:extLst>
                    <a:ext uri="{9D8B030D-6E8A-4147-A177-3AD203B41FA5}">
                      <a16:colId xmlns="" xmlns:a16="http://schemas.microsoft.com/office/drawing/2014/main" val="3429974173"/>
                    </a:ext>
                  </a:extLst>
                </a:gridCol>
                <a:gridCol w="936703">
                  <a:extLst>
                    <a:ext uri="{9D8B030D-6E8A-4147-A177-3AD203B41FA5}">
                      <a16:colId xmlns="" xmlns:a16="http://schemas.microsoft.com/office/drawing/2014/main" val="32262511"/>
                    </a:ext>
                  </a:extLst>
                </a:gridCol>
                <a:gridCol w="1940312">
                  <a:extLst>
                    <a:ext uri="{9D8B030D-6E8A-4147-A177-3AD203B41FA5}">
                      <a16:colId xmlns="" xmlns:a16="http://schemas.microsoft.com/office/drawing/2014/main" val="277822069"/>
                    </a:ext>
                  </a:extLst>
                </a:gridCol>
                <a:gridCol w="2719335">
                  <a:extLst>
                    <a:ext uri="{9D8B030D-6E8A-4147-A177-3AD203B41FA5}">
                      <a16:colId xmlns="" xmlns:a16="http://schemas.microsoft.com/office/drawing/2014/main" val="4294903150"/>
                    </a:ext>
                  </a:extLst>
                </a:gridCol>
                <a:gridCol w="1506978">
                  <a:extLst>
                    <a:ext uri="{9D8B030D-6E8A-4147-A177-3AD203B41FA5}">
                      <a16:colId xmlns="" xmlns:a16="http://schemas.microsoft.com/office/drawing/2014/main" val="1454236058"/>
                    </a:ext>
                  </a:extLst>
                </a:gridCol>
              </a:tblGrid>
              <a:tr h="85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предметники, классные руководители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УО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extLst>
                  <a:ext uri="{0D108BD9-81ED-4DB2-BD59-A6C34878D82A}">
                    <a16:rowId xmlns="" xmlns:a16="http://schemas.microsoft.com/office/drawing/2014/main" val="4261966319"/>
                  </a:ext>
                </a:extLst>
              </a:tr>
              <a:tr h="4911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и групповые консультации для педагогов по вопросам формирования в педагогическом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ученическом коллективах отношения 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одаренности как социальной ценности, требующей выявления,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 и развития.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для классных руководителей: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«Эффективное общение с одаренными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данных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данных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школьного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«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консилиуме «Специальные способности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к изучению учебных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социального окружения и интересов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одаренных учащихся; анкетирование и индивидуальные  беседы с учащимися,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направленные 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адаптацию одаренных учащихся в коллективе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сверстников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Просветительская,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консультативная работа по принятию взрослыми одаренности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учащегося,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поведения, склонностей и интересов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6" marR="26646" marT="0" marB="0"/>
                </a:tc>
                <a:extLst>
                  <a:ext uri="{0D108BD9-81ED-4DB2-BD59-A6C34878D82A}">
                    <a16:rowId xmlns="" xmlns:a16="http://schemas.microsoft.com/office/drawing/2014/main" val="159120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6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8393887"/>
              </p:ext>
            </p:extLst>
          </p:nvPr>
        </p:nvGraphicFramePr>
        <p:xfrm>
          <a:off x="144966" y="122663"/>
          <a:ext cx="11686479" cy="6505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362">
                  <a:extLst>
                    <a:ext uri="{9D8B030D-6E8A-4147-A177-3AD203B41FA5}">
                      <a16:colId xmlns="" xmlns:a16="http://schemas.microsoft.com/office/drawing/2014/main" val="332567624"/>
                    </a:ext>
                  </a:extLst>
                </a:gridCol>
                <a:gridCol w="1566765">
                  <a:extLst>
                    <a:ext uri="{9D8B030D-6E8A-4147-A177-3AD203B41FA5}">
                      <a16:colId xmlns="" xmlns:a16="http://schemas.microsoft.com/office/drawing/2014/main" val="160640645"/>
                    </a:ext>
                  </a:extLst>
                </a:gridCol>
                <a:gridCol w="1875834">
                  <a:extLst>
                    <a:ext uri="{9D8B030D-6E8A-4147-A177-3AD203B41FA5}">
                      <a16:colId xmlns="" xmlns:a16="http://schemas.microsoft.com/office/drawing/2014/main" val="891636298"/>
                    </a:ext>
                  </a:extLst>
                </a:gridCol>
                <a:gridCol w="1474963">
                  <a:extLst>
                    <a:ext uri="{9D8B030D-6E8A-4147-A177-3AD203B41FA5}">
                      <a16:colId xmlns="" xmlns:a16="http://schemas.microsoft.com/office/drawing/2014/main" val="2003832701"/>
                    </a:ext>
                  </a:extLst>
                </a:gridCol>
                <a:gridCol w="1517803">
                  <a:extLst>
                    <a:ext uri="{9D8B030D-6E8A-4147-A177-3AD203B41FA5}">
                      <a16:colId xmlns="" xmlns:a16="http://schemas.microsoft.com/office/drawing/2014/main" val="3595400027"/>
                    </a:ext>
                  </a:extLst>
                </a:gridCol>
                <a:gridCol w="2288181">
                  <a:extLst>
                    <a:ext uri="{9D8B030D-6E8A-4147-A177-3AD203B41FA5}">
                      <a16:colId xmlns="" xmlns:a16="http://schemas.microsoft.com/office/drawing/2014/main" val="638915955"/>
                    </a:ext>
                  </a:extLst>
                </a:gridCol>
                <a:gridCol w="1518571">
                  <a:extLst>
                    <a:ext uri="{9D8B030D-6E8A-4147-A177-3AD203B41FA5}">
                      <a16:colId xmlns="" xmlns:a16="http://schemas.microsoft.com/office/drawing/2014/main" val="3754113948"/>
                    </a:ext>
                  </a:extLst>
                </a:gridCol>
              </a:tblGrid>
              <a:tr h="1177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предметники, классные руководители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УО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extLst>
                  <a:ext uri="{0D108BD9-81ED-4DB2-BD59-A6C34878D82A}">
                    <a16:rowId xmlns="" xmlns:a16="http://schemas.microsoft.com/office/drawing/2014/main" val="1373061950"/>
                  </a:ext>
                </a:extLst>
              </a:tr>
              <a:tr h="4710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УО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проблемных семинаров, заседаний методических объединений учителей-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предметников, классных руководителей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диагностики и развития специальных способностей к изучению учебных предметов.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взаимодействия социально-педагогической и психологической службы по вопросам диагностики и развития специальных способностей к изучению учебных предметов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факультативных занятий, предметных недель, предметных олимпиад,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конкурсов, конференций, турни-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 по предметам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социально-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гуманитарного циклов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 и психологического всеобуча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по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02" marR="40502" marT="0" marB="0"/>
                </a:tc>
                <a:extLst>
                  <a:ext uri="{0D108BD9-81ED-4DB2-BD59-A6C34878D82A}">
                    <a16:rowId xmlns="" xmlns:a16="http://schemas.microsoft.com/office/drawing/2014/main" val="383476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0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4151405"/>
              </p:ext>
            </p:extLst>
          </p:nvPr>
        </p:nvGraphicFramePr>
        <p:xfrm>
          <a:off x="323386" y="234176"/>
          <a:ext cx="11552664" cy="7290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224">
                  <a:extLst>
                    <a:ext uri="{9D8B030D-6E8A-4147-A177-3AD203B41FA5}">
                      <a16:colId xmlns="" xmlns:a16="http://schemas.microsoft.com/office/drawing/2014/main" val="3029893048"/>
                    </a:ext>
                  </a:extLst>
                </a:gridCol>
                <a:gridCol w="2296423">
                  <a:extLst>
                    <a:ext uri="{9D8B030D-6E8A-4147-A177-3AD203B41FA5}">
                      <a16:colId xmlns="" xmlns:a16="http://schemas.microsoft.com/office/drawing/2014/main" val="2966061031"/>
                    </a:ext>
                  </a:extLst>
                </a:gridCol>
                <a:gridCol w="1854354">
                  <a:extLst>
                    <a:ext uri="{9D8B030D-6E8A-4147-A177-3AD203B41FA5}">
                      <a16:colId xmlns="" xmlns:a16="http://schemas.microsoft.com/office/drawing/2014/main" val="2846643485"/>
                    </a:ext>
                  </a:extLst>
                </a:gridCol>
                <a:gridCol w="1056842">
                  <a:extLst>
                    <a:ext uri="{9D8B030D-6E8A-4147-A177-3AD203B41FA5}">
                      <a16:colId xmlns="" xmlns:a16="http://schemas.microsoft.com/office/drawing/2014/main" val="2597528967"/>
                    </a:ext>
                  </a:extLst>
                </a:gridCol>
                <a:gridCol w="1901658">
                  <a:extLst>
                    <a:ext uri="{9D8B030D-6E8A-4147-A177-3AD203B41FA5}">
                      <a16:colId xmlns="" xmlns:a16="http://schemas.microsoft.com/office/drawing/2014/main" val="4175278267"/>
                    </a:ext>
                  </a:extLst>
                </a:gridCol>
                <a:gridCol w="2261982">
                  <a:extLst>
                    <a:ext uri="{9D8B030D-6E8A-4147-A177-3AD203B41FA5}">
                      <a16:colId xmlns="" xmlns:a16="http://schemas.microsoft.com/office/drawing/2014/main" val="2203737925"/>
                    </a:ext>
                  </a:extLst>
                </a:gridCol>
                <a:gridCol w="1501181">
                  <a:extLst>
                    <a:ext uri="{9D8B030D-6E8A-4147-A177-3AD203B41FA5}">
                      <a16:colId xmlns="" xmlns:a16="http://schemas.microsoft.com/office/drawing/2014/main" val="931488133"/>
                    </a:ext>
                  </a:extLst>
                </a:gridCol>
              </a:tblGrid>
              <a:tr h="172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предметники, классные руководители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УО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="" xmlns:a16="http://schemas.microsoft.com/office/drawing/2014/main" val="2403356086"/>
                  </a:ext>
                </a:extLst>
              </a:tr>
              <a:tr h="470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учителями-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предметниками по вопросам выявления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специальных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способностей к изучению учебных предметов.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методического объединения классных руководителей по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 выявления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развития специальных способностей к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изучению учебных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семинаре «Формы, методы 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выявления специальных способностей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изучению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предметов»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 одаренных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консилиуме «Специальные способности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к из-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учению учебных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школьного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«Одаренные учащиеся»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групповые беседы с целью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 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установки на максимальное раскрытие собственных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педагогической диагностики (анкетирование учащихся)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 учащихся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важности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своевременного выявления способностей учащихся и создания условий для их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26" marR="28126" marT="0" marB="0"/>
                </a:tc>
                <a:extLst>
                  <a:ext uri="{0D108BD9-81ED-4DB2-BD59-A6C34878D82A}">
                    <a16:rowId xmlns="" xmlns:a16="http://schemas.microsoft.com/office/drawing/2014/main" val="336613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32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5063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НОРМАТИВНОЕ </a:t>
            </a:r>
            <a:r>
              <a:rPr lang="ru-RU" b="1" dirty="0" smtClean="0"/>
              <a:t>ПРАВОВОЕ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7" y="1360449"/>
            <a:ext cx="11463454" cy="527452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282 Выявление и учет детей, достигших высоких показателей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работе, детей, находящихся в социально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опасном положении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детей, нуждающихся в особых условиях воспитания, осуществляются в соответствии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283 Программы воспитания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 Программы воспитания подразделяются на: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программу воспитания детей, достигших высоких показателей в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работе…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П.3. Программа воспитания детей, достигших высоких показателей в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определяет цели, задачи, формы и методы работы с детьми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достигшими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показателей в учебной и общественной работе, и направлена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активизации их созидательной деятельности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самореализации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на развитие коммуникативных, организаторских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способностей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П.7. Программа воспитания детей, достигших высоких показателей в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реализуется в образовательно-оздоровительных центрах.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409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50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УЧЕБНО-МЕТОДИЧЕСКОЕ </a:t>
            </a:r>
            <a:r>
              <a:rPr lang="ru-RU" b="1" dirty="0"/>
              <a:t>ОБЕСПЕЧЕНИЕ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7" y="1360449"/>
            <a:ext cx="11463454" cy="527452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Учебно-программная документация образовательных программ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среднего образования.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Программно-планирующая документация.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Учебно-методическая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Информационно-аналитические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xmlns="" val="20176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УЧИТЕЛЯ В РАБОТЕ С ОДАРЕННЫМИ ДЕТЬМИ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908783" cy="455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быть: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талантливым, способным к экспериментальной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грамотным;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интеллигентным, нравственным и эрудированным;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современными педагогическими технологиями;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целеустремленным, настойчивым, эмоционально стабильным;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умелым организатором образовательного процесса, психологом.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УЧИТЕЛЯ В РАБОТЕ С ОДАРЕННЫМИ ДЕТЬМИ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908783" cy="455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Учитель должен уметь:</a:t>
            </a: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«обогащать учебные программы», т.е. обновлять и расширять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дифференцированно, осуществлять индивидуальный поход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учащихся;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взвешенные психолого-педагогические решения;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свою образовательную деятельность и всего класса;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и готовить материал для коллективных творческих дел.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7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ринципы </a:t>
            </a:r>
            <a:r>
              <a:rPr lang="ru-RU" b="1" dirty="0"/>
              <a:t>работы с высокомотивированными детьми: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964539" cy="442978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обучения;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внеурочной деятельности при снижении в определенной мере учебных требований;					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выбора учащимися дополнительных образовательных услуг;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в индивидуальной работе;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социальной и психологической поддержки одаренных детей;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условий для совместной работы учащихся и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88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Интерактивные </a:t>
            </a:r>
            <a:r>
              <a:rPr lang="ru-RU" b="1" dirty="0"/>
              <a:t>методы и приемы 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эвристическая беседа;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с пометками;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(структурирование материала);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перекрестная дискуссия;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и тонкий вопросы;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481" y="1653865"/>
            <a:ext cx="31813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6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3342</Words>
  <Application>Microsoft Office PowerPoint</Application>
  <PresentationFormat>Произвольный</PresentationFormat>
  <Paragraphs>721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Эффективные стратегии работы с высокомотивированными, одаренными учащимися при подготовке к олимпиадам, творческим конкурсам </vt:lpstr>
      <vt:lpstr>НОРМАТИВНОЕ ПРАВОВОЕ</vt:lpstr>
      <vt:lpstr>НОРМАТИВНОЕ ПРАВОВОЕ </vt:lpstr>
      <vt:lpstr>НОРМАТИВНОЕ ПРАВОВОЕ</vt:lpstr>
      <vt:lpstr>УЧЕБНО-МЕТОДИЧЕСКОЕ ОБЕСПЕЧЕНИЕ </vt:lpstr>
      <vt:lpstr>РОЛЬ УЧИТЕЛЯ В РАБОТЕ С ОДАРЕННЫМИ ДЕТЬМИ </vt:lpstr>
      <vt:lpstr>РОЛЬ УЧИТЕЛЯ В РАБОТЕ С ОДАРЕННЫМИ ДЕТЬМИ </vt:lpstr>
      <vt:lpstr>Принципы работы с высокомотивированными детьми: </vt:lpstr>
      <vt:lpstr>Интерактивные методы и приемы обучения: </vt:lpstr>
      <vt:lpstr>Работа на уроке </vt:lpstr>
      <vt:lpstr>Внеклассная работа </vt:lpstr>
      <vt:lpstr>Работа с родителями </vt:lpstr>
      <vt:lpstr>Ученик</vt:lpstr>
      <vt:lpstr>МОТИВАЦИОННАЯ СФЕРА</vt:lpstr>
      <vt:lpstr>ПОЗНАВАТЕЛЬНАЯ СФЕРА</vt:lpstr>
      <vt:lpstr>ЭМОЦИОНАЛЬНО-ВОЛЕВАЯ СФЕРА</vt:lpstr>
      <vt:lpstr>Какой ученик вас привлекает?</vt:lpstr>
      <vt:lpstr>Слайд 18</vt:lpstr>
      <vt:lpstr>Слайд 19</vt:lpstr>
      <vt:lpstr>ГУО «Средняя школа №2 г.Копыля имениТишки Гартного» - 8</vt:lpstr>
      <vt:lpstr>Слайд 21</vt:lpstr>
      <vt:lpstr>«Психолого-педагогическое сопровождение процесса подготовки учащихся к предметной олимпиаде, творческим конкурсам» </vt:lpstr>
      <vt:lpstr>Работа в группах</vt:lpstr>
      <vt:lpstr>1 группа. Памятка. Профессиональные качества учителя, работающего с одаренными детьми: </vt:lpstr>
      <vt:lpstr>1 группа. Памятка. Профессиональные качества учителя, работающего с одаренными детьми: </vt:lpstr>
      <vt:lpstr>2 группа Рекомендации по работе с одаренными детьми </vt:lpstr>
      <vt:lpstr>2 группа Рекомендации по работе с одаренными детьми </vt:lpstr>
      <vt:lpstr>3 группа. Перечень мероприятий по взаимодействию с высшим учебным заведением по работе с одаренными детьми </vt:lpstr>
      <vt:lpstr>4 группа. Перечень документов педагога по работе с одаренными детьми.</vt:lpstr>
      <vt:lpstr>Важным фактором эффективности работы с одаренными учащимися является взаимодействие всех педагогических работников в учреждении общего среднего образования   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стратегии работы с высокомотивированными, одаренными учащимися при подготовке к олимпиадам, творческим конкурсам</dc:title>
  <dc:creator>Пользователь</dc:creator>
  <cp:lastModifiedBy>Марина</cp:lastModifiedBy>
  <cp:revision>27</cp:revision>
  <dcterms:created xsi:type="dcterms:W3CDTF">2019-12-22T10:19:18Z</dcterms:created>
  <dcterms:modified xsi:type="dcterms:W3CDTF">2020-03-03T21:18:42Z</dcterms:modified>
</cp:coreProperties>
</file>