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A08B83F-E36E-4A4B-888F-6FD6306A8D52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6222A1B-12E8-40A2-97EB-060FF2DC7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B83F-E36E-4A4B-888F-6FD6306A8D52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2A1B-12E8-40A2-97EB-060FF2DC7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B83F-E36E-4A4B-888F-6FD6306A8D52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2A1B-12E8-40A2-97EB-060FF2DC7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08B83F-E36E-4A4B-888F-6FD6306A8D52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222A1B-12E8-40A2-97EB-060FF2DC79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A08B83F-E36E-4A4B-888F-6FD6306A8D52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6222A1B-12E8-40A2-97EB-060FF2DC7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B83F-E36E-4A4B-888F-6FD6306A8D52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2A1B-12E8-40A2-97EB-060FF2DC79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B83F-E36E-4A4B-888F-6FD6306A8D52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2A1B-12E8-40A2-97EB-060FF2DC79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08B83F-E36E-4A4B-888F-6FD6306A8D52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222A1B-12E8-40A2-97EB-060FF2DC79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B83F-E36E-4A4B-888F-6FD6306A8D52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2A1B-12E8-40A2-97EB-060FF2DC7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08B83F-E36E-4A4B-888F-6FD6306A8D52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222A1B-12E8-40A2-97EB-060FF2DC79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08B83F-E36E-4A4B-888F-6FD6306A8D52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222A1B-12E8-40A2-97EB-060FF2DC79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A08B83F-E36E-4A4B-888F-6FD6306A8D52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222A1B-12E8-40A2-97EB-060FF2DC7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2643182"/>
            <a:ext cx="6172200" cy="1894362"/>
          </a:xfrm>
        </p:spPr>
        <p:txBody>
          <a:bodyPr/>
          <a:lstStyle/>
          <a:p>
            <a:pPr algn="ctr"/>
            <a:r>
              <a:rPr lang="be-BY" sz="5400" dirty="0"/>
              <a:t> “Чес&amp;</a:t>
            </a:r>
            <a:r>
              <a:rPr lang="en-US" sz="5400" dirty="0" err="1"/>
              <a:t>nok</a:t>
            </a:r>
            <a:r>
              <a:rPr lang="be-BY" sz="5400" dirty="0"/>
              <a:t>”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71800" y="500042"/>
            <a:ext cx="6172200" cy="1371600"/>
          </a:xfrm>
        </p:spPr>
        <p:txBody>
          <a:bodyPr/>
          <a:lstStyle/>
          <a:p>
            <a:pPr algn="ctr"/>
            <a:r>
              <a:rPr lang="ru-RU" dirty="0" smtClean="0"/>
              <a:t>Международная </a:t>
            </a:r>
            <a:r>
              <a:rPr lang="ru-RU" dirty="0"/>
              <a:t>бизнес - </a:t>
            </a:r>
            <a:r>
              <a:rPr lang="ru-RU" dirty="0" smtClean="0"/>
              <a:t>игра</a:t>
            </a:r>
            <a:endParaRPr lang="ru-RU" dirty="0"/>
          </a:p>
          <a:p>
            <a:pPr algn="ctr"/>
            <a:r>
              <a:rPr lang="ru-RU" dirty="0"/>
              <a:t>«Начинающий фермер»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1357298"/>
            <a:ext cx="49292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Государственное учреждение образования</a:t>
            </a:r>
          </a:p>
          <a:p>
            <a:pPr algn="ctr"/>
            <a:r>
              <a:rPr lang="ru-RU" sz="2400" b="1" dirty="0"/>
              <a:t> «Первомайская средняя школа»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507207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/>
              <a:t>Глава фермерского хозяйства </a:t>
            </a:r>
            <a:r>
              <a:rPr lang="ru-RU" sz="2000" dirty="0" smtClean="0"/>
              <a:t>учащийся </a:t>
            </a:r>
            <a:r>
              <a:rPr lang="en-US" sz="2000" dirty="0"/>
              <a:t>IX</a:t>
            </a:r>
            <a:r>
              <a:rPr lang="ru-RU" sz="2000" dirty="0"/>
              <a:t> «Б» класса </a:t>
            </a:r>
            <a:endParaRPr lang="ru-RU" sz="2000" dirty="0" smtClean="0"/>
          </a:p>
          <a:p>
            <a:pPr algn="ctr"/>
            <a:r>
              <a:rPr lang="ru-RU" sz="2000" dirty="0" err="1" smtClean="0"/>
              <a:t>Зубрицкий</a:t>
            </a:r>
            <a:r>
              <a:rPr lang="ru-RU" sz="2000" dirty="0" smtClean="0"/>
              <a:t> </a:t>
            </a:r>
            <a:r>
              <a:rPr lang="ru-RU" sz="2000" dirty="0"/>
              <a:t>Алексей</a:t>
            </a:r>
          </a:p>
        </p:txBody>
      </p:sp>
      <p:pic>
        <p:nvPicPr>
          <p:cNvPr id="2050" name="Picture 2" descr="https://thumbs.dreamstime.com/b/%D0%B6%D0%B8%D0%B7%D0%BD%D0%B5%D1%80%D0%B0-%D0%BE%D1%81%D1%82%D0%BD%D1%8B%D0%B9-%D1%83%D1%81%D0%BC%D0%B5%D1%85%D0%B0%D1%8F%D1%81%D1%8C-%D0%BF%D0%B5%D1%80%D1%81%D0%BE%D0%BD%D0%B0%D0%B6-%D0%B8%D0%B7-%D0%BC%D1%83-%D1%8C%D1%82%D1%84%D0%B8-%D1%8C%D0%BC%D0%B0-%D1%87%D0%B5%D1%81%D0%BD%D0%BE%D0%BA%D0%B0-420763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2264" y="4071942"/>
            <a:ext cx="2268252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41" name="Picture 1" descr="D:\РАБОТА\Флешка декабрь 2012\сценаріі\фотки школа\Фото школы\P1010411.JPG"/>
          <p:cNvPicPr>
            <a:picLocks noChangeAspect="1" noChangeArrowheads="1"/>
          </p:cNvPicPr>
          <p:nvPr/>
        </p:nvPicPr>
        <p:blipFill>
          <a:blip r:embed="rId3" cstate="print"/>
          <a:srcRect t="19791" b="25000"/>
          <a:stretch>
            <a:fillRect/>
          </a:stretch>
        </p:blipFill>
        <p:spPr bwMode="auto">
          <a:xfrm>
            <a:off x="285720" y="285728"/>
            <a:ext cx="3485554" cy="2571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5758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Гарантии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хорошие сроки хранения товара — это минимизирует естественные потери на этапе его реализации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постоянный </a:t>
            </a:r>
            <a:r>
              <a:rPr lang="ru-RU" dirty="0"/>
              <a:t>спрос в розничной торговле;</a:t>
            </a:r>
          </a:p>
          <a:p>
            <a:pPr lvl="0"/>
            <a:r>
              <a:rPr lang="ru-RU" dirty="0"/>
              <a:t>возможность проведения поэтапной модернизации по мере получения чистой прибыли — начинать можно с собственного огорода постепенно расширяясь территориально;</a:t>
            </a:r>
          </a:p>
          <a:p>
            <a:pPr lvl="0"/>
            <a:r>
              <a:rPr lang="ru-RU" dirty="0"/>
              <a:t>неприхотливость культуры, простота в выращивании, уходе и последующем хранении;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16632"/>
            <a:ext cx="4447799" cy="795661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e-BY" sz="5400" dirty="0" smtClean="0"/>
              <a:t> “Чес&amp;</a:t>
            </a:r>
            <a:r>
              <a:rPr lang="en-US" sz="5400" dirty="0" err="1" smtClean="0"/>
              <a:t>nok</a:t>
            </a:r>
            <a:r>
              <a:rPr lang="be-BY" sz="5400" dirty="0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 descr="https://thumbs.dreamstime.com/b/%D0%B6%D0%B8%D0%B7%D0%BD%D0%B5%D1%80%D0%B0-%D0%BE%D1%81%D1%82%D0%BD%D1%8B%D0%B9-%D1%83%D1%81%D0%BC%D0%B5%D1%85%D0%B0%D1%8F%D1%81%D1%8C-%D0%BF%D0%B5%D1%80%D1%81%D0%BE%D0%BD%D0%B0%D0%B6-%D0%B8%D0%B7-%D0%BC%D1%83-%D1%8C%D1%82%D1%84%D0%B8-%D1%8C%D0%BC%D0%B0-%D1%87%D0%B5%D1%81%D0%BD%D0%BE%D0%BA%D0%B0-420763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-2"/>
            <a:ext cx="1916833" cy="191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9017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000240"/>
            <a:ext cx="4357686" cy="1143000"/>
          </a:xfrm>
        </p:spPr>
        <p:txBody>
          <a:bodyPr/>
          <a:lstStyle/>
          <a:p>
            <a:pPr algn="ctr"/>
            <a:r>
              <a:rPr lang="ru-RU" dirty="0"/>
              <a:t>Состав команды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87167927"/>
              </p:ext>
            </p:extLst>
          </p:nvPr>
        </p:nvGraphicFramePr>
        <p:xfrm>
          <a:off x="1000100" y="2928934"/>
          <a:ext cx="6072231" cy="3071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69"/>
                <a:gridCol w="1258514"/>
                <a:gridCol w="2479481"/>
                <a:gridCol w="1041874"/>
                <a:gridCol w="880893"/>
              </a:tblGrid>
              <a:tr h="843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Ф.И.О.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Специальность/направление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Дата рождения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4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Зубрицкий Алексей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Глава фермерского хозяйства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28.09.2004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IX</a:t>
                      </a:r>
                      <a:r>
                        <a:rPr lang="ru-RU" sz="1400">
                          <a:effectLst/>
                        </a:rPr>
                        <a:t> «Б»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1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Наумец</a:t>
                      </a:r>
                      <a:r>
                        <a:rPr lang="ru-RU" sz="1400" dirty="0">
                          <a:effectLst/>
                        </a:rPr>
                        <a:t> Александр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Отв.за посадку и уход овощей.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15.12.2004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IX</a:t>
                      </a:r>
                      <a:r>
                        <a:rPr lang="ru-RU" sz="1400">
                          <a:effectLst/>
                        </a:rPr>
                        <a:t> «Б»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2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Гольмант Вероника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Отв. за оформление документации ФХ, рекламу, реализацию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09.03.2004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IX</a:t>
                      </a:r>
                      <a:r>
                        <a:rPr lang="ru-RU" sz="1400" dirty="0">
                          <a:effectLst/>
                        </a:rPr>
                        <a:t> «Б»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2" descr="https://thumbs.dreamstime.com/b/%D0%B6%D0%B8%D0%B7%D0%BD%D0%B5%D1%80%D0%B0-%D0%BE%D1%81%D1%82%D0%BD%D1%8B%D0%B9-%D1%83%D1%81%D0%BC%D0%B5%D1%85%D0%B0%D1%8F%D1%81%D1%8C-%D0%BF%D0%B5%D1%80%D1%81%D0%BE%D0%BD%D0%B0%D0%B6-%D0%B8%D0%B7-%D0%BC%D1%83-%D1%8C%D1%82%D1%84%D0%B8-%D1%8C%D0%BC%D0%B0-%D1%87%D0%B5%D1%81%D0%BD%D0%BE%D0%BA%D0%B0-420763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929058" y="1500174"/>
            <a:ext cx="4876427" cy="928694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e-BY" sz="5400" dirty="0" smtClean="0"/>
              <a:t> “Чес&amp;</a:t>
            </a:r>
            <a:r>
              <a:rPr lang="en-US" sz="5400" dirty="0" err="1" smtClean="0"/>
              <a:t>nok</a:t>
            </a:r>
            <a:r>
              <a:rPr lang="be-BY" sz="5400" dirty="0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714480" y="0"/>
            <a:ext cx="70723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Цель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- составить бизнес-план на выращивание различных сортов чеснока  на коммерческой основе.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Бизнес-планом предусматривается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сезонное выращивание озимого чеснока, реализация на рынке сбыта.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325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План </a:t>
            </a:r>
            <a:endParaRPr lang="ru-RU" sz="4400" dirty="0"/>
          </a:p>
        </p:txBody>
      </p:sp>
      <p:pic>
        <p:nvPicPr>
          <p:cNvPr id="4" name="Picture 2" descr="https://thumbs.dreamstime.com/b/%D0%B6%D0%B8%D0%B7%D0%BD%D0%B5%D1%80%D0%B0-%D0%BE%D1%81%D1%82%D0%BD%D1%8B%D0%B9-%D1%83%D1%81%D0%BC%D0%B5%D1%85%D0%B0%D1%8F%D1%81%D1%8C-%D0%BF%D0%B5%D1%80%D1%81%D0%BE%D0%BD%D0%B0%D0%B6-%D0%B8%D0%B7-%D0%BC%D1%83-%D1%8C%D1%82%D1%84%D0%B8-%D1%8C%D0%BC%D0%B0-%D1%87%D0%B5%D1%81%D0%BD%D0%BE%D0%BA%D0%B0-420763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32656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1720840"/>
            <a:ext cx="6318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Оценка </a:t>
            </a:r>
            <a:r>
              <a:rPr lang="ru-RU" sz="2400" dirty="0"/>
              <a:t>идеи. Взвешивания все «за» и «против».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/>
              <a:t>Написание бизнес-плана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/>
              <a:t>Подготовка и обработка земли.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/>
              <a:t>Регистрация фермерского хозяйства.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/>
              <a:t>Закупка семян и посадка.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/>
              <a:t>Прополка, удобрение 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/>
              <a:t>Создание рекламы.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/>
              <a:t>Сбор урожая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/>
              <a:t>Реализация урожая.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Подготовка земли к посадке новых семян</a:t>
            </a:r>
            <a:endParaRPr lang="ru-RU" sz="2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116632"/>
            <a:ext cx="4447799" cy="795661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e-BY" sz="5400" dirty="0" smtClean="0"/>
              <a:t> “Чес&amp;</a:t>
            </a:r>
            <a:r>
              <a:rPr lang="en-US" sz="5400" dirty="0" err="1" smtClean="0"/>
              <a:t>nok</a:t>
            </a:r>
            <a:r>
              <a:rPr lang="be-BY" sz="5400" dirty="0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3835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57158" y="857232"/>
            <a:ext cx="8472518" cy="4873752"/>
          </a:xfrm>
        </p:spPr>
        <p:txBody>
          <a:bodyPr/>
          <a:lstStyle/>
          <a:p>
            <a:r>
              <a:rPr lang="ru-RU" dirty="0"/>
              <a:t>Фермерское хозяйство создается 3 учащимися 9-го класса на базе собственного участка руководителя команды площадью 10 соток. </a:t>
            </a:r>
            <a:endParaRPr lang="ru-RU" dirty="0" smtClean="0"/>
          </a:p>
          <a:p>
            <a:r>
              <a:rPr lang="ru-RU" dirty="0"/>
              <a:t>Основной целью деятельности является </a:t>
            </a:r>
            <a:r>
              <a:rPr lang="ru-RU" dirty="0" smtClean="0"/>
              <a:t>получение прибыли.</a:t>
            </a:r>
            <a:endParaRPr lang="ru-RU" dirty="0" smtClean="0"/>
          </a:p>
          <a:p>
            <a:r>
              <a:rPr lang="ru-RU" dirty="0"/>
              <a:t>Предпосылки: наличие личного инвентаря для обработки земли. </a:t>
            </a:r>
            <a:endParaRPr lang="ru-RU" dirty="0" smtClean="0"/>
          </a:p>
          <a:p>
            <a:r>
              <a:rPr lang="ru-RU" dirty="0" smtClean="0"/>
              <a:t>Привлечение </a:t>
            </a:r>
            <a:r>
              <a:rPr lang="ru-RU" dirty="0"/>
              <a:t>ИП: оказание транспортной услуги  для обработки </a:t>
            </a:r>
            <a:r>
              <a:rPr lang="ru-RU" dirty="0" smtClean="0"/>
              <a:t>земли. </a:t>
            </a:r>
          </a:p>
          <a:p>
            <a:pPr>
              <a:buNone/>
            </a:pPr>
            <a:r>
              <a:rPr lang="ru-RU" b="1" dirty="0" smtClean="0"/>
              <a:t>Объем первоначальных вложений </a:t>
            </a:r>
            <a:r>
              <a:rPr lang="ru-RU" dirty="0" smtClean="0"/>
              <a:t>составляет 60 кг чеснока ,что составляет 930 белорусских рублей.</a:t>
            </a: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16632"/>
            <a:ext cx="4447799" cy="795661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e-BY" sz="5400" dirty="0" smtClean="0"/>
              <a:t> “Чес&amp;</a:t>
            </a:r>
            <a:r>
              <a:rPr lang="en-US" sz="5400" dirty="0" err="1" smtClean="0"/>
              <a:t>nok</a:t>
            </a:r>
            <a:r>
              <a:rPr lang="be-BY" sz="5400" dirty="0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https://thumbs.dreamstime.com/b/%D0%B6%D0%B8%D0%B7%D0%BD%D0%B5%D1%80%D0%B0-%D0%BE%D1%81%D1%82%D0%BD%D1%8B%D0%B9-%D1%83%D1%81%D0%BC%D0%B5%D1%85%D0%B0%D1%8F%D1%81%D1%8C-%D0%BF%D0%B5%D1%80%D1%81%D0%BE%D0%BD%D0%B0%D0%B6-%D0%B8%D0%B7-%D0%BC%D1%83-%D1%8C%D1%82%D1%84%D0%B8-%D1%8C%D0%BC%D0%B0-%D1%87%D0%B5%D1%81%D0%BD%D0%BE%D0%BA%D0%B0-420763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72396" y="0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3446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выращивать  и реализовывать следующие виды: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Любаша </a:t>
            </a:r>
            <a:r>
              <a:rPr lang="ru-RU" dirty="0"/>
              <a:t>– популярный сорт чеснока, отличающийся устойчивостью к морозу и хорошо растущий даже при недостатке влаги. После сбора урожая чеснок хранится около 10 месяцев. С одного гектара земли можно получить до 15 тонн урожая.</a:t>
            </a:r>
          </a:p>
          <a:p>
            <a:pPr lvl="0"/>
            <a:r>
              <a:rPr lang="ru-RU" dirty="0" err="1"/>
              <a:t>Грибовский</a:t>
            </a:r>
            <a:r>
              <a:rPr lang="ru-RU" dirty="0"/>
              <a:t> Юбилейный – сажается под зиму, отличается средней скоростью созревания. Выпускает стрелки при росте. С одного зубчика получается до 8-11 зубчиков. Стрелки в дальнейшем можно использовать для семян на следующий год.</a:t>
            </a:r>
          </a:p>
          <a:p>
            <a:pPr lvl="0"/>
            <a:r>
              <a:rPr lang="ru-RU" dirty="0"/>
              <a:t>Спас - отличается высоким урожаем и устойчивостью к различным заболеваниям плодовых культур.</a:t>
            </a:r>
          </a:p>
          <a:p>
            <a:r>
              <a:rPr lang="ru-RU" dirty="0"/>
              <a:t>Высаживать чеснок 2-мя способами: севком и зубчиками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b="1" dirty="0" smtClean="0"/>
              <a:t>Необходимо соблюдать следующие требования:</a:t>
            </a:r>
          </a:p>
          <a:p>
            <a:pPr lvl="0"/>
            <a:r>
              <a:rPr lang="ru-RU" dirty="0" smtClean="0"/>
              <a:t>технология посадки;</a:t>
            </a:r>
          </a:p>
          <a:p>
            <a:pPr lvl="0"/>
            <a:r>
              <a:rPr lang="ru-RU" dirty="0" smtClean="0"/>
              <a:t>регулярно проводить обработку;</a:t>
            </a:r>
          </a:p>
          <a:p>
            <a:r>
              <a:rPr lang="ru-RU" dirty="0" smtClean="0"/>
              <a:t>выращенный чеснок должен быть убран уже в 20-х числах июля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 descr="https://thumbs.dreamstime.com/b/%D0%B6%D0%B8%D0%B7%D0%BD%D0%B5%D1%80%D0%B0-%D0%BE%D1%81%D1%82%D0%BD%D1%8B%D0%B9-%D1%83%D1%81%D0%BC%D0%B5%D1%85%D0%B0%D1%8F%D1%81%D1%8C-%D0%BF%D0%B5%D1%80%D1%81%D0%BE%D0%BD%D0%B0%D0%B6-%D0%B8%D0%B7-%D0%BC%D1%83-%D1%8C%D1%82%D1%84%D0%B8-%D1%8C%D0%BC%D0%B0-%D1%87%D0%B5%D1%81%D0%BD%D0%BE%D0%BA%D0%B0-420763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32447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-900608" y="690700"/>
            <a:ext cx="4447799" cy="795661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e-BY" sz="5400" dirty="0" smtClean="0"/>
              <a:t> “Чес&amp;</a:t>
            </a:r>
            <a:r>
              <a:rPr lang="en-US" sz="5400" dirty="0" err="1" smtClean="0"/>
              <a:t>nok</a:t>
            </a:r>
            <a:r>
              <a:rPr lang="be-BY" sz="5400" dirty="0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297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Эффективные </a:t>
            </a:r>
            <a:r>
              <a:rPr lang="ru-RU" sz="4000" dirty="0" smtClean="0"/>
              <a:t>способы </a:t>
            </a:r>
            <a:r>
              <a:rPr lang="ru-RU" sz="4000" dirty="0"/>
              <a:t>рекламы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/>
              <a:t>экранная реклама - интернет: информация об услугах будет размещена на бесплатных интернета-порталах;</a:t>
            </a:r>
          </a:p>
          <a:p>
            <a:pPr lvl="0"/>
            <a:r>
              <a:rPr lang="ru-RU" dirty="0"/>
              <a:t>создание страничек в социальных сетях: “</a:t>
            </a:r>
            <a:r>
              <a:rPr lang="ru-RU" dirty="0" err="1"/>
              <a:t>Вконтакте</a:t>
            </a:r>
            <a:r>
              <a:rPr lang="ru-RU" dirty="0"/>
              <a:t>”, “Одноклассники”, </a:t>
            </a:r>
            <a:r>
              <a:rPr lang="ru-RU" dirty="0" err="1"/>
              <a:t>Instagram</a:t>
            </a:r>
            <a:r>
              <a:rPr lang="ru-RU" dirty="0"/>
              <a:t> и собственного сайта с информацией;</a:t>
            </a:r>
          </a:p>
          <a:p>
            <a:pPr lvl="0"/>
            <a:r>
              <a:rPr lang="ru-RU" dirty="0"/>
              <a:t>реклама на месте продаж (оформление витрин, ярлыки</a:t>
            </a:r>
            <a:r>
              <a:rPr lang="ru-RU" dirty="0" smtClean="0"/>
              <a:t>);</a:t>
            </a:r>
          </a:p>
          <a:p>
            <a:r>
              <a:rPr lang="ru-RU" dirty="0" smtClean="0"/>
              <a:t>реклама на </a:t>
            </a:r>
            <a:r>
              <a:rPr lang="ru-RU" dirty="0" err="1" smtClean="0"/>
              <a:t>овощебазах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endParaRPr lang="ru-RU" dirty="0"/>
          </a:p>
        </p:txBody>
      </p:sp>
      <p:pic>
        <p:nvPicPr>
          <p:cNvPr id="4" name="Picture 2" descr="https://thumbs.dreamstime.com/b/%D0%B6%D0%B8%D0%B7%D0%BD%D0%B5%D1%80%D0%B0-%D0%BE%D1%81%D1%82%D0%BD%D1%8B%D0%B9-%D1%83%D1%81%D0%BC%D0%B5%D1%85%D0%B0%D1%8F%D1%81%D1%8C-%D0%BF%D0%B5%D1%80%D1%81%D0%BE%D0%BD%D0%B0%D0%B6-%D0%B8%D0%B7-%D0%BC%D1%83-%D1%8C%D1%82%D1%84%D0%B8-%D1%8C%D0%BC%D0%B0-%D1%87%D0%B5%D1%81%D0%BD%D0%BE%D0%BA%D0%B0-420763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9089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995936" y="0"/>
            <a:ext cx="4447799" cy="795661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e-BY" sz="5400" dirty="0" smtClean="0"/>
              <a:t> “Чес&amp;</a:t>
            </a:r>
            <a:r>
              <a:rPr lang="en-US" sz="5400" dirty="0" err="1" smtClean="0"/>
              <a:t>nok</a:t>
            </a:r>
            <a:r>
              <a:rPr lang="be-BY" sz="5400" dirty="0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791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Реализация бизнес-плана подразумевает два периода: подготовительный и основной. В течение подготовительного периода длительностью в 2 месяца (сентябрь-октябрь) осуществляются следующие виды работ:</a:t>
            </a:r>
          </a:p>
          <a:p>
            <a:pPr lvl="0"/>
            <a:r>
              <a:rPr lang="ru-RU" dirty="0"/>
              <a:t>обработка земельного участка от сорняков;</a:t>
            </a:r>
          </a:p>
          <a:p>
            <a:pPr lvl="0"/>
            <a:r>
              <a:rPr lang="ru-RU" dirty="0"/>
              <a:t>обработка земли хоз. техникой;</a:t>
            </a:r>
          </a:p>
          <a:p>
            <a:r>
              <a:rPr lang="ru-RU" dirty="0"/>
              <a:t>В основной период (ноябрь - июль) ведется деятельность по посадке и выращиванию культуры.</a:t>
            </a:r>
          </a:p>
          <a:p>
            <a:endParaRPr lang="ru-RU" dirty="0"/>
          </a:p>
        </p:txBody>
      </p:sp>
      <p:pic>
        <p:nvPicPr>
          <p:cNvPr id="4" name="Picture 2" descr="https://thumbs.dreamstime.com/b/%D0%B6%D0%B8%D0%B7%D0%BD%D0%B5%D1%80%D0%B0-%D0%BE%D1%81%D1%82%D0%BD%D1%8B%D0%B9-%D1%83%D1%81%D0%BC%D0%B5%D1%85%D0%B0%D1%8F%D1%81%D1%8C-%D0%BF%D0%B5%D1%80%D1%81%D0%BE%D0%BD%D0%B0%D0%B6-%D0%B8%D0%B7-%D0%BC%D1%83-%D1%8C%D1%82%D1%84%D0%B8-%D1%8C%D0%BC%D0%B0-%D1%87%D0%B5%D1%81%D0%BD%D0%BE%D0%BA%D0%B0-420763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-1"/>
            <a:ext cx="1725011" cy="1725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116632"/>
            <a:ext cx="4447799" cy="795661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e-BY" sz="5400" dirty="0" smtClean="0"/>
              <a:t> “Чес&amp;</a:t>
            </a:r>
            <a:r>
              <a:rPr lang="en-US" sz="5400" dirty="0" err="1" smtClean="0"/>
              <a:t>nok</a:t>
            </a:r>
            <a:r>
              <a:rPr lang="be-BY" sz="5400" dirty="0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919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9695" y="1196752"/>
            <a:ext cx="763284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Ориентировочный расчёт доходов и расходов</a:t>
            </a:r>
            <a:endParaRPr lang="ru-RU" sz="2000" dirty="0"/>
          </a:p>
          <a:p>
            <a:pPr algn="ctr"/>
            <a:r>
              <a:rPr lang="ru-RU" sz="2000" dirty="0"/>
              <a:t>Предполагается, что выращенный чеснок будет продаваться рознично (собственными силами), реализацией через местный рынок.</a:t>
            </a:r>
          </a:p>
          <a:p>
            <a:pPr algn="ctr"/>
            <a:r>
              <a:rPr lang="ru-RU" sz="2000" b="1" dirty="0"/>
              <a:t>Расходы:</a:t>
            </a:r>
            <a:endParaRPr lang="ru-RU" sz="2000" dirty="0"/>
          </a:p>
          <a:p>
            <a:pPr lvl="0" algn="ctr"/>
            <a:r>
              <a:rPr lang="ru-RU" sz="2000" dirty="0"/>
              <a:t>приобретение посевного материала (60 кг посевного материала)- 60*13р(оптовая закупка) =780 </a:t>
            </a:r>
            <a:r>
              <a:rPr lang="ru-RU" sz="2000" dirty="0" err="1"/>
              <a:t>руб</a:t>
            </a:r>
            <a:endParaRPr lang="ru-RU" sz="2000" dirty="0"/>
          </a:p>
          <a:p>
            <a:pPr lvl="0" algn="ctr"/>
            <a:r>
              <a:rPr lang="ru-RU" sz="2000" dirty="0"/>
              <a:t>затраты на хоз. технику - 50 руб.</a:t>
            </a:r>
          </a:p>
          <a:p>
            <a:pPr lvl="0" algn="ctr"/>
            <a:r>
              <a:rPr lang="ru-RU" sz="2000" dirty="0"/>
              <a:t>удобрения -100 руб.</a:t>
            </a:r>
          </a:p>
          <a:p>
            <a:pPr lvl="0" algn="ctr"/>
            <a:r>
              <a:rPr lang="ru-RU" sz="2000" dirty="0"/>
              <a:t>прополка 4 раза, полив – собственными силами</a:t>
            </a:r>
          </a:p>
          <a:p>
            <a:pPr algn="ctr"/>
            <a:r>
              <a:rPr lang="ru-RU" sz="2000" b="1" dirty="0"/>
              <a:t>Итого:</a:t>
            </a:r>
            <a:r>
              <a:rPr lang="ru-RU" sz="2000" dirty="0"/>
              <a:t>930 р</a:t>
            </a:r>
          </a:p>
          <a:p>
            <a:pPr algn="ctr"/>
            <a:r>
              <a:rPr lang="ru-RU" sz="2000" b="1" dirty="0"/>
              <a:t>Доходы:</a:t>
            </a:r>
            <a:endParaRPr lang="ru-RU" sz="2000" dirty="0"/>
          </a:p>
          <a:p>
            <a:pPr lvl="0" algn="ctr"/>
            <a:r>
              <a:rPr lang="ru-RU" sz="2000" dirty="0"/>
              <a:t>урожай -150 кг</a:t>
            </a:r>
          </a:p>
          <a:p>
            <a:pPr lvl="0" algn="ctr"/>
            <a:r>
              <a:rPr lang="ru-RU" sz="2000" dirty="0"/>
              <a:t>продажа 150*15(цена в розницу)=2250 </a:t>
            </a:r>
            <a:r>
              <a:rPr lang="ru-RU" sz="2000" dirty="0" err="1"/>
              <a:t>руб</a:t>
            </a:r>
            <a:endParaRPr lang="ru-RU" sz="2000" dirty="0"/>
          </a:p>
          <a:p>
            <a:pPr algn="ctr"/>
            <a:r>
              <a:rPr lang="ru-RU" sz="2000" b="1" dirty="0"/>
              <a:t>Итого: </a:t>
            </a:r>
            <a:r>
              <a:rPr lang="ru-RU" sz="2000" dirty="0"/>
              <a:t>2250 </a:t>
            </a:r>
            <a:r>
              <a:rPr lang="ru-RU" sz="2000" dirty="0" err="1"/>
              <a:t>руб</a:t>
            </a:r>
            <a:endParaRPr lang="ru-RU" sz="2000" dirty="0"/>
          </a:p>
          <a:p>
            <a:pPr algn="ctr"/>
            <a:r>
              <a:rPr lang="ru-RU" sz="2000" b="1" dirty="0"/>
              <a:t>Чистая прибыль: </a:t>
            </a:r>
            <a:r>
              <a:rPr lang="ru-RU" sz="2000" dirty="0"/>
              <a:t>1320 </a:t>
            </a:r>
            <a:r>
              <a:rPr lang="ru-RU" sz="2000" dirty="0" err="1"/>
              <a:t>руб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Picture 2" descr="https://thumbs.dreamstime.com/b/%D0%B6%D0%B8%D0%B7%D0%BD%D0%B5%D1%80%D0%B0-%D0%BE%D1%81%D1%82%D0%BD%D1%8B%D0%B9-%D1%83%D1%81%D0%BC%D0%B5%D1%85%D0%B0%D1%8F%D1%81%D1%8C-%D0%BF%D0%B5%D1%80%D1%81%D0%BE%D0%BD%D0%B0%D0%B6-%D0%B8%D0%B7-%D0%BC%D1%83-%D1%8C%D1%82%D1%84%D0%B8-%D1%8C%D0%BC%D0%B0-%D1%87%D0%B5%D1%81%D0%BD%D0%BE%D0%BA%D0%B0-420763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94166" y="116632"/>
            <a:ext cx="1196753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0" y="116632"/>
            <a:ext cx="4447799" cy="795661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e-BY" sz="5400" dirty="0" smtClean="0"/>
              <a:t> “Чес&amp;</a:t>
            </a:r>
            <a:r>
              <a:rPr lang="en-US" sz="5400" dirty="0" err="1" smtClean="0"/>
              <a:t>nok</a:t>
            </a:r>
            <a:r>
              <a:rPr lang="be-BY" sz="5400" dirty="0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7962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риски: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/>
              <a:t>неверный выбор сорта;</a:t>
            </a:r>
          </a:p>
          <a:p>
            <a:pPr lvl="0"/>
            <a:r>
              <a:rPr lang="ru-RU" dirty="0"/>
              <a:t>отсутствие организации складирования и непродуманность способов реализации товара;</a:t>
            </a:r>
          </a:p>
          <a:p>
            <a:pPr lvl="0"/>
            <a:r>
              <a:rPr lang="ru-RU" dirty="0"/>
              <a:t>начало реализации маркетинговой стратегии после сбора урожая;</a:t>
            </a:r>
          </a:p>
          <a:p>
            <a:pPr lvl="0"/>
            <a:r>
              <a:rPr lang="ru-RU" dirty="0"/>
              <a:t>неурожайный год, когда прирост чеснока минимальный. Но даже при сложных климатических условиях можно вырастить достаточное количество головок, чтобы покрыть расходы.</a:t>
            </a:r>
          </a:p>
          <a:p>
            <a:endParaRPr lang="ru-RU" dirty="0"/>
          </a:p>
        </p:txBody>
      </p:sp>
      <p:pic>
        <p:nvPicPr>
          <p:cNvPr id="4" name="Picture 2" descr="https://thumbs.dreamstime.com/b/%D0%B6%D0%B8%D0%B7%D0%BD%D0%B5%D1%80%D0%B0-%D0%BE%D1%81%D1%82%D0%BD%D1%8B%D0%B9-%D1%83%D1%81%D0%BC%D0%B5%D1%85%D0%B0%D1%8F%D1%81%D1%8C-%D0%BF%D0%B5%D1%80%D1%81%D0%BE%D0%BD%D0%B0%D0%B6-%D0%B8%D0%B7-%D0%BC%D1%83-%D1%8C%D1%82%D1%84%D0%B8-%D1%8C%D0%BC%D0%B0-%D1%87%D0%B5%D1%81%D0%BD%D0%BE%D0%BA%D0%B0-420763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56442" y="-1"/>
            <a:ext cx="1916833" cy="191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116632"/>
            <a:ext cx="4447799" cy="795661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e-BY" sz="5400" dirty="0" smtClean="0"/>
              <a:t> “Чес&amp;</a:t>
            </a:r>
            <a:r>
              <a:rPr lang="en-US" sz="5400" dirty="0" err="1" smtClean="0"/>
              <a:t>nok</a:t>
            </a:r>
            <a:r>
              <a:rPr lang="be-BY" sz="5400" dirty="0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1019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102</TotalTime>
  <Words>660</Words>
  <Application>Microsoft Office PowerPoint</Application>
  <PresentationFormat>Экран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 “Чес&amp;nok” </vt:lpstr>
      <vt:lpstr>Состав команды </vt:lpstr>
      <vt:lpstr>План </vt:lpstr>
      <vt:lpstr>Слайд 4</vt:lpstr>
      <vt:lpstr>выращивать  и реализовывать следующие виды: </vt:lpstr>
      <vt:lpstr>Эффективные способы рекламы</vt:lpstr>
      <vt:lpstr>Слайд 7</vt:lpstr>
      <vt:lpstr>Слайд 8</vt:lpstr>
      <vt:lpstr>риски:</vt:lpstr>
      <vt:lpstr>Гарантии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“Чес&amp;nok”</dc:title>
  <dc:creator>Владелец</dc:creator>
  <cp:lastModifiedBy>Admin</cp:lastModifiedBy>
  <cp:revision>5</cp:revision>
  <dcterms:created xsi:type="dcterms:W3CDTF">2020-04-20T06:56:59Z</dcterms:created>
  <dcterms:modified xsi:type="dcterms:W3CDTF">2020-06-12T04:24:18Z</dcterms:modified>
</cp:coreProperties>
</file>