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8" r:id="rId3"/>
    <p:sldId id="257" r:id="rId4"/>
    <p:sldId id="262" r:id="rId5"/>
    <p:sldId id="263" r:id="rId6"/>
    <p:sldId id="266" r:id="rId7"/>
    <p:sldId id="267" r:id="rId8"/>
    <p:sldId id="268" r:id="rId9"/>
    <p:sldId id="264" r:id="rId10"/>
    <p:sldId id="259" r:id="rId11"/>
    <p:sldId id="260" r:id="rId12"/>
    <p:sldId id="261" r:id="rId13"/>
    <p:sldId id="272" r:id="rId14"/>
    <p:sldId id="265" r:id="rId15"/>
    <p:sldId id="276" r:id="rId16"/>
    <p:sldId id="273" r:id="rId17"/>
    <p:sldId id="274" r:id="rId18"/>
    <p:sldId id="275" r:id="rId19"/>
    <p:sldId id="277" r:id="rId20"/>
    <p:sldId id="270" r:id="rId21"/>
    <p:sldId id="271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FF"/>
    <a:srgbClr val="00FF00"/>
    <a:srgbClr val="3333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4" d="100"/>
          <a:sy n="74" d="100"/>
        </p:scale>
        <p:origin x="-3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DE60C7-AB85-4129-875D-AC0165765D8D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DE6B60-B6FA-4122-BED3-AAC65BD4626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AC05F-8E53-4DC6-8EA7-99A9DBBB1527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B6A10-5D23-4D07-96F4-F731356C5BE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957B8B-9FD9-4EC9-A9F9-8879382EEB7F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FC97D-D301-4DFF-80F2-A9D7D364F0B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D7BD69-D431-4218-A987-7A5BF47F79D0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8D751-81FC-420D-9EF5-7C27ED68929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090BD-BC1A-4F55-9176-646EA791BB52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6F8DBEE5-B8C3-49A2-9F1A-476268E4300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F1BE4D-1084-40A0-80F4-7DB107CE7D0D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7CEF6-9270-4754-8C06-1320590EC87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45CC0F-5C26-4044-AAF2-11B7B5DF146E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ECAB5-DFAD-4EAC-9F1E-1370BC871AD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77F1AC-1F2E-479A-AA92-E0C5D44C0423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532DC-D5B9-4C29-A833-2137A68402A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F5FF8B-A526-4E0C-8584-3607993BA4C3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BB665-68ED-4E38-8DFF-997EBF2A9F4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06B07A-9AE3-414B-95CD-9B319343DA46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C33C5-AA10-499D-A501-3CE793C3369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8BB3B-F197-452A-8006-F15092FDB8AB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A3577FD4-F42A-4E9F-BC6C-A1D304C9A5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155864-A7FC-4000-9267-F8370C980582}" type="datetimeFigureOut">
              <a:rPr lang="ru-RU" smtClean="0"/>
              <a:pPr>
                <a:defRPr/>
              </a:pPr>
              <a:t>24.11.2016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DE5A5F20-66B5-457D-8B42-4C2E980C0FA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.free-lance.ru/users/Kuzmit4/upload/f_4a8b8fc2f3f5b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1412776"/>
            <a:ext cx="8136904" cy="1800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err="1" smtClean="0"/>
              <a:t>Прызнак</a:t>
            </a:r>
            <a:r>
              <a:rPr lang="be-BY" sz="4800" dirty="0" smtClean="0"/>
              <a:t>і</a:t>
            </a:r>
            <a:r>
              <a:rPr lang="ru-RU" sz="4800" dirty="0" smtClean="0"/>
              <a:t> </a:t>
            </a:r>
            <a:r>
              <a:rPr lang="ru-RU" sz="4800" dirty="0" err="1" smtClean="0"/>
              <a:t>дзялімасці</a:t>
            </a:r>
            <a:r>
              <a:rPr lang="ru-RU" sz="4800" dirty="0" smtClean="0"/>
              <a:t> </a:t>
            </a:r>
            <a:br>
              <a:rPr lang="ru-RU" sz="4800" dirty="0" smtClean="0"/>
            </a:br>
            <a:r>
              <a:rPr lang="ru-RU" sz="4800" dirty="0" smtClean="0"/>
              <a:t>на 3 </a:t>
            </a:r>
            <a:r>
              <a:rPr lang="ru-RU" sz="4800" dirty="0" err="1" smtClean="0"/>
              <a:t>і</a:t>
            </a:r>
            <a:r>
              <a:rPr lang="ru-RU" sz="4800" dirty="0" smtClean="0"/>
              <a:t> на 9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2483768" y="3298832"/>
            <a:ext cx="4896544" cy="3182755"/>
            <a:chOff x="2483768" y="3298832"/>
            <a:chExt cx="4896544" cy="3182755"/>
          </a:xfrm>
        </p:grpSpPr>
        <p:pic>
          <p:nvPicPr>
            <p:cNvPr id="2054" name="Picture 6" descr="http://www.interfax.by/files/2011-12/20111228-161838-906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3768" y="3298832"/>
              <a:ext cx="4896544" cy="318275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Овал 5"/>
            <p:cNvSpPr/>
            <p:nvPr/>
          </p:nvSpPr>
          <p:spPr>
            <a:xfrm>
              <a:off x="3491880" y="5207947"/>
              <a:ext cx="576064" cy="576064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 smtClean="0"/>
                <a:t>9</a:t>
              </a:r>
              <a:endParaRPr lang="ru-RU" sz="2800" b="1" dirty="0"/>
            </a:p>
          </p:txBody>
        </p:sp>
        <p:sp>
          <p:nvSpPr>
            <p:cNvPr id="8" name="Овал 7"/>
            <p:cNvSpPr/>
            <p:nvPr/>
          </p:nvSpPr>
          <p:spPr>
            <a:xfrm>
              <a:off x="2771800" y="5725260"/>
              <a:ext cx="576064" cy="576064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800" b="1" dirty="0" smtClean="0"/>
                <a:t>3</a:t>
              </a:r>
              <a:endParaRPr lang="ru-RU" sz="28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8" descr="http://cs10419.vkontakte.ru/u81174858/-14/x_4ea0a1a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27337"/>
            <a:ext cx="4133850" cy="34766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473646" y="285728"/>
            <a:ext cx="8670354" cy="1872208"/>
          </a:xfrm>
          <a:prstGeom prst="wedgeRoundRectCallout">
            <a:avLst>
              <a:gd name="adj1" fmla="val 36758"/>
              <a:gd name="adj2" fmla="val 119481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47869" cy="1872208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ru-RU" sz="3200" b="1" dirty="0" err="1" smtClean="0">
                <a:solidFill>
                  <a:srgbClr val="C00000"/>
                </a:solidFill>
              </a:rPr>
              <a:t>Калі</a:t>
            </a:r>
            <a:r>
              <a:rPr lang="ru-RU" sz="3200" b="1" dirty="0" smtClean="0">
                <a:solidFill>
                  <a:srgbClr val="C00000"/>
                </a:solidFill>
              </a:rPr>
              <a:t> сума </a:t>
            </a:r>
            <a:r>
              <a:rPr lang="ru-RU" sz="3200" b="1" dirty="0" err="1" smtClean="0">
                <a:solidFill>
                  <a:srgbClr val="C00000"/>
                </a:solidFill>
              </a:rPr>
              <a:t>лічбаў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дзеліцца</a:t>
            </a:r>
            <a:r>
              <a:rPr lang="ru-RU" sz="3200" b="1" dirty="0" smtClean="0">
                <a:solidFill>
                  <a:srgbClr val="C00000"/>
                </a:solidFill>
              </a:rPr>
              <a:t> на 9, то </a:t>
            </a:r>
            <a:r>
              <a:rPr lang="ru-RU" sz="3200" b="1" dirty="0" err="1" smtClean="0">
                <a:solidFill>
                  <a:srgbClr val="C00000"/>
                </a:solidFill>
              </a:rPr>
              <a:t>і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лік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дзеліцца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на 9.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Калі</a:t>
            </a:r>
            <a:r>
              <a:rPr lang="ru-RU" sz="3200" b="1" dirty="0" smtClean="0">
                <a:solidFill>
                  <a:srgbClr val="0070C0"/>
                </a:solidFill>
              </a:rPr>
              <a:t> сума </a:t>
            </a:r>
            <a:r>
              <a:rPr lang="ru-RU" sz="3200" b="1" dirty="0" err="1" smtClean="0">
                <a:solidFill>
                  <a:srgbClr val="0070C0"/>
                </a:solidFill>
              </a:rPr>
              <a:t>лічбаў</a:t>
            </a:r>
            <a:r>
              <a:rPr lang="ru-RU" sz="3200" b="1" dirty="0" smtClean="0">
                <a:solidFill>
                  <a:srgbClr val="0070C0"/>
                </a:solidFill>
              </a:rPr>
              <a:t> не </a:t>
            </a:r>
            <a:r>
              <a:rPr lang="ru-RU" sz="3200" b="1" dirty="0" err="1" smtClean="0">
                <a:solidFill>
                  <a:srgbClr val="0070C0"/>
                </a:solidFill>
              </a:rPr>
              <a:t>дзеліцца</a:t>
            </a:r>
            <a:r>
              <a:rPr lang="ru-RU" sz="3200" b="1" dirty="0" smtClean="0">
                <a:solidFill>
                  <a:srgbClr val="0070C0"/>
                </a:solidFill>
              </a:rPr>
              <a:t> на 9, то </a:t>
            </a:r>
            <a:r>
              <a:rPr lang="ru-RU" sz="3200" b="1" dirty="0" err="1" smtClean="0">
                <a:solidFill>
                  <a:srgbClr val="0070C0"/>
                </a:solidFill>
              </a:rPr>
              <a:t>і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лік</a:t>
            </a:r>
            <a:r>
              <a:rPr lang="ru-RU" sz="3200" b="1" dirty="0" smtClean="0">
                <a:solidFill>
                  <a:srgbClr val="0070C0"/>
                </a:solidFill>
              </a:rPr>
              <a:t> не </a:t>
            </a:r>
            <a:r>
              <a:rPr lang="ru-RU" sz="3200" b="1" dirty="0" err="1" smtClean="0">
                <a:solidFill>
                  <a:srgbClr val="0070C0"/>
                </a:solidFill>
              </a:rPr>
              <a:t>дзеліцца</a:t>
            </a:r>
            <a:r>
              <a:rPr lang="ru-RU" sz="3200" b="1" dirty="0" smtClean="0">
                <a:solidFill>
                  <a:srgbClr val="0070C0"/>
                </a:solidFill>
              </a:rPr>
              <a:t> на 9.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50832" y="4857750"/>
            <a:ext cx="414337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8800" b="1">
                <a:latin typeface="Calibri" pitchFamily="34" charset="0"/>
              </a:rPr>
              <a:t>135 : 9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85813" y="3286125"/>
            <a:ext cx="41433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6000" b="1">
                <a:solidFill>
                  <a:srgbClr val="FF0000"/>
                </a:solidFill>
                <a:latin typeface="Calibri" pitchFamily="34" charset="0"/>
              </a:rPr>
              <a:t>(1+3+5) : 9</a:t>
            </a:r>
          </a:p>
        </p:txBody>
      </p:sp>
      <p:sp>
        <p:nvSpPr>
          <p:cNvPr id="17" name="Стрелка вверх 16"/>
          <p:cNvSpPr/>
          <p:nvPr/>
        </p:nvSpPr>
        <p:spPr>
          <a:xfrm>
            <a:off x="2286000" y="4214813"/>
            <a:ext cx="428625" cy="64293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14" grpId="0" autoUpdateAnimBg="0"/>
      <p:bldP spid="15" grpId="0" autoUpdateAnimBg="0"/>
      <p:bldP spid="1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251520" y="260648"/>
            <a:ext cx="8670354" cy="1224136"/>
          </a:xfrm>
          <a:prstGeom prst="wedgeRoundRectCallout">
            <a:avLst>
              <a:gd name="adj1" fmla="val -19009"/>
              <a:gd name="adj2" fmla="val 105682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8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C00000"/>
                </a:solidFill>
              </a:rPr>
              <a:t>Якія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з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лікаў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дзеляцца</a:t>
            </a:r>
            <a:r>
              <a:rPr lang="ru-RU" b="1" dirty="0" smtClean="0">
                <a:solidFill>
                  <a:srgbClr val="C00000"/>
                </a:solidFill>
              </a:rPr>
              <a:t> на </a:t>
            </a:r>
            <a:r>
              <a:rPr lang="ru-RU" b="1" dirty="0" smtClean="0">
                <a:solidFill>
                  <a:srgbClr val="C00000"/>
                </a:solidFill>
              </a:rPr>
              <a:t>9,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а </a:t>
            </a:r>
            <a:r>
              <a:rPr lang="ru-RU" b="1" dirty="0" err="1" smtClean="0">
                <a:solidFill>
                  <a:srgbClr val="C00000"/>
                </a:solidFill>
              </a:rPr>
              <a:t>якія</a:t>
            </a:r>
            <a:r>
              <a:rPr lang="ru-RU" b="1" dirty="0" smtClean="0">
                <a:solidFill>
                  <a:srgbClr val="C00000"/>
                </a:solidFill>
              </a:rPr>
              <a:t> не?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11268" name="TextBox 31"/>
          <p:cNvSpPr txBox="1">
            <a:spLocks noChangeArrowheads="1"/>
          </p:cNvSpPr>
          <p:nvPr/>
        </p:nvSpPr>
        <p:spPr bwMode="auto">
          <a:xfrm>
            <a:off x="6251873" y="1968928"/>
            <a:ext cx="267000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75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432</a:t>
            </a:r>
          </a:p>
        </p:txBody>
      </p:sp>
      <p:pic>
        <p:nvPicPr>
          <p:cNvPr id="11270" name="Picture 6" descr="http://img0.liveinternet.ru/images/attach/c/2/67/276/67276514_granitsa_na_zamk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1691"/>
          <a:stretch/>
        </p:blipFill>
        <p:spPr bwMode="auto">
          <a:xfrm>
            <a:off x="467544" y="2312334"/>
            <a:ext cx="4927546" cy="31386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223353" y="3786610"/>
            <a:ext cx="20890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98 567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84988" y="2863280"/>
            <a:ext cx="17427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3 456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69228" y="4669608"/>
            <a:ext cx="17427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4 455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96776" y="5537518"/>
            <a:ext cx="22239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936119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11268" grpId="0"/>
      <p:bldP spid="3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ая прямоугольная выноска 3"/>
          <p:cNvSpPr/>
          <p:nvPr/>
        </p:nvSpPr>
        <p:spPr>
          <a:xfrm>
            <a:off x="251520" y="260648"/>
            <a:ext cx="8670354" cy="1872208"/>
          </a:xfrm>
          <a:prstGeom prst="wedgeRoundRectCallout">
            <a:avLst>
              <a:gd name="adj1" fmla="val -21247"/>
              <a:gd name="adj2" fmla="val 82480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897" y="506549"/>
            <a:ext cx="8229600" cy="1380406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А </a:t>
            </a:r>
            <a:r>
              <a:rPr lang="ru-RU" b="1" dirty="0" err="1" smtClean="0">
                <a:solidFill>
                  <a:srgbClr val="0070C0"/>
                </a:solidFill>
              </a:rPr>
              <a:t>хочаце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даведацца</a:t>
            </a:r>
            <a:r>
              <a:rPr lang="ru-RU" b="1" dirty="0" smtClean="0">
                <a:solidFill>
                  <a:srgbClr val="0070C0"/>
                </a:solidFill>
              </a:rPr>
              <a:t>  </a:t>
            </a:r>
            <a:r>
              <a:rPr lang="ru-RU" b="1" dirty="0" err="1" smtClean="0">
                <a:solidFill>
                  <a:srgbClr val="0070C0"/>
                </a:solidFill>
              </a:rPr>
              <a:t>прымету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дзял</a:t>
            </a:r>
            <a:r>
              <a:rPr lang="be-BY" b="1" dirty="0" smtClean="0">
                <a:solidFill>
                  <a:srgbClr val="0070C0"/>
                </a:solidFill>
              </a:rPr>
              <a:t>і</a:t>
            </a:r>
            <a:r>
              <a:rPr lang="ru-RU" b="1" dirty="0" err="1" smtClean="0">
                <a:solidFill>
                  <a:srgbClr val="0070C0"/>
                </a:solidFill>
              </a:rPr>
              <a:t>масці</a:t>
            </a:r>
            <a:r>
              <a:rPr lang="ru-RU" b="1" dirty="0" smtClean="0">
                <a:solidFill>
                  <a:srgbClr val="0070C0"/>
                </a:solidFill>
              </a:rPr>
              <a:t> натуральных </a:t>
            </a:r>
            <a:r>
              <a:rPr lang="ru-RU" b="1" smtClean="0">
                <a:solidFill>
                  <a:srgbClr val="0070C0"/>
                </a:solidFill>
              </a:rPr>
              <a:t>лікаў </a:t>
            </a:r>
            <a:r>
              <a:rPr lang="ru-RU" b="1" dirty="0" smtClean="0">
                <a:solidFill>
                  <a:srgbClr val="0070C0"/>
                </a:solidFill>
              </a:rPr>
              <a:t>на 3?</a:t>
            </a:r>
          </a:p>
        </p:txBody>
      </p:sp>
      <p:pic>
        <p:nvPicPr>
          <p:cNvPr id="12291" name="Рисунок 3" descr="96904_w465_h260_f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782" y="2852936"/>
            <a:ext cx="6567829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http://mashaimedvedmult.ru/wp-content/uploads/2010/08/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20888"/>
            <a:ext cx="3559771" cy="4259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251520" y="260648"/>
            <a:ext cx="8670354" cy="1872208"/>
          </a:xfrm>
          <a:prstGeom prst="wedgeRoundRectCallout">
            <a:avLst>
              <a:gd name="adj1" fmla="val 31326"/>
              <a:gd name="adj2" fmla="val 81001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547869" cy="1872208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ru-RU" sz="3200" b="1" dirty="0" err="1" smtClean="0">
                <a:solidFill>
                  <a:srgbClr val="C00000"/>
                </a:solidFill>
              </a:rPr>
              <a:t>Калі</a:t>
            </a:r>
            <a:r>
              <a:rPr lang="ru-RU" sz="3200" b="1" dirty="0" smtClean="0">
                <a:solidFill>
                  <a:srgbClr val="C00000"/>
                </a:solidFill>
              </a:rPr>
              <a:t> сума </a:t>
            </a:r>
            <a:r>
              <a:rPr lang="ru-RU" sz="3200" b="1" dirty="0" err="1" smtClean="0">
                <a:solidFill>
                  <a:srgbClr val="C00000"/>
                </a:solidFill>
              </a:rPr>
              <a:t>лічбаў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дзеліцца</a:t>
            </a:r>
            <a:r>
              <a:rPr lang="ru-RU" sz="3200" b="1" dirty="0" smtClean="0">
                <a:solidFill>
                  <a:srgbClr val="C00000"/>
                </a:solidFill>
              </a:rPr>
              <a:t> на 3, то </a:t>
            </a:r>
            <a:r>
              <a:rPr lang="ru-RU" sz="3200" b="1" dirty="0" err="1" smtClean="0">
                <a:solidFill>
                  <a:srgbClr val="C00000"/>
                </a:solidFill>
              </a:rPr>
              <a:t>і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лік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дзеліцца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на 3.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Калі</a:t>
            </a:r>
            <a:r>
              <a:rPr lang="ru-RU" sz="3200" b="1" dirty="0" smtClean="0">
                <a:solidFill>
                  <a:srgbClr val="0070C0"/>
                </a:solidFill>
              </a:rPr>
              <a:t> сума </a:t>
            </a:r>
            <a:r>
              <a:rPr lang="ru-RU" sz="3200" b="1" dirty="0" err="1" smtClean="0">
                <a:solidFill>
                  <a:srgbClr val="0070C0"/>
                </a:solidFill>
              </a:rPr>
              <a:t>лічбаў</a:t>
            </a:r>
            <a:r>
              <a:rPr lang="ru-RU" sz="3200" b="1" dirty="0" smtClean="0">
                <a:solidFill>
                  <a:srgbClr val="0070C0"/>
                </a:solidFill>
              </a:rPr>
              <a:t> не </a:t>
            </a:r>
            <a:r>
              <a:rPr lang="ru-RU" sz="3200" b="1" dirty="0" err="1" smtClean="0">
                <a:solidFill>
                  <a:srgbClr val="0070C0"/>
                </a:solidFill>
              </a:rPr>
              <a:t>дзеліцца</a:t>
            </a:r>
            <a:r>
              <a:rPr lang="ru-RU" sz="3200" b="1" dirty="0" smtClean="0">
                <a:solidFill>
                  <a:srgbClr val="0070C0"/>
                </a:solidFill>
              </a:rPr>
              <a:t> на 3, то </a:t>
            </a:r>
            <a:r>
              <a:rPr lang="ru-RU" sz="3200" b="1" dirty="0" err="1" smtClean="0">
                <a:solidFill>
                  <a:srgbClr val="0070C0"/>
                </a:solidFill>
              </a:rPr>
              <a:t>і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лік</a:t>
            </a:r>
            <a:r>
              <a:rPr lang="ru-RU" sz="3200" b="1" dirty="0" smtClean="0">
                <a:solidFill>
                  <a:srgbClr val="0070C0"/>
                </a:solidFill>
              </a:rPr>
              <a:t/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 не </a:t>
            </a:r>
            <a:r>
              <a:rPr lang="ru-RU" sz="3200" b="1" dirty="0" err="1" smtClean="0">
                <a:solidFill>
                  <a:srgbClr val="0070C0"/>
                </a:solidFill>
              </a:rPr>
              <a:t>дзеліцца</a:t>
            </a:r>
            <a:r>
              <a:rPr lang="ru-RU" sz="3200" b="1" dirty="0" smtClean="0">
                <a:solidFill>
                  <a:srgbClr val="0070C0"/>
                </a:solidFill>
              </a:rPr>
              <a:t> на 3.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1520" y="4778014"/>
            <a:ext cx="414337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8800" b="1" dirty="0" smtClean="0">
                <a:solidFill>
                  <a:prstClr val="black"/>
                </a:solidFill>
                <a:latin typeface="Calibri" pitchFamily="34" charset="0"/>
              </a:rPr>
              <a:t>276 </a:t>
            </a:r>
            <a:r>
              <a:rPr lang="ru-RU" sz="8800" b="1" dirty="0">
                <a:solidFill>
                  <a:prstClr val="black"/>
                </a:solidFill>
                <a:latin typeface="Calibri" pitchFamily="34" charset="0"/>
              </a:rPr>
              <a:t>: </a:t>
            </a:r>
            <a:r>
              <a:rPr lang="ru-RU" sz="8800" b="1" dirty="0" smtClean="0">
                <a:solidFill>
                  <a:prstClr val="black"/>
                </a:solidFill>
                <a:latin typeface="Calibri" pitchFamily="34" charset="0"/>
              </a:rPr>
              <a:t>3</a:t>
            </a:r>
            <a:endParaRPr lang="ru-RU" sz="88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7942" y="2852936"/>
            <a:ext cx="41433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6000" b="1" dirty="0" smtClean="0">
                <a:solidFill>
                  <a:srgbClr val="0070C0"/>
                </a:solidFill>
                <a:latin typeface="Calibri" pitchFamily="34" charset="0"/>
              </a:rPr>
              <a:t>(2+7+6) </a:t>
            </a:r>
            <a:r>
              <a:rPr lang="ru-RU" sz="6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  <a:r>
              <a:rPr lang="ru-RU" sz="6000" b="1" dirty="0" smtClean="0">
                <a:solidFill>
                  <a:srgbClr val="0070C0"/>
                </a:solidFill>
                <a:latin typeface="Calibri" pitchFamily="34" charset="0"/>
              </a:rPr>
              <a:t>3</a:t>
            </a:r>
            <a:endParaRPr lang="ru-RU" sz="6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2323207" y="4083049"/>
            <a:ext cx="428625" cy="64293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963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5" grpId="0" autoUpdateAnimBg="0"/>
      <p:bldP spid="1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66" y="260648"/>
            <a:ext cx="9026333" cy="136815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злавіць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дзеліцца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3 без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астачы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трэба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знайсці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лічбаў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гэтага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Калі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гэта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дзеліцца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3, то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сам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дзеліцца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3!!!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654001830"/>
              </p:ext>
            </p:extLst>
          </p:nvPr>
        </p:nvGraphicFramePr>
        <p:xfrm>
          <a:off x="321468" y="1647521"/>
          <a:ext cx="8536782" cy="1943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2303"/>
                <a:gridCol w="4564479"/>
              </a:tblGrid>
              <a:tr h="539486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Дзеляцца</a:t>
                      </a:r>
                      <a:r>
                        <a:rPr lang="ru-RU" sz="4000" dirty="0" smtClean="0"/>
                        <a:t> на 3</a:t>
                      </a:r>
                      <a:endParaRPr lang="ru-RU" sz="40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Не </a:t>
                      </a:r>
                      <a:r>
                        <a:rPr lang="ru-RU" sz="40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дзеляцца</a:t>
                      </a:r>
                      <a:r>
                        <a:rPr lang="ru-RU" sz="4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на 3</a:t>
                      </a:r>
                      <a:endParaRPr lang="ru-RU" sz="4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45721" marB="45721"/>
                </a:tc>
              </a:tr>
              <a:tr h="1241993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</a:tr>
            </a:tbl>
          </a:graphicData>
        </a:graphic>
      </p:graphicFrame>
      <p:pic>
        <p:nvPicPr>
          <p:cNvPr id="13326" name="Рисунок 4" descr="larg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451" y="3650711"/>
            <a:ext cx="3772049" cy="306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1469" y="5852103"/>
            <a:ext cx="12144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/>
              <a:t>524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43000" y="4440798"/>
            <a:ext cx="12144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550170" y="3724115"/>
            <a:ext cx="14287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rgbClr val="FF0000"/>
                </a:solidFill>
              </a:rPr>
              <a:t>3486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29500" y="5857875"/>
            <a:ext cx="14287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3">
                    <a:lumMod val="50000"/>
                  </a:schemeClr>
                </a:solidFill>
              </a:rPr>
              <a:t>302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1469" y="3730626"/>
            <a:ext cx="142875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3">
                    <a:lumMod val="50000"/>
                  </a:schemeClr>
                </a:solidFill>
              </a:rPr>
              <a:t>3030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018365" y="4371399"/>
            <a:ext cx="8572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 smtClean="0"/>
              <a:t>75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7974" y="5143500"/>
            <a:ext cx="1500187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</a:rPr>
              <a:t>2553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79406" y="5013176"/>
            <a:ext cx="15001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</a:rPr>
              <a:t>911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L -0.5026 -0.298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39" y="-149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0.47413 -0.2664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98" y="-1333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-0.26528 -0.328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64" y="-1645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022E-16 L -0.00712 -0.1944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-972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L 0.68195 -0.430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97" y="-2152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07847 -0.337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-1687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0.42048 -0.1094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24" y="-548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01893 -0.4942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8" y="-2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deti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717032"/>
            <a:ext cx="280831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3600" y="26202"/>
            <a:ext cx="360040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err="1" smtClean="0"/>
              <a:t>Давайце</a:t>
            </a:r>
            <a:r>
              <a:rPr lang="ru-RU" sz="6000" dirty="0" smtClean="0"/>
              <a:t> </a:t>
            </a:r>
            <a:r>
              <a:rPr lang="ru-RU" sz="6000" dirty="0" err="1" smtClean="0"/>
              <a:t>паўторым</a:t>
            </a:r>
            <a:endParaRPr lang="ru-RU" sz="60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79512" y="1970418"/>
            <a:ext cx="6250718" cy="2420120"/>
            <a:chOff x="1430993" y="4486226"/>
            <a:chExt cx="7200800" cy="2701621"/>
          </a:xfrm>
        </p:grpSpPr>
        <p:sp>
          <p:nvSpPr>
            <p:cNvPr id="6" name="Скругленная прямоугольная выноска 5"/>
            <p:cNvSpPr/>
            <p:nvPr/>
          </p:nvSpPr>
          <p:spPr>
            <a:xfrm>
              <a:off x="1430993" y="4486226"/>
              <a:ext cx="7200800" cy="2592288"/>
            </a:xfrm>
            <a:prstGeom prst="wedgeRoundRectCallout">
              <a:avLst>
                <a:gd name="adj1" fmla="val 46396"/>
                <a:gd name="adj2" fmla="val 96904"/>
                <a:gd name="adj3" fmla="val 16667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1935049" y="4611026"/>
              <a:ext cx="6192687" cy="25768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0" algn="ctr" eaLnBrk="1" hangingPunct="1"/>
              <a:r>
                <a:rPr lang="ru-RU" sz="4800" dirty="0" smtClean="0">
                  <a:solidFill>
                    <a:srgbClr val="CC0099"/>
                  </a:solidFill>
                </a:rPr>
                <a:t>У </a:t>
              </a:r>
              <a:r>
                <a:rPr lang="ru-RU" sz="4800" dirty="0" err="1" smtClean="0">
                  <a:solidFill>
                    <a:srgbClr val="CC0099"/>
                  </a:solidFill>
                </a:rPr>
                <a:t>чым</a:t>
              </a:r>
              <a:r>
                <a:rPr lang="ru-RU" sz="4800" dirty="0" smtClean="0">
                  <a:solidFill>
                    <a:srgbClr val="CC0099"/>
                  </a:solidFill>
                </a:rPr>
                <a:t> </a:t>
              </a:r>
              <a:r>
                <a:rPr lang="ru-RU" sz="4800" dirty="0" err="1" smtClean="0">
                  <a:solidFill>
                    <a:srgbClr val="CC0099"/>
                  </a:solidFill>
                </a:rPr>
                <a:t>адрозненне</a:t>
              </a:r>
              <a:r>
                <a:rPr lang="ru-RU" sz="4800" dirty="0" smtClean="0">
                  <a:solidFill>
                    <a:srgbClr val="CC0099"/>
                  </a:solidFill>
                </a:rPr>
                <a:t> </a:t>
              </a:r>
              <a:r>
                <a:rPr lang="ru-RU" sz="4800" dirty="0" err="1" smtClean="0">
                  <a:solidFill>
                    <a:srgbClr val="CC0099"/>
                  </a:solidFill>
                </a:rPr>
                <a:t>паміж</a:t>
              </a:r>
              <a:r>
                <a:rPr lang="ru-RU" sz="4800" dirty="0" smtClean="0">
                  <a:solidFill>
                    <a:srgbClr val="CC0099"/>
                  </a:solidFill>
                </a:rPr>
                <a:t> </a:t>
              </a:r>
              <a:r>
                <a:rPr lang="ru-RU" sz="4800" dirty="0" err="1" smtClean="0">
                  <a:solidFill>
                    <a:srgbClr val="CC0099"/>
                  </a:solidFill>
                </a:rPr>
                <a:t>лічбамі</a:t>
              </a:r>
              <a:r>
                <a:rPr lang="ru-RU" sz="4800" dirty="0" smtClean="0">
                  <a:solidFill>
                    <a:srgbClr val="CC0099"/>
                  </a:solidFill>
                </a:rPr>
                <a:t> </a:t>
              </a:r>
              <a:r>
                <a:rPr lang="ru-RU" sz="4800" dirty="0" err="1" smtClean="0">
                  <a:solidFill>
                    <a:srgbClr val="CC0099"/>
                  </a:solidFill>
                </a:rPr>
                <a:t>і</a:t>
              </a:r>
              <a:r>
                <a:rPr lang="ru-RU" sz="4800" dirty="0" smtClean="0">
                  <a:solidFill>
                    <a:srgbClr val="CC0099"/>
                  </a:solidFill>
                </a:rPr>
                <a:t> </a:t>
              </a:r>
              <a:r>
                <a:rPr lang="ru-RU" sz="4800" dirty="0" err="1" smtClean="0">
                  <a:solidFill>
                    <a:srgbClr val="CC0099"/>
                  </a:solidFill>
                </a:rPr>
                <a:t>лікамі</a:t>
              </a:r>
              <a:r>
                <a:rPr lang="ru-RU" sz="4800" dirty="0" smtClean="0">
                  <a:solidFill>
                    <a:srgbClr val="CC0099"/>
                  </a:solidFill>
                </a:rPr>
                <a:t>?</a:t>
              </a:r>
              <a:endParaRPr lang="ru-RU" sz="4800" dirty="0">
                <a:solidFill>
                  <a:srgbClr val="CC0099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752894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det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280831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188640"/>
            <a:ext cx="360040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err="1" smtClean="0"/>
              <a:t>Давайце</a:t>
            </a:r>
            <a:r>
              <a:rPr lang="ru-RU" sz="6000" dirty="0" smtClean="0"/>
              <a:t> </a:t>
            </a:r>
            <a:r>
              <a:rPr lang="ru-RU" sz="6000" dirty="0" err="1" smtClean="0"/>
              <a:t>паўторым</a:t>
            </a:r>
            <a:endParaRPr lang="ru-RU" sz="60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339752" y="3429000"/>
            <a:ext cx="6408712" cy="2592288"/>
            <a:chOff x="1691680" y="3953292"/>
            <a:chExt cx="7200800" cy="2592288"/>
          </a:xfrm>
        </p:grpSpPr>
        <p:sp>
          <p:nvSpPr>
            <p:cNvPr id="6" name="Скругленная прямоугольная выноска 5"/>
            <p:cNvSpPr/>
            <p:nvPr/>
          </p:nvSpPr>
          <p:spPr>
            <a:xfrm>
              <a:off x="1691680" y="3953292"/>
              <a:ext cx="7200800" cy="2592288"/>
            </a:xfrm>
            <a:prstGeom prst="wedgeRoundRectCallout">
              <a:avLst>
                <a:gd name="adj1" fmla="val -40025"/>
                <a:gd name="adj2" fmla="val -64699"/>
                <a:gd name="adj3" fmla="val 16667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2195735" y="4095274"/>
              <a:ext cx="6192687" cy="23083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z="4800" dirty="0" err="1" smtClean="0">
                  <a:solidFill>
                    <a:schemeClr val="accent2">
                      <a:lumMod val="75000"/>
                    </a:schemeClr>
                  </a:solidFill>
                </a:rPr>
                <a:t>Сфармулюйце</a:t>
              </a:r>
              <a:r>
                <a:rPr lang="ru-RU" sz="4800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ru-RU" sz="4800" dirty="0" err="1" smtClean="0">
                  <a:solidFill>
                    <a:schemeClr val="accent2">
                      <a:lumMod val="75000"/>
                    </a:schemeClr>
                  </a:solidFill>
                </a:rPr>
                <a:t>прызнак</a:t>
              </a:r>
              <a:r>
                <a:rPr lang="ru-RU" sz="4800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ru-RU" sz="4800" dirty="0" err="1" smtClean="0">
                  <a:solidFill>
                    <a:schemeClr val="accent2">
                      <a:lumMod val="75000"/>
                    </a:schemeClr>
                  </a:solidFill>
                </a:rPr>
                <a:t>дзялімасці</a:t>
              </a:r>
              <a:r>
                <a:rPr lang="ru-RU" sz="4800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ru-RU" sz="4800" dirty="0">
                  <a:solidFill>
                    <a:schemeClr val="accent2">
                      <a:lumMod val="75000"/>
                    </a:schemeClr>
                  </a:solidFill>
                </a:rPr>
                <a:t>на </a:t>
              </a:r>
              <a:r>
                <a:rPr lang="ru-RU" sz="4800" dirty="0" smtClean="0">
                  <a:solidFill>
                    <a:schemeClr val="accent2">
                      <a:lumMod val="75000"/>
                    </a:schemeClr>
                  </a:solidFill>
                </a:rPr>
                <a:t>9</a:t>
              </a:r>
              <a:endParaRPr lang="ru-RU" sz="4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0318266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116632"/>
            <a:ext cx="4464496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err="1" smtClean="0"/>
              <a:t>Давайце</a:t>
            </a:r>
            <a:r>
              <a:rPr lang="ru-RU" sz="6000" dirty="0" smtClean="0"/>
              <a:t> </a:t>
            </a:r>
            <a:r>
              <a:rPr lang="ru-RU" sz="6000" dirty="0" err="1" smtClean="0"/>
              <a:t>паўторым</a:t>
            </a:r>
            <a:endParaRPr lang="ru-RU" sz="60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43238" y="1867807"/>
            <a:ext cx="5436096" cy="2592288"/>
            <a:chOff x="-572309" y="2386709"/>
            <a:chExt cx="7200800" cy="2592288"/>
          </a:xfrm>
        </p:grpSpPr>
        <p:sp>
          <p:nvSpPr>
            <p:cNvPr id="6" name="Скругленная прямоугольная выноска 5"/>
            <p:cNvSpPr/>
            <p:nvPr/>
          </p:nvSpPr>
          <p:spPr>
            <a:xfrm>
              <a:off x="-572309" y="2386709"/>
              <a:ext cx="7200800" cy="2592288"/>
            </a:xfrm>
            <a:prstGeom prst="wedgeRoundRectCallout">
              <a:avLst>
                <a:gd name="adj1" fmla="val 52885"/>
                <a:gd name="adj2" fmla="val 68914"/>
                <a:gd name="adj3" fmla="val 16667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-68253" y="2651801"/>
              <a:ext cx="6192687" cy="20621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z="3200" dirty="0" err="1" smtClean="0">
                  <a:solidFill>
                    <a:srgbClr val="C00000"/>
                  </a:solidFill>
                </a:rPr>
                <a:t>Прывядзіце</a:t>
              </a:r>
              <a:r>
                <a:rPr lang="ru-RU" sz="3200" dirty="0" smtClean="0">
                  <a:solidFill>
                    <a:srgbClr val="C00000"/>
                  </a:solidFill>
                </a:rPr>
                <a:t> </a:t>
              </a:r>
              <a:r>
                <a:rPr lang="ru-RU" sz="3200" dirty="0" err="1" smtClean="0">
                  <a:solidFill>
                    <a:srgbClr val="C00000"/>
                  </a:solidFill>
                </a:rPr>
                <a:t>прыклад</a:t>
              </a:r>
              <a:r>
                <a:rPr lang="ru-RU" sz="3200" dirty="0" smtClean="0">
                  <a:solidFill>
                    <a:srgbClr val="C00000"/>
                  </a:solidFill>
                </a:rPr>
                <a:t> </a:t>
              </a:r>
              <a:r>
                <a:rPr lang="ru-RU" sz="3200" dirty="0" err="1" smtClean="0">
                  <a:solidFill>
                    <a:srgbClr val="C00000"/>
                  </a:solidFill>
                </a:rPr>
                <a:t>цотнага</a:t>
              </a:r>
              <a:r>
                <a:rPr lang="ru-RU" sz="3200" dirty="0" smtClean="0">
                  <a:solidFill>
                    <a:srgbClr val="C00000"/>
                  </a:solidFill>
                </a:rPr>
                <a:t> </a:t>
              </a:r>
              <a:r>
                <a:rPr lang="ru-RU" sz="3200" dirty="0" err="1" smtClean="0">
                  <a:solidFill>
                    <a:srgbClr val="C00000"/>
                  </a:solidFill>
                </a:rPr>
                <a:t>двухзначнага</a:t>
              </a:r>
              <a:r>
                <a:rPr lang="ru-RU" sz="3200" dirty="0" smtClean="0">
                  <a:solidFill>
                    <a:srgbClr val="C00000"/>
                  </a:solidFill>
                </a:rPr>
                <a:t> </a:t>
              </a:r>
              <a:r>
                <a:rPr lang="ru-RU" sz="3200" dirty="0" err="1" smtClean="0">
                  <a:solidFill>
                    <a:srgbClr val="C00000"/>
                  </a:solidFill>
                </a:rPr>
                <a:t>ліку</a:t>
              </a:r>
              <a:r>
                <a:rPr lang="ru-RU" sz="3200" dirty="0" smtClean="0">
                  <a:solidFill>
                    <a:srgbClr val="C00000"/>
                  </a:solidFill>
                </a:rPr>
                <a:t>, </a:t>
              </a:r>
              <a:r>
                <a:rPr lang="ru-RU" sz="3200" dirty="0" err="1" smtClean="0">
                  <a:solidFill>
                    <a:srgbClr val="C00000"/>
                  </a:solidFill>
                </a:rPr>
                <a:t>які</a:t>
              </a:r>
              <a:r>
                <a:rPr lang="ru-RU" sz="3200" dirty="0" smtClean="0">
                  <a:solidFill>
                    <a:srgbClr val="C00000"/>
                  </a:solidFill>
                </a:rPr>
                <a:t> </a:t>
              </a:r>
              <a:r>
                <a:rPr lang="ru-RU" sz="3200" dirty="0" err="1" smtClean="0">
                  <a:solidFill>
                    <a:srgbClr val="C00000"/>
                  </a:solidFill>
                </a:rPr>
                <a:t>дзеліцца</a:t>
              </a:r>
              <a:r>
                <a:rPr lang="ru-RU" sz="3200" dirty="0" smtClean="0">
                  <a:solidFill>
                    <a:srgbClr val="C00000"/>
                  </a:solidFill>
                </a:rPr>
                <a:t> на 9 без </a:t>
              </a:r>
              <a:r>
                <a:rPr lang="ru-RU" sz="3200" dirty="0" err="1" smtClean="0">
                  <a:solidFill>
                    <a:srgbClr val="C00000"/>
                  </a:solidFill>
                </a:rPr>
                <a:t>астачы</a:t>
              </a:r>
              <a:endParaRPr lang="ru-RU" sz="320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8" name="Рисунок 7" descr="deti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98" y="3501008"/>
            <a:ext cx="3017828" cy="3017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979264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dir="in"/>
      </p:transition>
    </mc:Choice>
    <mc:Fallback>
      <p:transition spd="slow">
        <p:split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deti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2950612" cy="30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4128" y="188640"/>
            <a:ext cx="3312368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err="1" smtClean="0"/>
              <a:t>Давайце</a:t>
            </a:r>
            <a:r>
              <a:rPr lang="ru-RU" sz="6000" dirty="0" smtClean="0"/>
              <a:t> </a:t>
            </a:r>
            <a:r>
              <a:rPr lang="ru-RU" sz="6000" dirty="0" err="1" smtClean="0"/>
              <a:t>паўторым</a:t>
            </a:r>
            <a:endParaRPr lang="ru-RU" sz="60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339752" y="3636764"/>
            <a:ext cx="6408712" cy="2592288"/>
            <a:chOff x="1691680" y="3953292"/>
            <a:chExt cx="7200800" cy="2592288"/>
          </a:xfrm>
        </p:grpSpPr>
        <p:sp>
          <p:nvSpPr>
            <p:cNvPr id="6" name="Скругленная прямоугольная выноска 5"/>
            <p:cNvSpPr/>
            <p:nvPr/>
          </p:nvSpPr>
          <p:spPr>
            <a:xfrm>
              <a:off x="1691680" y="3953292"/>
              <a:ext cx="7200800" cy="2592288"/>
            </a:xfrm>
            <a:prstGeom prst="wedgeRoundRectCallout">
              <a:avLst>
                <a:gd name="adj1" fmla="val -43916"/>
                <a:gd name="adj2" fmla="val -58820"/>
                <a:gd name="adj3" fmla="val 16667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2195735" y="4095274"/>
              <a:ext cx="6192687" cy="23083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z="4800" dirty="0" err="1" smtClean="0">
                  <a:solidFill>
                    <a:schemeClr val="accent2">
                      <a:lumMod val="75000"/>
                    </a:schemeClr>
                  </a:solidFill>
                </a:rPr>
                <a:t>Сфармулюйце</a:t>
              </a:r>
              <a:r>
                <a:rPr lang="ru-RU" sz="4800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ru-RU" sz="4800" dirty="0" err="1" smtClean="0">
                  <a:solidFill>
                    <a:schemeClr val="accent2">
                      <a:lumMod val="75000"/>
                    </a:schemeClr>
                  </a:solidFill>
                </a:rPr>
                <a:t>прызнак</a:t>
              </a:r>
              <a:r>
                <a:rPr lang="ru-RU" sz="4800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ru-RU" sz="4800" dirty="0" err="1" smtClean="0">
                  <a:solidFill>
                    <a:schemeClr val="accent2">
                      <a:lumMod val="75000"/>
                    </a:schemeClr>
                  </a:solidFill>
                </a:rPr>
                <a:t>дзялімасці</a:t>
              </a:r>
              <a:r>
                <a:rPr lang="ru-RU" sz="4800" dirty="0" smtClean="0">
                  <a:solidFill>
                    <a:schemeClr val="accent2">
                      <a:lumMod val="75000"/>
                    </a:schemeClr>
                  </a:solidFill>
                </a:rPr>
                <a:t> на </a:t>
              </a:r>
              <a:r>
                <a:rPr lang="ru-RU" sz="4800" dirty="0" smtClean="0">
                  <a:solidFill>
                    <a:srgbClr val="9B2D1F">
                      <a:lumMod val="75000"/>
                    </a:srgbClr>
                  </a:solidFill>
                </a:rPr>
                <a:t>3</a:t>
              </a:r>
              <a:endParaRPr lang="ru-RU" sz="4800" dirty="0">
                <a:solidFill>
                  <a:srgbClr val="9B2D1F">
                    <a:lumMod val="75000"/>
                  </a:srgbClr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1465358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188640"/>
            <a:ext cx="360040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err="1" smtClean="0"/>
              <a:t>Давайце</a:t>
            </a:r>
            <a:r>
              <a:rPr lang="ru-RU" sz="6000" dirty="0" smtClean="0"/>
              <a:t> </a:t>
            </a:r>
            <a:r>
              <a:rPr lang="ru-RU" sz="6000" dirty="0" err="1" smtClean="0"/>
              <a:t>паўторым</a:t>
            </a:r>
            <a:endParaRPr lang="ru-RU" sz="60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75556" y="4151114"/>
            <a:ext cx="8064896" cy="1944216"/>
            <a:chOff x="1755972" y="4095274"/>
            <a:chExt cx="7200800" cy="2399713"/>
          </a:xfrm>
        </p:grpSpPr>
        <p:sp>
          <p:nvSpPr>
            <p:cNvPr id="6" name="Скругленная прямоугольная выноска 5"/>
            <p:cNvSpPr/>
            <p:nvPr/>
          </p:nvSpPr>
          <p:spPr>
            <a:xfrm>
              <a:off x="1755972" y="4095274"/>
              <a:ext cx="7200800" cy="2399713"/>
            </a:xfrm>
            <a:prstGeom prst="wedgeRoundRectCallout">
              <a:avLst>
                <a:gd name="adj1" fmla="val -9790"/>
                <a:gd name="adj2" fmla="val -93277"/>
                <a:gd name="adj3" fmla="val 16667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1755973" y="4095274"/>
              <a:ext cx="7200799" cy="216533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0" algn="ctr" eaLnBrk="1" hangingPunct="1"/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Што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можна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сказаць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пра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лік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3600" b="1" dirty="0" smtClean="0">
                  <a:solidFill>
                    <a:schemeClr val="accent4">
                      <a:lumMod val="50000"/>
                    </a:schemeClr>
                  </a:solidFill>
                </a:rPr>
                <a:t>34 </a:t>
              </a:r>
              <a:r>
                <a:rPr lang="ru-RU" sz="3600" b="1" dirty="0">
                  <a:solidFill>
                    <a:schemeClr val="accent4">
                      <a:lumMod val="50000"/>
                    </a:schemeClr>
                  </a:solidFill>
                </a:rPr>
                <a:t>560</a:t>
              </a:r>
              <a:r>
                <a:rPr lang="ru-RU" sz="3600" dirty="0">
                  <a:solidFill>
                    <a:schemeClr val="accent4">
                      <a:lumMod val="50000"/>
                    </a:schemeClr>
                  </a:solidFill>
                </a:rPr>
                <a:t>, </a:t>
              </a:r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улічваючы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прызнакі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дзялімасці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лікаў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на </a:t>
              </a:r>
              <a:r>
                <a:rPr lang="ru-RU" sz="3600" dirty="0">
                  <a:solidFill>
                    <a:schemeClr val="accent4">
                      <a:lumMod val="50000"/>
                    </a:schemeClr>
                  </a:solidFill>
                </a:rPr>
                <a:t>3 </a:t>
              </a:r>
              <a:r>
                <a:rPr lang="ru-RU" sz="3600" dirty="0" err="1" smtClean="0">
                  <a:solidFill>
                    <a:schemeClr val="accent4">
                      <a:lumMod val="50000"/>
                    </a:schemeClr>
                  </a:solidFill>
                </a:rPr>
                <a:t>і</a:t>
              </a:r>
              <a:r>
                <a:rPr lang="ru-RU" sz="36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ru-RU" sz="3600" dirty="0">
                  <a:solidFill>
                    <a:schemeClr val="accent4">
                      <a:lumMod val="50000"/>
                    </a:schemeClr>
                  </a:solidFill>
                </a:rPr>
                <a:t>на 9?</a:t>
              </a:r>
            </a:p>
          </p:txBody>
        </p:sp>
      </p:grpSp>
      <p:pic>
        <p:nvPicPr>
          <p:cNvPr id="9" name="Рисунок 8" descr="deti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39752" y="260648"/>
            <a:ext cx="3024336" cy="298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52894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err="1" smtClean="0"/>
              <a:t>Мэта</a:t>
            </a:r>
            <a:r>
              <a:rPr lang="ru-RU" sz="5400" b="1" dirty="0" smtClean="0"/>
              <a:t> </a:t>
            </a:r>
            <a:r>
              <a:rPr lang="ru-RU" sz="5400" b="1" dirty="0" err="1" smtClean="0"/>
              <a:t>ўрока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352928" cy="2195514"/>
          </a:xfrm>
        </p:spPr>
        <p:txBody>
          <a:bodyPr/>
          <a:lstStyle/>
          <a:p>
            <a:r>
              <a:rPr lang="ru-RU" dirty="0" err="1" smtClean="0"/>
              <a:t>Пазнаёміцца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прызнакамі</a:t>
            </a:r>
            <a:r>
              <a:rPr lang="ru-RU" dirty="0" smtClean="0"/>
              <a:t> </a:t>
            </a:r>
            <a:r>
              <a:rPr lang="ru-RU" dirty="0" err="1" smtClean="0"/>
              <a:t>дзялімасці</a:t>
            </a:r>
            <a:r>
              <a:rPr lang="ru-RU" dirty="0" smtClean="0"/>
              <a:t> на  9 </a:t>
            </a:r>
            <a:r>
              <a:rPr lang="ru-RU" dirty="0" err="1" smtClean="0"/>
              <a:t>і</a:t>
            </a:r>
            <a:r>
              <a:rPr lang="ru-RU" dirty="0" smtClean="0"/>
              <a:t> на 3</a:t>
            </a:r>
          </a:p>
          <a:p>
            <a:r>
              <a:rPr lang="ru-RU" dirty="0" err="1" smtClean="0"/>
              <a:t>Развіваць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, </a:t>
            </a:r>
            <a:r>
              <a:rPr lang="ru-RU" dirty="0" err="1" smtClean="0"/>
              <a:t>памяць</a:t>
            </a:r>
            <a:r>
              <a:rPr lang="ru-RU" dirty="0" smtClean="0"/>
              <a:t>, </a:t>
            </a:r>
            <a:r>
              <a:rPr lang="ru-RU" dirty="0" err="1" smtClean="0"/>
              <a:t>лагічнае</a:t>
            </a:r>
            <a:r>
              <a:rPr lang="ru-RU" dirty="0" smtClean="0"/>
              <a:t> </a:t>
            </a:r>
            <a:r>
              <a:rPr lang="ru-RU" dirty="0" err="1" smtClean="0"/>
              <a:t>мысленне</a:t>
            </a:r>
            <a:endParaRPr lang="ru-RU" dirty="0" smtClean="0"/>
          </a:p>
          <a:p>
            <a:r>
              <a:rPr lang="ru-RU" dirty="0" err="1" smtClean="0"/>
              <a:t>Выхоўваць</a:t>
            </a:r>
            <a:r>
              <a:rPr lang="ru-RU" dirty="0" smtClean="0"/>
              <a:t> </a:t>
            </a:r>
            <a:r>
              <a:rPr lang="ru-RU" dirty="0" err="1" smtClean="0"/>
              <a:t>уменні</a:t>
            </a:r>
            <a:r>
              <a:rPr lang="ru-RU" dirty="0" smtClean="0"/>
              <a:t> </a:t>
            </a:r>
            <a:r>
              <a:rPr lang="ru-RU" dirty="0" err="1" smtClean="0"/>
              <a:t>аб’ектыўна</a:t>
            </a:r>
            <a:r>
              <a:rPr lang="ru-RU" dirty="0" smtClean="0"/>
              <a:t> </a:t>
            </a:r>
            <a:r>
              <a:rPr lang="ru-RU" dirty="0" err="1" smtClean="0"/>
              <a:t>ацэньваць</a:t>
            </a:r>
            <a:r>
              <a:rPr lang="ru-RU" dirty="0" smtClean="0"/>
              <a:t> </a:t>
            </a:r>
            <a:r>
              <a:rPr lang="ru-RU" dirty="0" err="1" smtClean="0"/>
              <a:t>працу</a:t>
            </a:r>
            <a:r>
              <a:rPr lang="ru-RU" dirty="0" smtClean="0"/>
              <a:t> </a:t>
            </a:r>
            <a:r>
              <a:rPr lang="ru-RU" dirty="0" err="1" smtClean="0"/>
              <a:t>сваіх</a:t>
            </a:r>
            <a:r>
              <a:rPr lang="ru-RU" dirty="0" smtClean="0"/>
              <a:t> </a:t>
            </a:r>
            <a:r>
              <a:rPr lang="ru-RU" dirty="0" err="1" smtClean="0"/>
              <a:t>сяброў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4818" name="Picture 2" descr="http://dreamworlds.ru/uploads/posts/2010-08/thumbs/1282283142_4.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1210"/>
          <a:stretch/>
        </p:blipFill>
        <p:spPr bwMode="auto">
          <a:xfrm>
            <a:off x="1907704" y="3717032"/>
            <a:ext cx="5342748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531333" y="5226851"/>
            <a:ext cx="32733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841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90841"/>
            <a:ext cx="6897960" cy="7254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Дамашняе</a:t>
            </a:r>
            <a:r>
              <a:rPr lang="ru-RU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заданне</a:t>
            </a:r>
            <a:r>
              <a:rPr lang="ru-RU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467544" y="1410433"/>
            <a:ext cx="368245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 b="1" dirty="0" smtClean="0"/>
              <a:t>п.4.7,  </a:t>
            </a:r>
            <a:r>
              <a:rPr lang="ru-RU" sz="3200" b="1" dirty="0"/>
              <a:t>стр. </a:t>
            </a:r>
            <a:r>
              <a:rPr lang="ru-RU" sz="3200" b="1" dirty="0" smtClean="0"/>
              <a:t>179-180</a:t>
            </a:r>
            <a:r>
              <a:rPr lang="ru-RU" sz="3200" dirty="0" smtClean="0"/>
              <a:t>, </a:t>
            </a:r>
            <a:r>
              <a:rPr lang="ru-RU" sz="3200" dirty="0" err="1" smtClean="0"/>
              <a:t>вывучыць</a:t>
            </a:r>
            <a:r>
              <a:rPr lang="ru-RU" sz="3200" dirty="0" smtClean="0"/>
              <a:t> </a:t>
            </a:r>
            <a:r>
              <a:rPr lang="ru-RU" sz="3200" dirty="0" err="1" smtClean="0"/>
              <a:t>правілы</a:t>
            </a:r>
            <a:endParaRPr lang="ru-RU" sz="3200" dirty="0"/>
          </a:p>
          <a:p>
            <a:pPr eaLnBrk="1" hangingPunct="1"/>
            <a:r>
              <a:rPr lang="ru-RU" sz="3200" b="1" dirty="0"/>
              <a:t>№ </a:t>
            </a:r>
            <a:r>
              <a:rPr lang="ru-RU" sz="3200" b="1" dirty="0" smtClean="0"/>
              <a:t>4.108;</a:t>
            </a:r>
            <a:endParaRPr lang="ru-RU" sz="3200" b="1" dirty="0"/>
          </a:p>
          <a:p>
            <a:pPr eaLnBrk="1" hangingPunct="1"/>
            <a:r>
              <a:rPr lang="ru-RU" sz="3200" b="1" dirty="0"/>
              <a:t>№ </a:t>
            </a:r>
            <a:r>
              <a:rPr lang="ru-RU" sz="3200" b="1" dirty="0" smtClean="0"/>
              <a:t>4.112;</a:t>
            </a:r>
            <a:endParaRPr lang="ru-RU" sz="3200" b="1" dirty="0"/>
          </a:p>
          <a:p>
            <a:pPr eaLnBrk="1" hangingPunct="1"/>
            <a:r>
              <a:rPr lang="ru-RU" sz="3200" b="1" dirty="0"/>
              <a:t>№ </a:t>
            </a:r>
            <a:r>
              <a:rPr lang="ru-RU" sz="3200" b="1" dirty="0" smtClean="0"/>
              <a:t>4.115;</a:t>
            </a:r>
            <a:endParaRPr lang="ru-RU" sz="3200" b="1" dirty="0"/>
          </a:p>
          <a:p>
            <a:pPr eaLnBrk="1" hangingPunct="1"/>
            <a:endParaRPr lang="ru-RU" sz="3200" dirty="0"/>
          </a:p>
          <a:p>
            <a:pPr eaLnBrk="1" hangingPunct="1"/>
            <a:r>
              <a:rPr lang="ru-RU" sz="3200" b="1" dirty="0" smtClean="0"/>
              <a:t>Па </a:t>
            </a:r>
            <a:r>
              <a:rPr lang="ru-RU" sz="3200" b="1" dirty="0" err="1" smtClean="0"/>
              <a:t>жаданні</a:t>
            </a:r>
            <a:r>
              <a:rPr lang="ru-RU" sz="3200" b="1" dirty="0" smtClean="0"/>
              <a:t>:</a:t>
            </a:r>
            <a:endParaRPr lang="ru-RU" sz="3200" b="1" dirty="0"/>
          </a:p>
          <a:p>
            <a:pPr eaLnBrk="1" hangingPunct="1"/>
            <a:r>
              <a:rPr lang="ru-RU" sz="3200" dirty="0" err="1" smtClean="0"/>
              <a:t>Напісаць</a:t>
            </a:r>
            <a:r>
              <a:rPr lang="ru-RU" sz="3200" dirty="0" smtClean="0"/>
              <a:t> </a:t>
            </a:r>
            <a:r>
              <a:rPr lang="ru-RU" sz="3200" dirty="0" err="1" smtClean="0"/>
              <a:t>казку</a:t>
            </a:r>
            <a:r>
              <a:rPr lang="ru-RU" sz="3200" dirty="0" smtClean="0"/>
              <a:t> </a:t>
            </a:r>
            <a:r>
              <a:rPr lang="ru-RU" sz="3200" dirty="0" err="1" smtClean="0"/>
              <a:t>аб</a:t>
            </a:r>
            <a:r>
              <a:rPr lang="ru-RU" sz="3200" dirty="0" smtClean="0"/>
              <a:t> </a:t>
            </a:r>
            <a:r>
              <a:rPr lang="ru-RU" sz="3200" dirty="0" err="1" smtClean="0"/>
              <a:t>дзялімасці</a:t>
            </a:r>
            <a:r>
              <a:rPr lang="ru-RU" sz="3200" dirty="0" smtClean="0"/>
              <a:t> </a:t>
            </a:r>
            <a:r>
              <a:rPr lang="ru-RU" sz="3200" dirty="0" err="1" smtClean="0"/>
              <a:t>лікаў</a:t>
            </a:r>
            <a:endParaRPr lang="ru-RU" sz="3200" dirty="0"/>
          </a:p>
        </p:txBody>
      </p:sp>
      <p:pic>
        <p:nvPicPr>
          <p:cNvPr id="15366" name="Picture 6" descr="http://i04.fsimg.ru/3/tlog_box/1942/194275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623"/>
          <a:stretch/>
        </p:blipFill>
        <p:spPr bwMode="auto">
          <a:xfrm>
            <a:off x="4499992" y="2210757"/>
            <a:ext cx="4256601" cy="290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36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 </a:t>
            </a:r>
            <a:r>
              <a:rPr lang="ru-RU" sz="66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хуткай</a:t>
            </a:r>
            <a:r>
              <a:rPr lang="ru-RU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6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сустрэчы</a:t>
            </a:r>
            <a:endParaRPr lang="ru-RU" sz="66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6389" name="Picture 5" descr="http://i012.radikal.ru/1107/57/1d61a431298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72816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71438"/>
            <a:ext cx="8866187" cy="2714625"/>
          </a:xfrm>
        </p:spPr>
        <p:txBody>
          <a:bodyPr rtlCol="0">
            <a:noAutofit/>
          </a:bodyPr>
          <a:lstStyle/>
          <a:p>
            <a:pPr algn="ctr" defTabSz="720000" eaLnBrk="1" fontAlgn="auto" hangingPunct="1">
              <a:lnSpc>
                <a:spcPts val="3800"/>
              </a:lnSpc>
              <a:spcAft>
                <a:spcPts val="0"/>
              </a:spcAft>
              <a:defRPr/>
            </a:pPr>
            <a:r>
              <a:rPr lang="ru-RU" sz="3600" dirty="0" smtClean="0"/>
              <a:t>Маша </a:t>
            </a:r>
            <a:r>
              <a:rPr lang="ru-RU" sz="3600" dirty="0" err="1" smtClean="0"/>
              <a:t>павінна</a:t>
            </a:r>
            <a:r>
              <a:rPr lang="ru-RU" sz="3600" dirty="0" smtClean="0"/>
              <a:t> была </a:t>
            </a:r>
            <a:r>
              <a:rPr lang="ru-RU" sz="3600" dirty="0" err="1" smtClean="0"/>
              <a:t>пазваніць</a:t>
            </a:r>
            <a:r>
              <a:rPr lang="ru-RU" sz="3600" dirty="0" smtClean="0"/>
              <a:t> </a:t>
            </a:r>
            <a:r>
              <a:rPr lang="ru-RU" sz="3600" dirty="0" err="1" smtClean="0"/>
              <a:t>Мішу</a:t>
            </a:r>
            <a:r>
              <a:rPr lang="ru-RU" sz="3600" dirty="0" smtClean="0"/>
              <a:t>, </a:t>
            </a:r>
            <a:r>
              <a:rPr lang="ru-RU" sz="3600" dirty="0" err="1" smtClean="0"/>
              <a:t>але</a:t>
            </a:r>
            <a:r>
              <a:rPr lang="ru-RU" sz="3600" dirty="0" smtClean="0"/>
              <a:t> забыла </a:t>
            </a:r>
            <a:r>
              <a:rPr lang="ru-RU" sz="3600" dirty="0" err="1" smtClean="0"/>
              <a:t>нумар</a:t>
            </a:r>
            <a:r>
              <a:rPr lang="ru-RU" sz="3600" dirty="0" smtClean="0"/>
              <a:t>! Але </a:t>
            </a:r>
            <a:r>
              <a:rPr lang="ru-RU" sz="3600" dirty="0" err="1" smtClean="0"/>
              <a:t>дзяўчынка</a:t>
            </a:r>
            <a:r>
              <a:rPr lang="ru-RU" sz="3600" dirty="0" smtClean="0"/>
              <a:t> </a:t>
            </a:r>
            <a:r>
              <a:rPr lang="ru-RU" sz="3600" dirty="0" err="1" smtClean="0"/>
              <a:t>памятала</a:t>
            </a:r>
            <a:r>
              <a:rPr lang="ru-RU" sz="3600" dirty="0" smtClean="0"/>
              <a:t>, </a:t>
            </a:r>
            <a:r>
              <a:rPr lang="ru-RU" sz="3600" dirty="0" err="1" smtClean="0"/>
              <a:t>што</a:t>
            </a:r>
            <a:r>
              <a:rPr lang="ru-RU" sz="3600" dirty="0" smtClean="0"/>
              <a:t> </a:t>
            </a:r>
            <a:r>
              <a:rPr lang="ru-RU" sz="3600" dirty="0" err="1" smtClean="0"/>
              <a:t>нумар</a:t>
            </a:r>
            <a:r>
              <a:rPr lang="ru-RU" sz="3600" dirty="0" smtClean="0"/>
              <a:t> </a:t>
            </a:r>
            <a:r>
              <a:rPr lang="ru-RU" sz="3600" dirty="0" err="1" smtClean="0"/>
              <a:t>мабільнага</a:t>
            </a:r>
            <a:r>
              <a:rPr lang="ru-RU" sz="3600" dirty="0" smtClean="0"/>
              <a:t> </a:t>
            </a:r>
            <a:r>
              <a:rPr lang="ru-RU" sz="3600" dirty="0" err="1" smtClean="0"/>
              <a:t>тэлефона</a:t>
            </a:r>
            <a:r>
              <a:rPr lang="ru-RU" sz="3600" dirty="0" smtClean="0"/>
              <a:t> </a:t>
            </a:r>
            <a:r>
              <a:rPr lang="ru-RU" sz="3600" dirty="0" err="1" smtClean="0"/>
              <a:t>складаецца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лікаў</a:t>
            </a:r>
            <a:r>
              <a:rPr lang="ru-RU" sz="3600" dirty="0" smtClean="0"/>
              <a:t> кратных 5. </a:t>
            </a:r>
            <a:br>
              <a:rPr lang="ru-RU" sz="3600" dirty="0" smtClean="0"/>
            </a:br>
            <a:r>
              <a:rPr lang="ru-RU" sz="3600" dirty="0" err="1" smtClean="0"/>
              <a:t>Які</a:t>
            </a:r>
            <a:r>
              <a:rPr lang="ru-RU" sz="3600" dirty="0" smtClean="0"/>
              <a:t> </a:t>
            </a:r>
            <a:r>
              <a:rPr lang="ru-RU" sz="3600" dirty="0" err="1" smtClean="0"/>
              <a:t>нумар</a:t>
            </a:r>
            <a:r>
              <a:rPr lang="ru-RU" sz="3600" dirty="0" smtClean="0"/>
              <a:t> </a:t>
            </a:r>
            <a:r>
              <a:rPr lang="ru-RU" sz="3600" dirty="0" err="1" smtClean="0"/>
              <a:t>павінна</a:t>
            </a:r>
            <a:r>
              <a:rPr lang="ru-RU" sz="3600" dirty="0" smtClean="0"/>
              <a:t> </a:t>
            </a:r>
            <a:r>
              <a:rPr lang="ru-RU" sz="3600" dirty="0" err="1" smtClean="0"/>
              <a:t>набраць</a:t>
            </a:r>
            <a:r>
              <a:rPr lang="ru-RU" sz="3600" dirty="0" smtClean="0"/>
              <a:t> Маша?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2643189"/>
            <a:ext cx="1571625" cy="4000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4800" b="1" dirty="0" smtClean="0"/>
              <a:t>905</a:t>
            </a:r>
          </a:p>
          <a:p>
            <a:pPr eaLnBrk="1" hangingPunct="1">
              <a:buFont typeface="Arial" charset="0"/>
              <a:buNone/>
            </a:pPr>
            <a:r>
              <a:rPr lang="ru-RU" sz="4800" b="1" dirty="0" smtClean="0"/>
              <a:t>464 </a:t>
            </a:r>
          </a:p>
          <a:p>
            <a:pPr eaLnBrk="1" hangingPunct="1">
              <a:buFont typeface="Arial" charset="0"/>
              <a:buNone/>
            </a:pPr>
            <a:r>
              <a:rPr lang="ru-RU" sz="4800" b="1" dirty="0" smtClean="0"/>
              <a:t>810 </a:t>
            </a:r>
          </a:p>
          <a:p>
            <a:pPr eaLnBrk="1" hangingPunct="1">
              <a:buFont typeface="Arial" charset="0"/>
              <a:buNone/>
            </a:pPr>
            <a:r>
              <a:rPr lang="ru-RU" sz="4800" b="1" dirty="0" smtClean="0"/>
              <a:t>44  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7596336" y="2427287"/>
            <a:ext cx="1214438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4800" b="1" dirty="0">
                <a:latin typeface="Calibri" pitchFamily="34" charset="0"/>
              </a:rPr>
              <a:t>45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4800" b="1" dirty="0">
                <a:latin typeface="Calibri" pitchFamily="34" charset="0"/>
              </a:rPr>
              <a:t>64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4800" b="1" dirty="0">
                <a:latin typeface="Calibri" pitchFamily="34" charset="0"/>
              </a:rPr>
              <a:t>76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4800" b="1" dirty="0">
                <a:latin typeface="Calibri" pitchFamily="34" charset="0"/>
              </a:rPr>
              <a:t>20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4800" b="1" dirty="0">
                <a:latin typeface="Calibri" pitchFamily="34" charset="0"/>
              </a:rPr>
              <a:t>49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25" y="6000750"/>
            <a:ext cx="4643438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905-810-45-20</a:t>
            </a:r>
          </a:p>
        </p:txBody>
      </p:sp>
      <p:pic>
        <p:nvPicPr>
          <p:cNvPr id="3080" name="Picture 8" descr="http://www.dommonstr.ru/image/uploads/4ef1b1249ec76_04_masha-i-medved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75" r="12273"/>
          <a:stretch/>
        </p:blipFill>
        <p:spPr bwMode="auto">
          <a:xfrm>
            <a:off x="2151332" y="2670718"/>
            <a:ext cx="4643438" cy="33692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utoUpdateAnimBg="0"/>
      <p:bldP spid="4" grpId="0" autoUpdateAnimBg="0"/>
      <p:bldP spid="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ая прямоугольная выноска 12"/>
          <p:cNvSpPr/>
          <p:nvPr/>
        </p:nvSpPr>
        <p:spPr>
          <a:xfrm>
            <a:off x="407990" y="188640"/>
            <a:ext cx="8670354" cy="1387097"/>
          </a:xfrm>
          <a:prstGeom prst="wedgeRoundRectCallout">
            <a:avLst>
              <a:gd name="adj1" fmla="val 31484"/>
              <a:gd name="adj2" fmla="val 13462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499" y="346406"/>
            <a:ext cx="8501063" cy="107156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err="1" smtClean="0"/>
              <a:t>Вызначыць</a:t>
            </a:r>
            <a:r>
              <a:rPr lang="ru-RU" sz="4000" dirty="0" smtClean="0"/>
              <a:t>, не </a:t>
            </a:r>
            <a:r>
              <a:rPr lang="ru-RU" sz="4000" dirty="0" err="1" smtClean="0"/>
              <a:t>лічачы</a:t>
            </a:r>
            <a:r>
              <a:rPr lang="ru-RU" sz="4000" dirty="0" smtClean="0"/>
              <a:t>, </a:t>
            </a:r>
            <a:r>
              <a:rPr lang="ru-RU" sz="4000" dirty="0" err="1" smtClean="0"/>
              <a:t>дзеляцца</a:t>
            </a:r>
            <a:r>
              <a:rPr lang="ru-RU" sz="4000" dirty="0" smtClean="0"/>
              <a:t> </a:t>
            </a:r>
            <a:r>
              <a:rPr lang="ru-RU" sz="4000" dirty="0" err="1" smtClean="0"/>
              <a:t>гэтыя</a:t>
            </a:r>
            <a:r>
              <a:rPr lang="ru-RU" sz="4000" dirty="0" smtClean="0"/>
              <a:t> сумы на 10, </a:t>
            </a:r>
            <a:r>
              <a:rPr lang="ru-RU" sz="4000" dirty="0" err="1" smtClean="0"/>
              <a:t>ці</a:t>
            </a:r>
            <a:r>
              <a:rPr lang="ru-RU" sz="4000" dirty="0" smtClean="0"/>
              <a:t> не</a:t>
            </a:r>
            <a:r>
              <a:rPr lang="ru-RU" sz="2800" dirty="0" smtClean="0"/>
              <a:t>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1554" y="1575737"/>
            <a:ext cx="38576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rgbClr val="FF0000"/>
                </a:solidFill>
              </a:rPr>
              <a:t>200 + 12 + 18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91626" y="5683696"/>
            <a:ext cx="38576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rgbClr val="00B050"/>
                </a:solidFill>
              </a:rPr>
              <a:t>200 + 50 + 18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391627" y="2953506"/>
            <a:ext cx="38576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rgbClr val="0070C0"/>
                </a:solidFill>
              </a:rPr>
              <a:t>452 + 10 + 40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387729" y="2183569"/>
            <a:ext cx="30718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rgbClr val="00FF00"/>
                </a:solidFill>
              </a:rPr>
              <a:t>90 + 5 + 5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1989" y="4778747"/>
            <a:ext cx="36433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120 + 44 + 56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7958" y="3861048"/>
            <a:ext cx="435768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rgbClr val="FF00FF"/>
                </a:solidFill>
              </a:rPr>
              <a:t>300 + 440 + 670</a:t>
            </a:r>
          </a:p>
        </p:txBody>
      </p:sp>
      <p:pic>
        <p:nvPicPr>
          <p:cNvPr id="4107" name="Picture 11" descr="http://cs11281.vkontakte.ru/u135834941/-6/x_559b104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588" r="13700"/>
          <a:stretch/>
        </p:blipFill>
        <p:spPr bwMode="auto">
          <a:xfrm>
            <a:off x="5257280" y="3135418"/>
            <a:ext cx="3708905" cy="34316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001125" cy="228600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ts val="4400"/>
              </a:lnSpc>
              <a:spcAft>
                <a:spcPts val="0"/>
              </a:spcAft>
              <a:defRPr/>
            </a:pPr>
            <a:r>
              <a:rPr lang="ru-RU" sz="4000" dirty="0" smtClean="0"/>
              <a:t>Маша </a:t>
            </a:r>
            <a:r>
              <a:rPr lang="ru-RU" sz="4000" dirty="0" err="1" smtClean="0"/>
              <a:t>збірала</a:t>
            </a:r>
            <a:r>
              <a:rPr lang="ru-RU" sz="4000" dirty="0" smtClean="0"/>
              <a:t> </a:t>
            </a:r>
            <a:r>
              <a:rPr lang="ru-RU" sz="4000" dirty="0" err="1" smtClean="0"/>
              <a:t>яблыкі</a:t>
            </a:r>
            <a:r>
              <a:rPr lang="ru-RU" sz="4000" dirty="0" smtClean="0"/>
              <a:t>, набрала </a:t>
            </a:r>
            <a:r>
              <a:rPr lang="ru-RU" sz="4000" dirty="0" err="1" smtClean="0"/>
              <a:t>іх</a:t>
            </a:r>
            <a:r>
              <a:rPr lang="ru-RU" sz="4000" dirty="0" smtClean="0"/>
              <a:t> </a:t>
            </a:r>
            <a:r>
              <a:rPr lang="ru-RU" sz="4000" dirty="0" err="1" smtClean="0"/>
              <a:t>цотную</a:t>
            </a:r>
            <a:r>
              <a:rPr lang="ru-RU" sz="4000" dirty="0" smtClean="0"/>
              <a:t> </a:t>
            </a:r>
            <a:r>
              <a:rPr lang="ru-RU" sz="4000" dirty="0" err="1" smtClean="0"/>
              <a:t>колькасць</a:t>
            </a:r>
            <a:r>
              <a:rPr lang="ru-RU" sz="4000" dirty="0" smtClean="0"/>
              <a:t>. </a:t>
            </a:r>
            <a:r>
              <a:rPr lang="ru-RU" sz="4000" dirty="0" err="1" smtClean="0"/>
              <a:t>Колькі</a:t>
            </a:r>
            <a:r>
              <a:rPr lang="ru-RU" sz="4000" dirty="0" smtClean="0"/>
              <a:t> </a:t>
            </a:r>
            <a:r>
              <a:rPr lang="ru-RU" sz="4000" dirty="0" err="1" smtClean="0"/>
              <a:t>яблыкаў</a:t>
            </a:r>
            <a:r>
              <a:rPr lang="ru-RU" sz="4000" dirty="0" smtClean="0"/>
              <a:t> </a:t>
            </a:r>
            <a:r>
              <a:rPr lang="ru-RU" sz="4000" dirty="0" err="1" smtClean="0"/>
              <a:t>магла</a:t>
            </a:r>
            <a:r>
              <a:rPr lang="ru-RU" sz="4000" dirty="0" smtClean="0"/>
              <a:t> </a:t>
            </a:r>
            <a:r>
              <a:rPr lang="ru-RU" sz="4000" dirty="0" err="1" smtClean="0"/>
              <a:t>сабраць</a:t>
            </a:r>
            <a:r>
              <a:rPr lang="ru-RU" sz="4000" dirty="0" smtClean="0"/>
              <a:t> </a:t>
            </a:r>
            <a:r>
              <a:rPr lang="ru-RU" sz="4000" dirty="0" err="1" smtClean="0"/>
              <a:t>дзяўчынка</a:t>
            </a:r>
            <a:r>
              <a:rPr lang="ru-RU" sz="4000" dirty="0" smtClean="0"/>
              <a:t>, </a:t>
            </a:r>
            <a:r>
              <a:rPr lang="ru-RU" sz="4000" dirty="0" err="1" smtClean="0"/>
              <a:t>калі</a:t>
            </a:r>
            <a:r>
              <a:rPr lang="ru-RU" sz="4000" dirty="0" smtClean="0"/>
              <a:t> </a:t>
            </a:r>
            <a:r>
              <a:rPr lang="ru-RU" sz="4000" dirty="0" err="1" smtClean="0"/>
              <a:t>іх</a:t>
            </a:r>
            <a:r>
              <a:rPr lang="ru-RU" sz="4000" dirty="0" smtClean="0"/>
              <a:t> </a:t>
            </a:r>
            <a:r>
              <a:rPr lang="ru-RU" sz="4000" dirty="0" err="1" smtClean="0"/>
              <a:t>колькасць</a:t>
            </a:r>
            <a:r>
              <a:rPr lang="ru-RU" sz="4000" dirty="0" smtClean="0"/>
              <a:t> </a:t>
            </a:r>
            <a:r>
              <a:rPr lang="ru-RU" sz="4000" dirty="0" err="1" smtClean="0"/>
              <a:t>больш</a:t>
            </a:r>
            <a:r>
              <a:rPr lang="ru-RU" sz="4000" dirty="0" smtClean="0"/>
              <a:t> за 32, </a:t>
            </a:r>
            <a:r>
              <a:rPr lang="ru-RU" sz="4000" dirty="0" err="1" smtClean="0"/>
              <a:t>але</a:t>
            </a:r>
            <a:r>
              <a:rPr lang="ru-RU" sz="4000" dirty="0" smtClean="0"/>
              <a:t> </a:t>
            </a:r>
            <a:r>
              <a:rPr lang="ru-RU" sz="4000" dirty="0" err="1" smtClean="0"/>
              <a:t>менш</a:t>
            </a:r>
            <a:r>
              <a:rPr lang="ru-RU" sz="4000" dirty="0" smtClean="0"/>
              <a:t> за 39?</a:t>
            </a:r>
          </a:p>
        </p:txBody>
      </p:sp>
      <p:sp>
        <p:nvSpPr>
          <p:cNvPr id="5123" name="AutoShape 4" descr="http://im2-tub.yandex.net/i?id=47786037-01"/>
          <p:cNvSpPr>
            <a:spLocks noChangeAspect="1" noChangeArrowheads="1"/>
          </p:cNvSpPr>
          <p:nvPr/>
        </p:nvSpPr>
        <p:spPr bwMode="auto">
          <a:xfrm>
            <a:off x="-31750" y="-136525"/>
            <a:ext cx="14001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57930" y="5558704"/>
            <a:ext cx="41433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6000" b="1" dirty="0">
                <a:latin typeface="Calibri" pitchFamily="34" charset="0"/>
              </a:rPr>
              <a:t>32 </a:t>
            </a:r>
            <a:r>
              <a:rPr lang="en-US" sz="6000" b="1" dirty="0">
                <a:latin typeface="Calibri" pitchFamily="34" charset="0"/>
              </a:rPr>
              <a:t>&lt;</a:t>
            </a:r>
            <a:r>
              <a:rPr lang="ru-RU" sz="6000" b="1" dirty="0">
                <a:latin typeface="Calibri" pitchFamily="34" charset="0"/>
              </a:rPr>
              <a:t> </a:t>
            </a:r>
            <a:r>
              <a:rPr lang="en-US" sz="6000" b="1" dirty="0">
                <a:latin typeface="Calibri" pitchFamily="34" charset="0"/>
              </a:rPr>
              <a:t>x</a:t>
            </a:r>
            <a:r>
              <a:rPr lang="ru-RU" sz="6000" b="1" dirty="0">
                <a:latin typeface="Calibri" pitchFamily="34" charset="0"/>
              </a:rPr>
              <a:t> </a:t>
            </a:r>
            <a:r>
              <a:rPr lang="en-US" sz="6000" b="1" dirty="0">
                <a:latin typeface="Calibri" pitchFamily="34" charset="0"/>
              </a:rPr>
              <a:t>&lt;</a:t>
            </a:r>
            <a:r>
              <a:rPr lang="ru-RU" sz="6000" b="1" dirty="0">
                <a:latin typeface="Calibri" pitchFamily="34" charset="0"/>
              </a:rPr>
              <a:t> 39</a:t>
            </a:r>
          </a:p>
        </p:txBody>
      </p:sp>
      <p:pic>
        <p:nvPicPr>
          <p:cNvPr id="5125" name="Рисунок 16" descr="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39" y="2610555"/>
            <a:ext cx="4277446" cy="293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Группа 18"/>
          <p:cNvGrpSpPr>
            <a:grpSpLocks/>
          </p:cNvGrpSpPr>
          <p:nvPr/>
        </p:nvGrpSpPr>
        <p:grpSpPr bwMode="auto">
          <a:xfrm>
            <a:off x="5159425" y="3257014"/>
            <a:ext cx="1428750" cy="1519238"/>
            <a:chOff x="428596" y="2428868"/>
            <a:chExt cx="1428760" cy="1519018"/>
          </a:xfrm>
        </p:grpSpPr>
        <p:pic>
          <p:nvPicPr>
            <p:cNvPr id="5133" name="Picture 15" descr="Картинка 6 из 54657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596" y="2428868"/>
              <a:ext cx="1385690" cy="1519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857224" y="3071810"/>
              <a:ext cx="1000132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4" name="Группа 19"/>
          <p:cNvGrpSpPr>
            <a:grpSpLocks/>
          </p:cNvGrpSpPr>
          <p:nvPr/>
        </p:nvGrpSpPr>
        <p:grpSpPr bwMode="auto">
          <a:xfrm>
            <a:off x="7215188" y="2857500"/>
            <a:ext cx="1428750" cy="1531938"/>
            <a:chOff x="428596" y="2428868"/>
            <a:chExt cx="1428760" cy="1531265"/>
          </a:xfrm>
        </p:grpSpPr>
        <p:pic>
          <p:nvPicPr>
            <p:cNvPr id="5131" name="Picture 15" descr="Картинка 6 из 54657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596" y="2428868"/>
              <a:ext cx="1382698" cy="1531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857224" y="3071810"/>
              <a:ext cx="1000132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</a:rPr>
                <a:t>36</a:t>
              </a:r>
            </a:p>
          </p:txBody>
        </p:sp>
      </p:grpSp>
      <p:grpSp>
        <p:nvGrpSpPr>
          <p:cNvPr id="5" name="Группа 23"/>
          <p:cNvGrpSpPr>
            <a:grpSpLocks/>
          </p:cNvGrpSpPr>
          <p:nvPr/>
        </p:nvGrpSpPr>
        <p:grpSpPr bwMode="auto">
          <a:xfrm>
            <a:off x="6545105" y="4786313"/>
            <a:ext cx="1428750" cy="1511300"/>
            <a:chOff x="428596" y="2428868"/>
            <a:chExt cx="1428760" cy="1511745"/>
          </a:xfrm>
        </p:grpSpPr>
        <p:pic>
          <p:nvPicPr>
            <p:cNvPr id="5129" name="Picture 15" descr="Картинка 6 из 54657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596" y="2428868"/>
              <a:ext cx="1380431" cy="1511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857224" y="3071810"/>
              <a:ext cx="1000132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</a:rPr>
                <a:t>38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3" descr="masha08satrip00802907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71810"/>
            <a:ext cx="6705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ая выноска 7"/>
          <p:cNvSpPr/>
          <p:nvPr/>
        </p:nvSpPr>
        <p:spPr>
          <a:xfrm>
            <a:off x="214282" y="285728"/>
            <a:ext cx="8929718" cy="2596872"/>
          </a:xfrm>
          <a:prstGeom prst="wedgeRectCallout">
            <a:avLst>
              <a:gd name="adj1" fmla="val 8603"/>
              <a:gd name="adj2" fmla="val 70078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 кожным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алфавіце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ёсць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літары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 як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называюцца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знакі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ў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матэматычным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алфавіце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якія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выконваюць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ролю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літар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428728" y="1714488"/>
            <a:ext cx="7143800" cy="1588736"/>
          </a:xfrm>
          <a:prstGeom prst="wedgeRoundRectCallout">
            <a:avLst>
              <a:gd name="adj1" fmla="val -20822"/>
              <a:gd name="adj2" fmla="val 150790"/>
              <a:gd name="adj3" fmla="val 16667"/>
            </a:avLst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indent="174625" algn="ctr">
              <a:defRPr/>
            </a:pPr>
            <a:r>
              <a:rPr lang="ru-RU" sz="7200" b="1" spc="50" dirty="0" err="1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Гэта</a:t>
            </a:r>
            <a:r>
              <a:rPr lang="ru-RU" sz="72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spc="50" dirty="0" err="1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лічбы</a:t>
            </a:r>
            <a:r>
              <a:rPr lang="ru-RU" sz="72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8800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5" descr="1254366669_masha_00200320606-09-4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54" y="1281108"/>
            <a:ext cx="31432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4869" y="188640"/>
            <a:ext cx="8229600" cy="7969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err="1" smtClean="0"/>
              <a:t>Якія</a:t>
            </a:r>
            <a:r>
              <a:rPr lang="ru-RU" sz="4000" dirty="0" smtClean="0"/>
              <a:t> </a:t>
            </a:r>
            <a:r>
              <a:rPr lang="ru-RU" sz="4000" dirty="0" err="1" smtClean="0"/>
              <a:t>лічбы</a:t>
            </a:r>
            <a:r>
              <a:rPr lang="ru-RU" sz="4000" dirty="0" smtClean="0"/>
              <a:t> </a:t>
            </a:r>
            <a:r>
              <a:rPr lang="ru-RU" sz="4000" dirty="0" err="1" smtClean="0"/>
              <a:t>цотныя</a:t>
            </a:r>
            <a:r>
              <a:rPr lang="ru-RU" sz="4000" dirty="0" smtClean="0"/>
              <a:t>, а </a:t>
            </a:r>
            <a:r>
              <a:rPr lang="ru-RU" sz="4000" dirty="0" err="1" smtClean="0"/>
              <a:t>якія</a:t>
            </a:r>
            <a:r>
              <a:rPr lang="ru-RU" sz="4000" dirty="0" smtClean="0"/>
              <a:t> не?</a:t>
            </a:r>
            <a:endParaRPr lang="ru-RU" sz="4000" dirty="0"/>
          </a:p>
        </p:txBody>
      </p:sp>
      <p:sp>
        <p:nvSpPr>
          <p:cNvPr id="5" name="Овал 4"/>
          <p:cNvSpPr/>
          <p:nvPr/>
        </p:nvSpPr>
        <p:spPr>
          <a:xfrm>
            <a:off x="928662" y="1214422"/>
            <a:ext cx="928694" cy="928694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</a:p>
        </p:txBody>
      </p:sp>
      <p:pic>
        <p:nvPicPr>
          <p:cNvPr id="7173" name="Рисунок 3" descr="1254366669_masha_00200320606-09-4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231" y="1281108"/>
            <a:ext cx="4786313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вал 6"/>
          <p:cNvSpPr/>
          <p:nvPr/>
        </p:nvSpPr>
        <p:spPr>
          <a:xfrm>
            <a:off x="928662" y="2500306"/>
            <a:ext cx="928694" cy="92869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</a:t>
            </a:r>
          </a:p>
        </p:txBody>
      </p:sp>
      <p:sp>
        <p:nvSpPr>
          <p:cNvPr id="8" name="Овал 7"/>
          <p:cNvSpPr/>
          <p:nvPr/>
        </p:nvSpPr>
        <p:spPr>
          <a:xfrm>
            <a:off x="2357422" y="1357298"/>
            <a:ext cx="928694" cy="92869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</a:p>
        </p:txBody>
      </p:sp>
      <p:sp>
        <p:nvSpPr>
          <p:cNvPr id="9" name="Овал 8"/>
          <p:cNvSpPr/>
          <p:nvPr/>
        </p:nvSpPr>
        <p:spPr>
          <a:xfrm>
            <a:off x="2071670" y="3071810"/>
            <a:ext cx="928694" cy="928694"/>
          </a:xfrm>
          <a:prstGeom prst="ellipse">
            <a:avLst/>
          </a:prstGeom>
          <a:solidFill>
            <a:srgbClr val="3333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8</a:t>
            </a:r>
          </a:p>
        </p:txBody>
      </p:sp>
      <p:sp>
        <p:nvSpPr>
          <p:cNvPr id="10" name="Овал 9"/>
          <p:cNvSpPr/>
          <p:nvPr/>
        </p:nvSpPr>
        <p:spPr>
          <a:xfrm>
            <a:off x="3714744" y="1928802"/>
            <a:ext cx="928694" cy="92869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</a:t>
            </a:r>
          </a:p>
        </p:txBody>
      </p:sp>
      <p:sp>
        <p:nvSpPr>
          <p:cNvPr id="11" name="Овал 10"/>
          <p:cNvSpPr/>
          <p:nvPr/>
        </p:nvSpPr>
        <p:spPr>
          <a:xfrm>
            <a:off x="5143504" y="1142984"/>
            <a:ext cx="928694" cy="928694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9</a:t>
            </a:r>
          </a:p>
        </p:txBody>
      </p:sp>
      <p:sp>
        <p:nvSpPr>
          <p:cNvPr id="12" name="Овал 11"/>
          <p:cNvSpPr/>
          <p:nvPr/>
        </p:nvSpPr>
        <p:spPr>
          <a:xfrm>
            <a:off x="3357554" y="3286124"/>
            <a:ext cx="928694" cy="92869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</a:t>
            </a:r>
          </a:p>
        </p:txBody>
      </p:sp>
      <p:sp>
        <p:nvSpPr>
          <p:cNvPr id="13" name="Овал 12"/>
          <p:cNvSpPr/>
          <p:nvPr/>
        </p:nvSpPr>
        <p:spPr>
          <a:xfrm>
            <a:off x="4786314" y="3143248"/>
            <a:ext cx="928694" cy="92869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7</a:t>
            </a:r>
          </a:p>
        </p:txBody>
      </p:sp>
      <p:sp>
        <p:nvSpPr>
          <p:cNvPr id="14" name="Овал 13"/>
          <p:cNvSpPr/>
          <p:nvPr/>
        </p:nvSpPr>
        <p:spPr>
          <a:xfrm>
            <a:off x="5786446" y="2143116"/>
            <a:ext cx="928694" cy="928694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6</a:t>
            </a:r>
          </a:p>
        </p:txBody>
      </p:sp>
      <p:sp>
        <p:nvSpPr>
          <p:cNvPr id="15" name="Овал 14"/>
          <p:cNvSpPr/>
          <p:nvPr/>
        </p:nvSpPr>
        <p:spPr>
          <a:xfrm>
            <a:off x="6429388" y="1142984"/>
            <a:ext cx="928694" cy="928694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4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0</a:t>
            </a:r>
          </a:p>
        </p:txBody>
      </p:sp>
      <p:sp>
        <p:nvSpPr>
          <p:cNvPr id="17" name="Пирог 16"/>
          <p:cNvSpPr/>
          <p:nvPr/>
        </p:nvSpPr>
        <p:spPr>
          <a:xfrm>
            <a:off x="131355" y="4286256"/>
            <a:ext cx="4214842" cy="2357430"/>
          </a:xfrm>
          <a:prstGeom prst="pie">
            <a:avLst>
              <a:gd name="adj1" fmla="val 0"/>
              <a:gd name="adj2" fmla="val 1079372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цотныя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ирог 17"/>
          <p:cNvSpPr/>
          <p:nvPr/>
        </p:nvSpPr>
        <p:spPr>
          <a:xfrm>
            <a:off x="4464859" y="4357694"/>
            <a:ext cx="4500562" cy="2214554"/>
          </a:xfrm>
          <a:prstGeom prst="pie">
            <a:avLst>
              <a:gd name="adj1" fmla="val 37753"/>
              <a:gd name="adj2" fmla="val 10793729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45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няцотныя</a:t>
            </a:r>
            <a:endParaRPr lang="ru-RU" sz="4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41076 0.517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38" y="2588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9 -0.00486 L 0.22726 0.2004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99" y="1025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26771 0.220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85" y="1101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0.31198 0.5178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90" y="2588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0347 L -0.15504 0.4900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41" y="2432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9 0.01459 L -0.20885 0.407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2" y="1963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-0.36459 0.3613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29" y="1805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L 0.14184 0.2310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1155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82 0.00486 L 0.58524 0.314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21" y="1546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-0.69479 0.5071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40" y="2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831" y="332656"/>
            <a:ext cx="8796337" cy="1375569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dirty="0" err="1" smtClean="0"/>
              <a:t>Дапамажы</a:t>
            </a:r>
            <a:r>
              <a:rPr lang="ru-RU" sz="3600" dirty="0" smtClean="0"/>
              <a:t> </a:t>
            </a:r>
            <a:r>
              <a:rPr lang="ru-RU" sz="3600" dirty="0" err="1" smtClean="0"/>
              <a:t>Машы</a:t>
            </a:r>
            <a:r>
              <a:rPr lang="ru-RU" sz="3600" dirty="0" smtClean="0"/>
              <a:t> </a:t>
            </a:r>
            <a:r>
              <a:rPr lang="ru-RU" sz="3600" dirty="0" err="1" smtClean="0"/>
              <a:t>скласці</a:t>
            </a:r>
            <a:r>
              <a:rPr lang="ru-RU" sz="3600" dirty="0" smtClean="0"/>
              <a:t> </a:t>
            </a:r>
            <a:r>
              <a:rPr lang="ru-RU" sz="3600" dirty="0" err="1" smtClean="0"/>
              <a:t>трохзначны</a:t>
            </a:r>
            <a:r>
              <a:rPr lang="ru-RU" sz="3600" dirty="0" smtClean="0"/>
              <a:t> </a:t>
            </a:r>
            <a:r>
              <a:rPr lang="ru-RU" sz="3600" dirty="0" err="1" smtClean="0"/>
              <a:t>лік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лічбаў</a:t>
            </a:r>
            <a:r>
              <a:rPr lang="ru-RU" sz="3600" dirty="0" smtClean="0"/>
              <a:t>, </a:t>
            </a:r>
            <a:r>
              <a:rPr lang="ru-RU" sz="3600" dirty="0" err="1" smtClean="0"/>
              <a:t>калі</a:t>
            </a:r>
            <a:r>
              <a:rPr lang="ru-RU" sz="3600" dirty="0" smtClean="0"/>
              <a:t> </a:t>
            </a:r>
            <a:r>
              <a:rPr lang="ru-RU" sz="3600" dirty="0" err="1" smtClean="0"/>
              <a:t>вядома</a:t>
            </a:r>
            <a:r>
              <a:rPr lang="ru-RU" sz="3600" dirty="0" smtClean="0"/>
              <a:t>, </a:t>
            </a:r>
            <a:r>
              <a:rPr lang="ru-RU" sz="3600" dirty="0" err="1" smtClean="0"/>
              <a:t>што</a:t>
            </a:r>
            <a:r>
              <a:rPr lang="ru-RU" sz="3600" dirty="0" smtClean="0"/>
              <a:t> </a:t>
            </a:r>
            <a:r>
              <a:rPr lang="ru-RU" sz="3600" dirty="0" err="1" smtClean="0"/>
              <a:t>лік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pic>
        <p:nvPicPr>
          <p:cNvPr id="8195" name="Рисунок 3" descr="large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844" y="1783839"/>
            <a:ext cx="5094312" cy="4360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Десятиугольник 4"/>
          <p:cNvSpPr/>
          <p:nvPr/>
        </p:nvSpPr>
        <p:spPr>
          <a:xfrm>
            <a:off x="488927" y="3286124"/>
            <a:ext cx="3071834" cy="2786082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Делится на 2</a:t>
            </a:r>
          </a:p>
        </p:txBody>
      </p:sp>
      <p:sp>
        <p:nvSpPr>
          <p:cNvPr id="6" name="Десятиугольник 5"/>
          <p:cNvSpPr/>
          <p:nvPr/>
        </p:nvSpPr>
        <p:spPr>
          <a:xfrm>
            <a:off x="5076056" y="3963957"/>
            <a:ext cx="3071834" cy="2786082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Делится на 5</a:t>
            </a:r>
          </a:p>
        </p:txBody>
      </p:sp>
      <p:sp>
        <p:nvSpPr>
          <p:cNvPr id="7" name="Десятиугольник 6"/>
          <p:cNvSpPr/>
          <p:nvPr/>
        </p:nvSpPr>
        <p:spPr>
          <a:xfrm>
            <a:off x="488927" y="3286124"/>
            <a:ext cx="3071834" cy="2786082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Дзеліцца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2, </a:t>
            </a:r>
          </a:p>
          <a:p>
            <a:pPr algn="ctr">
              <a:defRPr/>
            </a:pPr>
            <a:r>
              <a:rPr lang="ru-RU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5</a:t>
            </a:r>
          </a:p>
        </p:txBody>
      </p:sp>
      <p:sp>
        <p:nvSpPr>
          <p:cNvPr id="8" name="Десятиугольник 7"/>
          <p:cNvSpPr/>
          <p:nvPr/>
        </p:nvSpPr>
        <p:spPr>
          <a:xfrm>
            <a:off x="5076056" y="3939193"/>
            <a:ext cx="3071834" cy="2786082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Дзеліцца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5,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але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дзеліцца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142875"/>
            <a:ext cx="8709025" cy="16430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ts val="4800"/>
              </a:lnSpc>
              <a:defRPr/>
            </a:pP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можа</a:t>
            </a:r>
            <a:r>
              <a:rPr lang="ru-RU" dirty="0" smtClean="0"/>
              <a:t> Маша </a:t>
            </a:r>
            <a:r>
              <a:rPr lang="ru-RU" dirty="0" err="1" smtClean="0"/>
              <a:t>раскласці</a:t>
            </a:r>
            <a:r>
              <a:rPr lang="ru-RU" dirty="0" smtClean="0"/>
              <a:t> 135 </a:t>
            </a:r>
            <a:r>
              <a:rPr lang="ru-RU" dirty="0" err="1" smtClean="0"/>
              <a:t>цукерак</a:t>
            </a:r>
            <a:r>
              <a:rPr lang="ru-RU" dirty="0" smtClean="0"/>
              <a:t> у 9 </a:t>
            </a:r>
            <a:r>
              <a:rPr lang="ru-RU" dirty="0" err="1" smtClean="0"/>
              <a:t>мяшочкаў</a:t>
            </a:r>
            <a:r>
              <a:rPr lang="ru-RU" dirty="0" smtClean="0"/>
              <a:t> для </a:t>
            </a:r>
            <a:r>
              <a:rPr lang="ru-RU" dirty="0" err="1" smtClean="0"/>
              <a:t>падарункаў</a:t>
            </a:r>
            <a:r>
              <a:rPr lang="ru-RU" dirty="0" smtClean="0"/>
              <a:t>?</a:t>
            </a:r>
            <a:endParaRPr lang="ru-RU" dirty="0"/>
          </a:p>
        </p:txBody>
      </p:sp>
      <p:pic>
        <p:nvPicPr>
          <p:cNvPr id="9219" name="Содержимое 5" descr="98375_w465_h260_ff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828006"/>
            <a:ext cx="2143125" cy="3643313"/>
          </a:xfr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83768" y="2000250"/>
            <a:ext cx="68855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FF0000"/>
                </a:solidFill>
              </a:rPr>
              <a:t>100: 9 = </a:t>
            </a:r>
            <a:r>
              <a:rPr lang="ru-RU" sz="3200" b="1" dirty="0" smtClean="0">
                <a:solidFill>
                  <a:srgbClr val="FF0000"/>
                </a:solidFill>
              </a:rPr>
              <a:t>11 (</a:t>
            </a:r>
            <a:r>
              <a:rPr lang="ru-RU" sz="3200" b="1" dirty="0" err="1" smtClean="0">
                <a:solidFill>
                  <a:srgbClr val="FF0000"/>
                </a:solidFill>
              </a:rPr>
              <a:t>цукерак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астачы</a:t>
            </a:r>
            <a:r>
              <a:rPr lang="ru-RU" sz="3200" b="1" dirty="0" smtClean="0">
                <a:solidFill>
                  <a:srgbClr val="FF0000"/>
                </a:solidFill>
              </a:rPr>
              <a:t>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602453" y="2656321"/>
            <a:ext cx="633670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FF0000"/>
                </a:solidFill>
              </a:rPr>
              <a:t>30: 9 = 3 </a:t>
            </a:r>
            <a:r>
              <a:rPr lang="ru-RU" sz="3200" b="1" dirty="0" smtClean="0">
                <a:solidFill>
                  <a:srgbClr val="FF0000"/>
                </a:solidFill>
              </a:rPr>
              <a:t>(</a:t>
            </a:r>
            <a:r>
              <a:rPr lang="ru-RU" sz="3200" b="1" dirty="0" err="1" smtClean="0">
                <a:solidFill>
                  <a:srgbClr val="FF0000"/>
                </a:solidFill>
              </a:rPr>
              <a:t>цукерак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3 у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астачы</a:t>
            </a:r>
            <a:r>
              <a:rPr lang="ru-RU" sz="3200" b="1" dirty="0" smtClean="0">
                <a:solidFill>
                  <a:srgbClr val="FF0000"/>
                </a:solidFill>
              </a:rPr>
              <a:t>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627783" y="3363481"/>
            <a:ext cx="633670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FF0000"/>
                </a:solidFill>
              </a:rPr>
              <a:t>5: 9 = 0 </a:t>
            </a:r>
            <a:r>
              <a:rPr lang="ru-RU" sz="3200" b="1" dirty="0" smtClean="0">
                <a:solidFill>
                  <a:srgbClr val="FF0000"/>
                </a:solidFill>
              </a:rPr>
              <a:t>(</a:t>
            </a:r>
            <a:r>
              <a:rPr lang="ru-RU" sz="3200" b="1" dirty="0" err="1" smtClean="0">
                <a:solidFill>
                  <a:srgbClr val="FF0000"/>
                </a:solidFill>
              </a:rPr>
              <a:t>цукерак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5 у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астачы</a:t>
            </a:r>
            <a:r>
              <a:rPr lang="ru-RU" sz="3200" b="1" dirty="0" smtClean="0">
                <a:solidFill>
                  <a:srgbClr val="FF0000"/>
                </a:solidFill>
              </a:rPr>
              <a:t>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85984" y="4170534"/>
            <a:ext cx="6768259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Знойдзем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суму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астач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1+ 3 + 5 </a:t>
            </a:r>
            <a:r>
              <a:rPr lang="ru-RU" sz="3200" b="1" dirty="0">
                <a:solidFill>
                  <a:srgbClr val="0070C0"/>
                </a:solidFill>
              </a:rPr>
              <a:t>= 9 </a:t>
            </a:r>
            <a:r>
              <a:rPr lang="ru-RU" sz="3200" b="1" dirty="0" smtClean="0">
                <a:solidFill>
                  <a:srgbClr val="0070C0"/>
                </a:solidFill>
              </a:rPr>
              <a:t>(</a:t>
            </a:r>
            <a:r>
              <a:rPr lang="ru-RU" sz="3200" b="1" dirty="0" err="1" smtClean="0">
                <a:solidFill>
                  <a:srgbClr val="0070C0"/>
                </a:solidFill>
              </a:rPr>
              <a:t>цукерак</a:t>
            </a:r>
            <a:r>
              <a:rPr lang="ru-RU" sz="3200" b="1" dirty="0" smtClean="0">
                <a:solidFill>
                  <a:srgbClr val="0070C0"/>
                </a:solidFill>
              </a:rPr>
              <a:t>), </a:t>
            </a:r>
            <a:r>
              <a:rPr lang="ru-RU" sz="3000" b="1" dirty="0" err="1" smtClean="0">
                <a:solidFill>
                  <a:srgbClr val="0070C0"/>
                </a:solidFill>
              </a:rPr>
              <a:t>якія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можна</a:t>
            </a:r>
            <a:r>
              <a:rPr lang="ru-RU" sz="3000" b="1" dirty="0" smtClean="0">
                <a:solidFill>
                  <a:srgbClr val="0070C0"/>
                </a:solidFill>
              </a:rPr>
              <a:t> </a:t>
            </a:r>
            <a:r>
              <a:rPr lang="ru-RU" sz="3000" b="1" dirty="0" err="1" smtClean="0">
                <a:solidFill>
                  <a:srgbClr val="0070C0"/>
                </a:solidFill>
              </a:rPr>
              <a:t>раздзяліць</a:t>
            </a:r>
            <a:r>
              <a:rPr lang="ru-RU" sz="3000" b="1" dirty="0" smtClean="0">
                <a:solidFill>
                  <a:srgbClr val="0070C0"/>
                </a:solidFill>
              </a:rPr>
              <a:t> на 9 </a:t>
            </a:r>
            <a:r>
              <a:rPr lang="ru-RU" sz="3000" b="1" dirty="0" err="1" smtClean="0">
                <a:solidFill>
                  <a:srgbClr val="0070C0"/>
                </a:solidFill>
              </a:rPr>
              <a:t>падарункаў</a:t>
            </a:r>
            <a:r>
              <a:rPr lang="ru-RU" sz="3000" b="1" dirty="0" smtClean="0">
                <a:solidFill>
                  <a:srgbClr val="0070C0"/>
                </a:solidFill>
              </a:rPr>
              <a:t>!</a:t>
            </a:r>
            <a:endParaRPr lang="ru-RU" sz="30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3387" y="5877272"/>
            <a:ext cx="8358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Які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можна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зрабіць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вывад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798</TotalTime>
  <Words>490</Words>
  <Application>Microsoft Office PowerPoint</Application>
  <PresentationFormat>Экран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Справедливость</vt:lpstr>
      <vt:lpstr>Прызнакі дзялімасці  на 3 і на 9</vt:lpstr>
      <vt:lpstr>Мэта ўрока:</vt:lpstr>
      <vt:lpstr>Маша павінна была пазваніць Мішу, але забыла нумар! Але дзяўчынка памятала, што нумар мабільнага тэлефона складаецца з лікаў кратных 5.  Які нумар павінна набраць Маша?</vt:lpstr>
      <vt:lpstr>Вызначыць, не лічачы, дзеляцца гэтыя сумы на 10, ці не?</vt:lpstr>
      <vt:lpstr>Маша збірала яблыкі, набрала іх цотную колькасць. Колькі яблыкаў магла сабраць дзяўчынка, калі іх колькасць больш за 32, але менш за 39?</vt:lpstr>
      <vt:lpstr>Слайд 6</vt:lpstr>
      <vt:lpstr>Якія лічбы цотныя, а якія не?</vt:lpstr>
      <vt:lpstr>Дапамажы Машы скласці трохзначны лік з лічбаў, калі вядома, што лік:</vt:lpstr>
      <vt:lpstr>Ці можа Маша раскласці 135 цукерак у 9 мяшочкаў для падарункаў?</vt:lpstr>
      <vt:lpstr>Калі сума лічбаў дзеліцца на 9, то і лік дзеліцца  на 9.  Калі сума лічбаў не дзеліцца на 9, то і лік не дзеліцца на 9.</vt:lpstr>
      <vt:lpstr>Якія з лікаў дзеляцца на 9,  а якія не?</vt:lpstr>
      <vt:lpstr>А хочаце даведацца  прымету дзялімасці натуральных лікаў на 3?</vt:lpstr>
      <vt:lpstr>Калі сума лічбаў дзеліцца на 3, то і лік дзеліцца  на 3.  Калі сума лічбаў не дзеліцца на 3, то і лік  не дзеліцца на 3.</vt:lpstr>
      <vt:lpstr>Каб «злавіць» лік, які дзеліцца на 3 без астачы, трэба знайсці суму лічбаў гэтага ліку. Калі гэта сума дзеліцца на 3, то і сам лік дзеліцца на 3!!!</vt:lpstr>
      <vt:lpstr>Давайце паўторым</vt:lpstr>
      <vt:lpstr>Давайце паўторым</vt:lpstr>
      <vt:lpstr>Давайце паўторым</vt:lpstr>
      <vt:lpstr>Давайце паўторым</vt:lpstr>
      <vt:lpstr>Давайце паўторым</vt:lpstr>
      <vt:lpstr>Дамашняе заданне:</vt:lpstr>
      <vt:lpstr>Да хуткай сустрэчы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делимости на 3 и на 9</dc:title>
  <dc:creator>Дочь</dc:creator>
  <cp:lastModifiedBy>Учитель</cp:lastModifiedBy>
  <cp:revision>137</cp:revision>
  <dcterms:created xsi:type="dcterms:W3CDTF">2010-08-16T10:53:57Z</dcterms:created>
  <dcterms:modified xsi:type="dcterms:W3CDTF">2016-11-24T11:47:29Z</dcterms:modified>
</cp:coreProperties>
</file>