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9" r:id="rId2"/>
    <p:sldId id="270" r:id="rId3"/>
    <p:sldId id="271" r:id="rId4"/>
    <p:sldId id="257" r:id="rId5"/>
    <p:sldId id="261" r:id="rId6"/>
    <p:sldId id="264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00"/>
    <a:srgbClr val="FFFF00"/>
    <a:srgbClr val="3399FF"/>
    <a:srgbClr val="990099"/>
    <a:srgbClr val="B030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2505A86-2F11-4324-B223-E6E1D17E8797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8200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8201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2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3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4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5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6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7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8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9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0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1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2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3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4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6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7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8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9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0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1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2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3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4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5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6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7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8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9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0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1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32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37C2A-D7F4-4D0B-BA6B-1545D6C15BF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789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8627D-4EA2-40F9-87CE-CA0E8F0B793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9793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ECE13-A678-4F08-A00C-5FF8959B775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8947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05AC3-934F-4579-BE0A-B759D0A0A59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70811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CFE22-A96C-4B77-9D20-FBC97585A8C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2868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9C0BA-DF79-47A0-90DB-BC5EDBA0779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4666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D8C35-D1E7-4FD2-B057-05238F029E9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25531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019B4-B515-44C1-88F4-748398376DA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0586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1D98B-A69D-46AC-AAB9-CDB562E62D6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838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A87E7-8466-4C04-BCF3-0A5E6E77268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17222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 alt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68D03FC-1373-42DD-BB50-5BEFAFC8D3C7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717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e-BY" altLang="ru-RU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Паралельнасць прамых і плоскасцей</a:t>
            </a:r>
            <a:endParaRPr lang="ru-RU" altLang="ru-RU" dirty="0">
              <a:solidFill>
                <a:schemeClr val="fol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4411662"/>
          </a:xfrm>
        </p:spPr>
        <p:txBody>
          <a:bodyPr/>
          <a:lstStyle/>
          <a:p>
            <a:r>
              <a:rPr lang="be-B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Варыянт 1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e-B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Плоскасці, якія  не перасякаюцца называюцца </a:t>
            </a:r>
            <a:r>
              <a:rPr lang="be-BY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паралельнымі.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e-B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Калі дзве </a:t>
            </a:r>
            <a:r>
              <a:rPr lang="be-BY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прамыя, што перасякаюцца, </a:t>
            </a:r>
            <a:r>
              <a:rPr lang="be-B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адной </a:t>
            </a:r>
            <a:r>
              <a:rPr lang="be-BY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плоскасці адпаведна паралельныя </a:t>
            </a:r>
            <a:r>
              <a:rPr lang="be-B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дзвюм прамым другой плоскасці, то гэтыя  плоскасці паралельныя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e-B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Калі дзве паралельныя плоскасці </a:t>
            </a:r>
            <a:r>
              <a:rPr lang="be-BY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перасечаны </a:t>
            </a:r>
            <a:r>
              <a:rPr lang="be-B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трэцяй плоскасцю , то прамыя </a:t>
            </a:r>
            <a:r>
              <a:rPr lang="be-BY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іх перасячэння паралельныя паміж сабой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142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10237"/>
          </a:xfrm>
        </p:spPr>
        <p:txBody>
          <a:bodyPr/>
          <a:lstStyle/>
          <a:p>
            <a:r>
              <a:rPr lang="be-B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Варыянт 2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e-B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 Адрэзкі паралельных прамых, размешчаныя паміж паралельнымі </a:t>
            </a:r>
            <a:r>
              <a:rPr lang="be-BY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плоскасцямі,  роўныя.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e-B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2)Процілеглыя грані прамавугольнага паралелепіпеда </a:t>
            </a:r>
            <a:r>
              <a:rPr lang="be-BY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ляжаць у паралельных плоскасцях.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e-B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Праз  пункт , які не ляжыць у дадзенай плоскасці, праходзіць </a:t>
            </a:r>
            <a:r>
              <a:rPr lang="be-BY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адзіная плоскасць, паралельная </a:t>
            </a:r>
            <a:r>
              <a:rPr lang="be-B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дадзенай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16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900113" y="548680"/>
            <a:ext cx="7543800" cy="648073"/>
          </a:xfrm>
        </p:spPr>
        <p:txBody>
          <a:bodyPr/>
          <a:lstStyle/>
          <a:p>
            <a:r>
              <a:rPr lang="ru-RU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e-BY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Назавіце плоскасці паралельныя МВ.</a:t>
            </a:r>
            <a:endParaRPr lang="ru-RU" alt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900113" y="1700213"/>
            <a:ext cx="0" cy="4681537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4932363" y="3141663"/>
            <a:ext cx="2952750" cy="18002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H="1">
            <a:off x="5436095" y="3141662"/>
            <a:ext cx="0" cy="136745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H="1">
            <a:off x="4932363" y="4509120"/>
            <a:ext cx="503732" cy="43276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 flipH="1" flipV="1">
            <a:off x="5436095" y="4509119"/>
            <a:ext cx="2449018" cy="1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752343" y="499897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72100" y="4091402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51859" y="4109009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91819" y="499897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30904" y="328612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84229" y="265741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85113" y="266852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92280" y="3141663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27984" y="4040981"/>
            <a:ext cx="462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32363" y="3057526"/>
            <a:ext cx="263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7452320" y="3141663"/>
            <a:ext cx="432793" cy="180022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15767" y="1469380"/>
            <a:ext cx="7396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Назавіце прамыя, якія скрыжаваныя з М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be-BY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3338" y="2251240"/>
            <a:ext cx="65489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be-BY" sz="2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Назавіце плоскасць паралельную </a:t>
            </a:r>
            <a:r>
              <a:rPr lang="be-BY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плоскасці КМВА. 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5767" y="3270737"/>
            <a:ext cx="3285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Знайдзіце даўжыню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be-BY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9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08" name="Freeform 32"/>
          <p:cNvSpPr>
            <a:spLocks/>
          </p:cNvSpPr>
          <p:nvPr/>
        </p:nvSpPr>
        <p:spPr bwMode="auto">
          <a:xfrm>
            <a:off x="2268538" y="2781300"/>
            <a:ext cx="1152525" cy="3384004"/>
          </a:xfrm>
          <a:custGeom>
            <a:avLst/>
            <a:gdLst>
              <a:gd name="T0" fmla="*/ 726 w 726"/>
              <a:gd name="T1" fmla="*/ 1815 h 1815"/>
              <a:gd name="T2" fmla="*/ 681 w 726"/>
              <a:gd name="T3" fmla="*/ 0 h 1815"/>
              <a:gd name="T4" fmla="*/ 0 w 726"/>
              <a:gd name="T5" fmla="*/ 1497 h 1815"/>
              <a:gd name="T6" fmla="*/ 726 w 726"/>
              <a:gd name="T7" fmla="*/ 181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6" h="1815">
                <a:moveTo>
                  <a:pt x="726" y="1815"/>
                </a:moveTo>
                <a:lnTo>
                  <a:pt x="681" y="0"/>
                </a:lnTo>
                <a:lnTo>
                  <a:pt x="0" y="1497"/>
                </a:lnTo>
                <a:lnTo>
                  <a:pt x="726" y="1815"/>
                </a:lnTo>
                <a:close/>
              </a:path>
            </a:pathLst>
          </a:custGeom>
          <a:solidFill>
            <a:srgbClr val="00FFFF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09" name="Freeform 33"/>
          <p:cNvSpPr>
            <a:spLocks/>
          </p:cNvSpPr>
          <p:nvPr/>
        </p:nvSpPr>
        <p:spPr bwMode="auto">
          <a:xfrm>
            <a:off x="3369397" y="2781300"/>
            <a:ext cx="1562643" cy="3384004"/>
          </a:xfrm>
          <a:custGeom>
            <a:avLst/>
            <a:gdLst>
              <a:gd name="T0" fmla="*/ 45 w 862"/>
              <a:gd name="T1" fmla="*/ 1815 h 1815"/>
              <a:gd name="T2" fmla="*/ 862 w 862"/>
              <a:gd name="T3" fmla="*/ 1089 h 1815"/>
              <a:gd name="T4" fmla="*/ 0 w 862"/>
              <a:gd name="T5" fmla="*/ 0 h 1815"/>
              <a:gd name="T6" fmla="*/ 45 w 862"/>
              <a:gd name="T7" fmla="*/ 181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2" h="1815">
                <a:moveTo>
                  <a:pt x="45" y="1815"/>
                </a:moveTo>
                <a:lnTo>
                  <a:pt x="862" y="1089"/>
                </a:lnTo>
                <a:lnTo>
                  <a:pt x="0" y="0"/>
                </a:lnTo>
                <a:lnTo>
                  <a:pt x="45" y="1815"/>
                </a:lnTo>
                <a:close/>
              </a:path>
            </a:pathLst>
          </a:custGeom>
          <a:solidFill>
            <a:srgbClr val="00FFFF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 flipV="1">
            <a:off x="2268538" y="4805924"/>
            <a:ext cx="2532911" cy="783316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691680" y="519758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02945" y="2319635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32040" y="4575091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95901" y="618128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55916" y="5888033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27103" y="5428414"/>
            <a:ext cx="574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2676" y="3435278"/>
                <a:ext cx="24492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be-BY" sz="2400" b="0" i="1" smtClean="0">
                          <a:latin typeface="Cambria Math"/>
                          <a:ea typeface="Cambria Math"/>
                        </a:rPr>
                        <m:t> АСВ=90°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76" y="3435278"/>
                <a:ext cx="2449264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67544" y="1560266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Знайдзіце перыметр грані АВС.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777079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Назавіце прамыя, якія скрыжаваныя з АВ.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Freeform 5"/>
          <p:cNvSpPr>
            <a:spLocks/>
          </p:cNvSpPr>
          <p:nvPr/>
        </p:nvSpPr>
        <p:spPr bwMode="auto">
          <a:xfrm>
            <a:off x="5435600" y="2447189"/>
            <a:ext cx="1635125" cy="3137636"/>
          </a:xfrm>
          <a:custGeom>
            <a:avLst/>
            <a:gdLst>
              <a:gd name="T0" fmla="*/ 11 w 1030"/>
              <a:gd name="T1" fmla="*/ 1676 h 1676"/>
              <a:gd name="T2" fmla="*/ 1030 w 1030"/>
              <a:gd name="T3" fmla="*/ 1151 h 1676"/>
              <a:gd name="T4" fmla="*/ 1018 w 1030"/>
              <a:gd name="T5" fmla="*/ 0 h 1676"/>
              <a:gd name="T6" fmla="*/ 0 w 1030"/>
              <a:gd name="T7" fmla="*/ 504 h 1676"/>
              <a:gd name="T8" fmla="*/ 11 w 1030"/>
              <a:gd name="T9" fmla="*/ 1676 h 1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30" h="1676">
                <a:moveTo>
                  <a:pt x="11" y="1676"/>
                </a:moveTo>
                <a:lnTo>
                  <a:pt x="1030" y="1151"/>
                </a:lnTo>
                <a:lnTo>
                  <a:pt x="1018" y="0"/>
                </a:lnTo>
                <a:lnTo>
                  <a:pt x="0" y="504"/>
                </a:lnTo>
                <a:lnTo>
                  <a:pt x="11" y="1676"/>
                </a:lnTo>
                <a:close/>
              </a:path>
            </a:pathLst>
          </a:custGeom>
          <a:solidFill>
            <a:srgbClr val="0000FF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78" name="Freeform 6"/>
          <p:cNvSpPr>
            <a:spLocks/>
          </p:cNvSpPr>
          <p:nvPr/>
        </p:nvSpPr>
        <p:spPr bwMode="auto">
          <a:xfrm>
            <a:off x="4932363" y="2447189"/>
            <a:ext cx="536575" cy="3137635"/>
          </a:xfrm>
          <a:custGeom>
            <a:avLst/>
            <a:gdLst>
              <a:gd name="T0" fmla="*/ 0 w 338"/>
              <a:gd name="T1" fmla="*/ 1122 h 1647"/>
              <a:gd name="T2" fmla="*/ 338 w 338"/>
              <a:gd name="T3" fmla="*/ 1647 h 1647"/>
              <a:gd name="T4" fmla="*/ 299 w 338"/>
              <a:gd name="T5" fmla="*/ 515 h 1647"/>
              <a:gd name="T6" fmla="*/ 0 w 338"/>
              <a:gd name="T7" fmla="*/ 0 h 1647"/>
              <a:gd name="T8" fmla="*/ 0 w 338"/>
              <a:gd name="T9" fmla="*/ 1122 h 1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8" h="1647">
                <a:moveTo>
                  <a:pt x="0" y="1122"/>
                </a:moveTo>
                <a:lnTo>
                  <a:pt x="338" y="1647"/>
                </a:lnTo>
                <a:lnTo>
                  <a:pt x="299" y="515"/>
                </a:lnTo>
                <a:lnTo>
                  <a:pt x="0" y="0"/>
                </a:lnTo>
                <a:lnTo>
                  <a:pt x="0" y="1122"/>
                </a:lnTo>
                <a:close/>
              </a:path>
            </a:pathLst>
          </a:custGeom>
          <a:solidFill>
            <a:srgbClr val="0000FF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79" name="Freeform 7"/>
          <p:cNvSpPr>
            <a:spLocks/>
          </p:cNvSpPr>
          <p:nvPr/>
        </p:nvSpPr>
        <p:spPr bwMode="auto">
          <a:xfrm>
            <a:off x="4932363" y="2420938"/>
            <a:ext cx="2071687" cy="1008062"/>
          </a:xfrm>
          <a:custGeom>
            <a:avLst/>
            <a:gdLst>
              <a:gd name="T0" fmla="*/ 0 w 1306"/>
              <a:gd name="T1" fmla="*/ 10 h 524"/>
              <a:gd name="T2" fmla="*/ 308 w 1306"/>
              <a:gd name="T3" fmla="*/ 524 h 524"/>
              <a:gd name="T4" fmla="*/ 1306 w 1306"/>
              <a:gd name="T5" fmla="*/ 0 h 524"/>
              <a:gd name="T6" fmla="*/ 0 w 1306"/>
              <a:gd name="T7" fmla="*/ 10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06" h="524">
                <a:moveTo>
                  <a:pt x="0" y="10"/>
                </a:moveTo>
                <a:lnTo>
                  <a:pt x="308" y="524"/>
                </a:lnTo>
                <a:lnTo>
                  <a:pt x="1306" y="0"/>
                </a:lnTo>
                <a:lnTo>
                  <a:pt x="0" y="10"/>
                </a:lnTo>
                <a:close/>
              </a:path>
            </a:pathLst>
          </a:custGeom>
          <a:solidFill>
            <a:srgbClr val="0000FF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H="1" flipV="1">
            <a:off x="4914900" y="4581128"/>
            <a:ext cx="2089150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900113" y="24209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827088" y="23495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684213" y="24923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-22406" y="2566832"/>
            <a:ext cx="45621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be-BY" altLang="ru-RU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Ці паралельна плоскасць </a:t>
            </a:r>
            <a:r>
              <a:rPr lang="en-US" altLang="ru-RU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TPF </a:t>
            </a:r>
            <a:r>
              <a:rPr lang="en-US" altLang="ru-RU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e-BY" altLang="ru-RU" sz="2800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плоскасці </a:t>
            </a:r>
            <a:r>
              <a:rPr lang="be-BY" altLang="ru-RU" sz="2800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АСВ?</a:t>
            </a:r>
            <a:endParaRPr lang="ru-RU" altLang="ru-RU" sz="28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единительная линия 2"/>
          <p:cNvCxnSpPr>
            <a:stCxn id="18" idx="0"/>
          </p:cNvCxnSpPr>
          <p:nvPr/>
        </p:nvCxnSpPr>
        <p:spPr>
          <a:xfrm flipH="1">
            <a:off x="5468938" y="3573016"/>
            <a:ext cx="1601787" cy="7150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965701" y="3594303"/>
            <a:ext cx="503237" cy="6937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ine 8"/>
          <p:cNvSpPr>
            <a:spLocks noChangeShapeType="1"/>
          </p:cNvSpPr>
          <p:nvPr/>
        </p:nvSpPr>
        <p:spPr bwMode="auto">
          <a:xfrm flipH="1" flipV="1">
            <a:off x="4981575" y="3573016"/>
            <a:ext cx="2089150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6269831" y="3573016"/>
            <a:ext cx="246385" cy="3575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5724128" y="3573016"/>
            <a:ext cx="302022" cy="5497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5364088" y="3573016"/>
            <a:ext cx="288032" cy="5497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9" name="TextBox 28688"/>
          <p:cNvSpPr txBox="1"/>
          <p:nvPr/>
        </p:nvSpPr>
        <p:spPr>
          <a:xfrm>
            <a:off x="4480667" y="4288041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444897" y="2071191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092785" y="4288041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74712" y="5584825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100578" y="203071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364088" y="290424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17043" y="3290107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100578" y="3342183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474712" y="4161899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959475" y="4119463"/>
            <a:ext cx="731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813466" y="4881383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691" name="TextBox 28690"/>
              <p:cNvSpPr txBox="1"/>
              <p:nvPr/>
            </p:nvSpPr>
            <p:spPr>
              <a:xfrm>
                <a:off x="407831" y="620688"/>
                <a:ext cx="561831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∠</m:t>
                      </m:r>
                      <m:r>
                        <a:rPr lang="be-BY" sz="24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 АС</m:t>
                      </m:r>
                      <m:r>
                        <a:rPr lang="ru-RU" sz="24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В</m:t>
                      </m:r>
                      <m:r>
                        <a:rPr lang="be-BY" sz="24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=</m:t>
                      </m:r>
                      <m:r>
                        <a:rPr lang="be-BY" sz="24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𝟗𝟎</m:t>
                      </m:r>
                      <m:r>
                        <a:rPr lang="ru-RU" sz="24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en-US" sz="24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4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i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TP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∥</m:t>
                    </m:r>
                    <m:r>
                      <a:rPr lang="en-US" sz="2400" b="1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𝑨𝑪</m:t>
                    </m:r>
                    <m:r>
                      <a:rPr lang="be-BY" sz="2400" b="1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,  </m:t>
                    </m:r>
                    <m:r>
                      <a:rPr lang="en-US" sz="2400" b="1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𝑷𝑭</m:t>
                    </m:r>
                    <m:r>
                      <a:rPr lang="en-US" sz="2400" b="1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∥</m:t>
                    </m:r>
                    <m:r>
                      <a:rPr lang="en-US" sz="2400" b="1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𝑩𝑪</m:t>
                    </m:r>
                    <m:r>
                      <a:rPr lang="be-BY" sz="2400" b="1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, </m:t>
                    </m:r>
                  </m:oMath>
                </a14:m>
                <a:r>
                  <a:rPr lang="ru-RU" sz="2400" b="1" i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i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i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АТ = ТК, </a:t>
                </a:r>
                <a:r>
                  <a:rPr lang="en-US" sz="2400" b="1" i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i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en-US" sz="2400" b="1" i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= FM</a:t>
                </a:r>
                <a:endParaRPr lang="ru-RU" sz="2400" b="1" i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8691" name="TextBox 286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831" y="620688"/>
                <a:ext cx="5618319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1735" b="-10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692" name="TextBox 28691"/>
          <p:cNvSpPr txBox="1"/>
          <p:nvPr/>
        </p:nvSpPr>
        <p:spPr>
          <a:xfrm>
            <a:off x="548516" y="4138853"/>
            <a:ext cx="34650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Знайдзіце плошчу трохвугольніка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TPF</a:t>
            </a:r>
            <a:r>
              <a:rPr lang="be-BY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4" grpId="0"/>
      <p:bldP spid="286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9" name="Freeform 11"/>
          <p:cNvSpPr>
            <a:spLocks/>
          </p:cNvSpPr>
          <p:nvPr/>
        </p:nvSpPr>
        <p:spPr bwMode="auto">
          <a:xfrm>
            <a:off x="827584" y="2781300"/>
            <a:ext cx="2593479" cy="3528020"/>
          </a:xfrm>
          <a:custGeom>
            <a:avLst/>
            <a:gdLst>
              <a:gd name="T0" fmla="*/ 726 w 726"/>
              <a:gd name="T1" fmla="*/ 1815 h 1815"/>
              <a:gd name="T2" fmla="*/ 681 w 726"/>
              <a:gd name="T3" fmla="*/ 0 h 1815"/>
              <a:gd name="T4" fmla="*/ 0 w 726"/>
              <a:gd name="T5" fmla="*/ 1497 h 1815"/>
              <a:gd name="T6" fmla="*/ 726 w 726"/>
              <a:gd name="T7" fmla="*/ 181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6" h="1815">
                <a:moveTo>
                  <a:pt x="726" y="1815"/>
                </a:moveTo>
                <a:lnTo>
                  <a:pt x="681" y="0"/>
                </a:lnTo>
                <a:lnTo>
                  <a:pt x="0" y="1497"/>
                </a:lnTo>
                <a:lnTo>
                  <a:pt x="726" y="1815"/>
                </a:lnTo>
                <a:close/>
              </a:path>
            </a:pathLst>
          </a:custGeom>
          <a:solidFill>
            <a:srgbClr val="00FF00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0" name="Freeform 12"/>
          <p:cNvSpPr>
            <a:spLocks/>
          </p:cNvSpPr>
          <p:nvPr/>
        </p:nvSpPr>
        <p:spPr bwMode="auto">
          <a:xfrm>
            <a:off x="3275856" y="2781300"/>
            <a:ext cx="1944216" cy="3528020"/>
          </a:xfrm>
          <a:custGeom>
            <a:avLst/>
            <a:gdLst>
              <a:gd name="T0" fmla="*/ 45 w 862"/>
              <a:gd name="T1" fmla="*/ 1815 h 1815"/>
              <a:gd name="T2" fmla="*/ 862 w 862"/>
              <a:gd name="T3" fmla="*/ 1089 h 1815"/>
              <a:gd name="T4" fmla="*/ 0 w 862"/>
              <a:gd name="T5" fmla="*/ 0 h 1815"/>
              <a:gd name="T6" fmla="*/ 45 w 862"/>
              <a:gd name="T7" fmla="*/ 1815 h 18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2" h="1815">
                <a:moveTo>
                  <a:pt x="45" y="1815"/>
                </a:moveTo>
                <a:lnTo>
                  <a:pt x="862" y="1089"/>
                </a:lnTo>
                <a:lnTo>
                  <a:pt x="0" y="0"/>
                </a:lnTo>
                <a:lnTo>
                  <a:pt x="45" y="1815"/>
                </a:lnTo>
                <a:close/>
              </a:path>
            </a:pathLst>
          </a:custGeom>
          <a:solidFill>
            <a:srgbClr val="00FF00"/>
          </a:solidFill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V="1">
            <a:off x="827584" y="4869160"/>
            <a:ext cx="4392488" cy="792088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67544" y="5445224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55976" y="546461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220072" y="4573050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2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176228" y="242927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ru-RU" sz="2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716839" y="6041650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ru-RU" sz="24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1886117" y="4293096"/>
            <a:ext cx="169276" cy="16137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2124324" y="4293096"/>
            <a:ext cx="600729" cy="972108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V="1">
            <a:off x="1886116" y="5356404"/>
            <a:ext cx="838937" cy="550483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1970755" y="4573050"/>
            <a:ext cx="334829" cy="2961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1970755" y="4869160"/>
            <a:ext cx="453933" cy="3960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1886117" y="5099992"/>
            <a:ext cx="741667" cy="5612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2694651" y="468977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ru-RU" sz="24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3431312" y="6272483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ru-RU" sz="24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1657767" y="371703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611560" y="76470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 = BC = AC = AD = BD = CD = 9</a:t>
            </a:r>
            <a:r>
              <a:rPr lang="be-BY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11560" y="1556792"/>
                <a:ext cx="74168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MN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∥</m:t>
                    </m:r>
                  </m:oMath>
                </a14:m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CD, MK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∥</m:t>
                    </m:r>
                  </m:oMath>
                </a14:m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CB, AM : MC = 1 : 2, AN : ND = 1 : 2</a:t>
                </a:r>
                <a:endPara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556792"/>
                <a:ext cx="7416824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233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4355976" y="2429272"/>
            <a:ext cx="4680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Ці паралельна плоскасць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MKN</a:t>
            </a:r>
            <a:r>
              <a:rPr lang="be-BY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плоскасці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CBD</a:t>
            </a:r>
            <a:r>
              <a:rPr lang="be-BY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20072" y="3618943"/>
            <a:ext cx="38164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Знайдзіце плошчу трохвугольніка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MKN.</a:t>
            </a:r>
            <a:r>
              <a:rPr lang="be-BY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theme/theme1.xml><?xml version="1.0" encoding="utf-8"?>
<a:theme xmlns:a="http://schemas.openxmlformats.org/drawingml/2006/main" name="Сеть">
  <a:themeElements>
    <a:clrScheme name="Сеть 4">
      <a:dk1>
        <a:srgbClr val="666699"/>
      </a:dk1>
      <a:lt1>
        <a:srgbClr val="FFFFFF"/>
      </a:lt1>
      <a:dk2>
        <a:srgbClr val="86001A"/>
      </a:dk2>
      <a:lt2>
        <a:srgbClr val="CCCC66"/>
      </a:lt2>
      <a:accent1>
        <a:srgbClr val="FF3300"/>
      </a:accent1>
      <a:accent2>
        <a:srgbClr val="FF6600"/>
      </a:accent2>
      <a:accent3>
        <a:srgbClr val="C3AAAB"/>
      </a:accent3>
      <a:accent4>
        <a:srgbClr val="DADADA"/>
      </a:accent4>
      <a:accent5>
        <a:srgbClr val="FFADAA"/>
      </a:accent5>
      <a:accent6>
        <a:srgbClr val="E75C00"/>
      </a:accent6>
      <a:hlink>
        <a:srgbClr val="CC9900"/>
      </a:hlink>
      <a:folHlink>
        <a:srgbClr val="FF0000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Сеть 5">
    <a:dk1>
      <a:srgbClr val="666699"/>
    </a:dk1>
    <a:lt1>
      <a:srgbClr val="FFFFFF"/>
    </a:lt1>
    <a:dk2>
      <a:srgbClr val="000054"/>
    </a:dk2>
    <a:lt2>
      <a:srgbClr val="FFFFFF"/>
    </a:lt2>
    <a:accent1>
      <a:srgbClr val="3333FF"/>
    </a:accent1>
    <a:accent2>
      <a:srgbClr val="006699"/>
    </a:accent2>
    <a:accent3>
      <a:srgbClr val="AAAAB3"/>
    </a:accent3>
    <a:accent4>
      <a:srgbClr val="DADADA"/>
    </a:accent4>
    <a:accent5>
      <a:srgbClr val="ADADFF"/>
    </a:accent5>
    <a:accent6>
      <a:srgbClr val="005C8A"/>
    </a:accent6>
    <a:hlink>
      <a:srgbClr val="669900"/>
    </a:hlink>
    <a:folHlink>
      <a:srgbClr val="0000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695</TotalTime>
  <Words>275</Words>
  <Application>Microsoft Office PowerPoint</Application>
  <PresentationFormat>Экран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Сеть</vt:lpstr>
      <vt:lpstr>Паралельнасць прамых і плоскасцей</vt:lpstr>
      <vt:lpstr>Презентация PowerPoint</vt:lpstr>
      <vt:lpstr>Презентация PowerPoint</vt:lpstr>
      <vt:lpstr>1. Назавіце плоскасці паралельныя МВ.</vt:lpstr>
      <vt:lpstr>Презентация PowerPoint</vt:lpstr>
      <vt:lpstr>Презентация PowerPoint</vt:lpstr>
      <vt:lpstr>Презентация PowerPoint</vt:lpstr>
    </vt:vector>
  </TitlesOfParts>
  <Company>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Какое геометрическое тело является прямоугольным параллелепипедом?</dc:title>
  <dc:creator>FM</dc:creator>
  <cp:lastModifiedBy>Irinka</cp:lastModifiedBy>
  <cp:revision>27</cp:revision>
  <dcterms:created xsi:type="dcterms:W3CDTF">2005-11-27T15:30:28Z</dcterms:created>
  <dcterms:modified xsi:type="dcterms:W3CDTF">2017-02-27T08:05:20Z</dcterms:modified>
</cp:coreProperties>
</file>