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Александр" initials="А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10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2" autoAdjust="0"/>
    <p:restoredTop sz="86431" autoAdjust="0"/>
  </p:normalViewPr>
  <p:slideViewPr>
    <p:cSldViewPr>
      <p:cViewPr varScale="1">
        <p:scale>
          <a:sx n="78" d="100"/>
          <a:sy n="78" d="100"/>
        </p:scale>
        <p:origin x="-46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11-19T10:43:02.626" idx="1">
    <p:pos x="-418" y="3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2292E-B980-49FD-A708-7542C4EF2D99}" type="datetimeFigureOut">
              <a:rPr lang="ru-RU" smtClean="0"/>
              <a:t>20.11.2015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91BE7D-1FC5-47D2-9580-EA52956D05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289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B0746-6708-409D-9742-7DD8E2367571}" type="datetimeFigureOut">
              <a:rPr lang="ru-RU" smtClean="0"/>
              <a:t>20.11.2015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63364-CA27-4341-B2AF-59696AB0A41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B0746-6708-409D-9742-7DD8E2367571}" type="datetimeFigureOut">
              <a:rPr lang="ru-RU" smtClean="0"/>
              <a:t>20.11.2015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63364-CA27-4341-B2AF-59696AB0A41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B0746-6708-409D-9742-7DD8E2367571}" type="datetimeFigureOut">
              <a:rPr lang="ru-RU" smtClean="0"/>
              <a:t>20.11.2015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63364-CA27-4341-B2AF-59696AB0A41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B0746-6708-409D-9742-7DD8E2367571}" type="datetimeFigureOut">
              <a:rPr lang="ru-RU" smtClean="0"/>
              <a:t>20.11.2015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63364-CA27-4341-B2AF-59696AB0A41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B0746-6708-409D-9742-7DD8E2367571}" type="datetimeFigureOut">
              <a:rPr lang="ru-RU" smtClean="0"/>
              <a:t>20.11.2015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63364-CA27-4341-B2AF-59696AB0A41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B0746-6708-409D-9742-7DD8E2367571}" type="datetimeFigureOut">
              <a:rPr lang="ru-RU" smtClean="0"/>
              <a:t>20.11.2015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63364-CA27-4341-B2AF-59696AB0A41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B0746-6708-409D-9742-7DD8E2367571}" type="datetimeFigureOut">
              <a:rPr lang="ru-RU" smtClean="0"/>
              <a:t>20.11.2015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63364-CA27-4341-B2AF-59696AB0A41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B0746-6708-409D-9742-7DD8E2367571}" type="datetimeFigureOut">
              <a:rPr lang="ru-RU" smtClean="0"/>
              <a:t>20.11.2015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63364-CA27-4341-B2AF-59696AB0A41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B0746-6708-409D-9742-7DD8E2367571}" type="datetimeFigureOut">
              <a:rPr lang="ru-RU" smtClean="0"/>
              <a:t>20.11.2015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63364-CA27-4341-B2AF-59696AB0A41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B0746-6708-409D-9742-7DD8E2367571}" type="datetimeFigureOut">
              <a:rPr lang="ru-RU" smtClean="0"/>
              <a:t>20.11.2015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63364-CA27-4341-B2AF-59696AB0A41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B0746-6708-409D-9742-7DD8E2367571}" type="datetimeFigureOut">
              <a:rPr lang="ru-RU" smtClean="0"/>
              <a:t>20.11.2015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63364-CA27-4341-B2AF-59696AB0A41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38B0746-6708-409D-9742-7DD8E2367571}" type="datetimeFigureOut">
              <a:rPr lang="ru-RU" smtClean="0"/>
              <a:t>20.11.2015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AF63364-CA27-4341-B2AF-59696AB0A41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-27586"/>
            <a:ext cx="8640960" cy="3933055"/>
          </a:xfrm>
        </p:spPr>
        <p:txBody>
          <a:bodyPr>
            <a:normAutofit/>
          </a:bodyPr>
          <a:lstStyle/>
          <a:p>
            <a:pPr algn="just"/>
            <a:r>
              <a:rPr lang="ru-RU" sz="4000" dirty="0" smtClean="0"/>
              <a:t>							</a:t>
            </a:r>
            <a:r>
              <a:rPr lang="ru-RU" sz="3200" b="1" u="sng" dirty="0" smtClean="0"/>
              <a:t>№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u="sng" dirty="0" smtClean="0"/>
              <a:t/>
            </a:r>
            <a:br>
              <a:rPr lang="ru-RU" sz="4000" u="sng" dirty="0" smtClean="0"/>
            </a:br>
            <a:r>
              <a:rPr lang="ru-RU" sz="4000" u="sng" dirty="0"/>
              <a:t>Урок русского языка в 11 </a:t>
            </a:r>
            <a:r>
              <a:rPr lang="ru-RU" sz="4000" u="sng" dirty="0" smtClean="0"/>
              <a:t>классе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dirty="0" smtClean="0"/>
              <a:t>Тема: </a:t>
            </a:r>
            <a:r>
              <a:rPr lang="ru-RU" sz="4000" dirty="0" smtClean="0"/>
              <a:t>«Главные члены предложения. Подлежащее: синтаксическая и пунктуационная нормы, текстообразующая функция»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4005064"/>
            <a:ext cx="6336704" cy="2639840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solidFill>
                  <a:schemeClr val="tx1"/>
                </a:solidFill>
              </a:rPr>
              <a:t>Ализарчик</a:t>
            </a:r>
            <a:r>
              <a:rPr lang="ru-RU" sz="2800" dirty="0" smtClean="0">
                <a:solidFill>
                  <a:schemeClr val="tx1"/>
                </a:solidFill>
              </a:rPr>
              <a:t> Мальвина Петровна,</a:t>
            </a:r>
          </a:p>
          <a:p>
            <a:r>
              <a:rPr lang="ru-RU" sz="2800" dirty="0">
                <a:solidFill>
                  <a:schemeClr val="tx1"/>
                </a:solidFill>
              </a:rPr>
              <a:t>у</a:t>
            </a:r>
            <a:r>
              <a:rPr lang="ru-RU" sz="2800" dirty="0" smtClean="0">
                <a:solidFill>
                  <a:schemeClr val="tx1"/>
                </a:solidFill>
              </a:rPr>
              <a:t>читель русского языка и литературы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ГУО «Паричская средняя школа».</a:t>
            </a:r>
          </a:p>
          <a:p>
            <a:endParaRPr lang="ru-RU" sz="2800" dirty="0"/>
          </a:p>
        </p:txBody>
      </p:sp>
      <p:pic>
        <p:nvPicPr>
          <p:cNvPr id="1026" name="Picture 2" descr="C:\Program Files (x86)\Microsoft Office\MEDIA\CAGCAT10\j021769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05064"/>
            <a:ext cx="2723938" cy="263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-4212975" y="4429853"/>
            <a:ext cx="1440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Характеристика</a:t>
            </a:r>
          </a:p>
        </p:txBody>
      </p:sp>
    </p:spTree>
    <p:extLst>
      <p:ext uri="{BB962C8B-B14F-4D97-AF65-F5344CB8AC3E}">
        <p14:creationId xmlns:p14="http://schemas.microsoft.com/office/powerpoint/2010/main" val="19768865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пасибо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234788"/>
            <a:ext cx="9324528" cy="6993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4262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	Цели </a:t>
            </a:r>
            <a:r>
              <a:rPr lang="ru-RU" dirty="0"/>
              <a:t>урока: </a:t>
            </a:r>
            <a:r>
              <a:rPr lang="ru-RU" dirty="0" smtClean="0"/>
              <a:t>                      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№2	</a:t>
            </a:r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Систематизация знаний о способах выражения подлежащего;</a:t>
            </a:r>
          </a:p>
          <a:p>
            <a:r>
              <a:rPr lang="ru-RU" dirty="0" smtClean="0"/>
              <a:t>Повторение пунктуационной нормы (основные случаи постановки тире между подлежащим и сказуемым);</a:t>
            </a:r>
          </a:p>
          <a:p>
            <a:r>
              <a:rPr lang="ru-RU" dirty="0" smtClean="0"/>
              <a:t>Ознакомление с ролью подлежащего в развёртывании темы текста;</a:t>
            </a:r>
          </a:p>
          <a:p>
            <a:r>
              <a:rPr lang="ru-RU" dirty="0" smtClean="0"/>
              <a:t>Развитие устной речи, воспитание бережного отношения к слову.</a:t>
            </a:r>
          </a:p>
          <a:p>
            <a:endParaRPr lang="ru-RU" dirty="0"/>
          </a:p>
        </p:txBody>
      </p:sp>
      <p:pic>
        <p:nvPicPr>
          <p:cNvPr id="4" name="Picture 124" descr="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6509" y="980728"/>
            <a:ext cx="2206918" cy="2739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2948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640960" cy="13458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Упр.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84.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200" dirty="0" smtClean="0">
                <a:solidFill>
                  <a:schemeClr val="tx1"/>
                </a:solidFill>
              </a:rPr>
              <a:t>. Прочитайте. Какой приём помогает «оживить»          </a:t>
            </a:r>
            <a:r>
              <a:rPr lang="ru-RU" sz="3600" b="1" u="sng" dirty="0" smtClean="0">
                <a:solidFill>
                  <a:schemeClr val="tx1"/>
                </a:solidFill>
              </a:rPr>
              <a:t>№</a:t>
            </a:r>
            <a:r>
              <a:rPr lang="ru-RU" sz="36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100" b="1" u="sng" dirty="0" smtClean="0">
                <a:solidFill>
                  <a:schemeClr val="tx1"/>
                </a:solidFill>
              </a:rPr>
              <a:t/>
            </a:r>
            <a:br>
              <a:rPr lang="ru-RU" sz="3100" b="1" u="sng" dirty="0" smtClean="0">
                <a:solidFill>
                  <a:schemeClr val="tx1"/>
                </a:solidFill>
              </a:rPr>
            </a:br>
            <a:r>
              <a:rPr lang="ru-RU" sz="2200" smtClean="0">
                <a:solidFill>
                  <a:schemeClr val="tx1"/>
                </a:solidFill>
              </a:rPr>
              <a:t> </a:t>
            </a:r>
            <a:r>
              <a:rPr lang="ru-RU" sz="2200" smtClean="0">
                <a:solidFill>
                  <a:schemeClr val="tx1"/>
                </a:solidFill>
              </a:rPr>
              <a:t>текст</a:t>
            </a:r>
            <a:r>
              <a:rPr lang="ru-RU" sz="2200" dirty="0" smtClean="0">
                <a:solidFill>
                  <a:schemeClr val="tx1"/>
                </a:solidFill>
              </a:rPr>
              <a:t>, непосредственно обратиться к читателю ,наладить контакт с ним?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</a:rPr>
              <a:t>2 .  Как        вы            понимаете       выделенные         высказывания? </a:t>
            </a:r>
            <a:br>
              <a:rPr lang="ru-RU" sz="2200" dirty="0" smtClean="0">
                <a:solidFill>
                  <a:schemeClr val="tx1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1" y="1700808"/>
            <a:ext cx="8856985" cy="5112568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ru-RU" sz="2000" dirty="0" smtClean="0"/>
              <a:t>    Наслаждение чтением прозы В. Распутина есть огромная радость. Но откуда же берётся энергия действия, радость бытия? Да прежде всего от того, что мы видим: нет ничего такого, что могло бы утаиться от писателя. Что не ради описания бед и несчастий задуманы и свершены страницы книг, но ради осознания себя. Ведь это свою, всё вмещающую душу исследует писатель, ведь это он на себя берёт заботы и тревоги  дорогих ему людей.</a:t>
            </a:r>
          </a:p>
          <a:p>
            <a:pPr marL="457200" lvl="1" indent="0" algn="just">
              <a:buNone/>
            </a:pPr>
            <a:r>
              <a:rPr lang="ru-RU" sz="2000" b="1" dirty="0" smtClean="0"/>
              <a:t>     </a:t>
            </a:r>
            <a:r>
              <a:rPr lang="ru-RU" sz="2000" b="1" u="sng" dirty="0" smtClean="0"/>
              <a:t>Литература есть пропаганда мудрости тысячелетий. </a:t>
            </a:r>
            <a:r>
              <a:rPr lang="ru-RU" sz="2000" dirty="0" smtClean="0"/>
              <a:t>Если от такого её высокого назначения вести отсчёт, то кто есть пропагандист-писатель? Мудрец. Что составляет мудрость? Талант, доброта и знание.</a:t>
            </a:r>
          </a:p>
          <a:p>
            <a:pPr marL="457200" lvl="1" indent="0" algn="just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Откуда берёт силы талант Распутина? От родины. И это не просто от любви к родине, чувство это прекрасно и достижимо: </a:t>
            </a:r>
            <a:r>
              <a:rPr lang="ru-RU" sz="2000" b="1" u="sng" dirty="0" smtClean="0"/>
              <a:t>как без матери не было бы нас, так без родины не было бы духовности</a:t>
            </a:r>
            <a:r>
              <a:rPr lang="ru-RU" sz="2000" u="sng" dirty="0" smtClean="0"/>
              <a:t>.  </a:t>
            </a:r>
            <a:r>
              <a:rPr lang="ru-RU" sz="2000" dirty="0" smtClean="0"/>
              <a:t>Но </a:t>
            </a:r>
            <a:r>
              <a:rPr lang="ru-RU" sz="2000" b="1" u="sng" dirty="0" smtClean="0"/>
              <a:t>любовь к родине должна непрерывно подтверждаться делом помощи родине. </a:t>
            </a:r>
            <a:r>
              <a:rPr lang="ru-RU" sz="2000" dirty="0" smtClean="0"/>
              <a:t>Что и делает наш писатель.</a:t>
            </a:r>
            <a:endParaRPr lang="ru-RU" sz="2000" b="1" u="sng" dirty="0"/>
          </a:p>
        </p:txBody>
      </p:sp>
    </p:spTree>
    <p:extLst>
      <p:ext uri="{BB962C8B-B14F-4D97-AF65-F5344CB8AC3E}">
        <p14:creationId xmlns:p14="http://schemas.microsoft.com/office/powerpoint/2010/main" val="128492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59632" y="0"/>
            <a:ext cx="7884368" cy="134076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Упражнение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ru-RU" sz="2400" dirty="0" smtClean="0"/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2400" dirty="0" smtClean="0"/>
              <a:t>.Используя таблицу,                </a:t>
            </a:r>
            <a:r>
              <a:rPr lang="ru-RU" sz="2400" b="1" u="sng" dirty="0" smtClean="0"/>
              <a:t>№ 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000" dirty="0" smtClean="0"/>
              <a:t>РАССКАЖИТЕ  О СПОСОБАХ ВЫРАЖЕНИЯ ПОДЛЕЖАЩЕГО.  </a:t>
            </a:r>
            <a:br>
              <a:rPr lang="ru-RU" sz="2000" dirty="0" smtClean="0"/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2000" dirty="0" smtClean="0"/>
              <a:t>. Устно заполните таблицу примерами из упражнения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91.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64435506"/>
              </p:ext>
            </p:extLst>
          </p:nvPr>
        </p:nvGraphicFramePr>
        <p:xfrm>
          <a:off x="1160383" y="1268760"/>
          <a:ext cx="3527995" cy="5424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7995"/>
              </a:tblGrid>
              <a:tr h="397199">
                <a:tc>
                  <a:txBody>
                    <a:bodyPr/>
                    <a:lstStyle/>
                    <a:p>
                      <a:r>
                        <a:rPr lang="ru-RU" dirty="0" smtClean="0"/>
                        <a:t>Чем выражено подлежащее</a:t>
                      </a:r>
                      <a:endParaRPr lang="ru-RU" dirty="0"/>
                    </a:p>
                  </a:txBody>
                  <a:tcPr/>
                </a:tc>
              </a:tr>
              <a:tr h="979399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dirty="0" smtClean="0"/>
                        <a:t>Именем</a:t>
                      </a:r>
                      <a:r>
                        <a:rPr lang="ru-RU" baseline="0" dirty="0" smtClean="0"/>
                        <a:t> существительным в </a:t>
                      </a:r>
                      <a:r>
                        <a:rPr lang="ru-RU" baseline="0" dirty="0" err="1" smtClean="0"/>
                        <a:t>И.п</a:t>
                      </a:r>
                      <a:r>
                        <a:rPr lang="ru-RU" baseline="0" dirty="0" smtClean="0"/>
                        <a:t>. </a:t>
                      </a:r>
                    </a:p>
                    <a:p>
                      <a:pPr marL="0" indent="0">
                        <a:buNone/>
                      </a:pPr>
                      <a:endParaRPr lang="ru-RU" dirty="0"/>
                    </a:p>
                  </a:txBody>
                  <a:tcPr/>
                </a:tc>
              </a:tr>
              <a:tr h="685579">
                <a:tc>
                  <a:txBody>
                    <a:bodyPr/>
                    <a:lstStyle/>
                    <a:p>
                      <a:r>
                        <a:rPr lang="ru-RU" dirty="0" smtClean="0"/>
                        <a:t>2. Другой частью речи в значении</a:t>
                      </a:r>
                      <a:r>
                        <a:rPr lang="ru-RU" baseline="0" dirty="0" smtClean="0"/>
                        <a:t> существительного</a:t>
                      </a:r>
                    </a:p>
                  </a:txBody>
                  <a:tcPr/>
                </a:tc>
              </a:tr>
              <a:tr h="979394">
                <a:tc>
                  <a:txBody>
                    <a:bodyPr/>
                    <a:lstStyle/>
                    <a:p>
                      <a:r>
                        <a:rPr lang="ru-RU" dirty="0" smtClean="0"/>
                        <a:t>3. Местоимением в </a:t>
                      </a:r>
                      <a:r>
                        <a:rPr lang="ru-RU" dirty="0" err="1" smtClean="0"/>
                        <a:t>И.п</a:t>
                      </a:r>
                      <a:r>
                        <a:rPr lang="ru-RU" dirty="0" smtClean="0"/>
                        <a:t>.</a:t>
                      </a:r>
                    </a:p>
                  </a:txBody>
                  <a:tcPr/>
                </a:tc>
              </a:tr>
              <a:tr h="979399">
                <a:tc>
                  <a:txBody>
                    <a:bodyPr/>
                    <a:lstStyle/>
                    <a:p>
                      <a:r>
                        <a:rPr lang="ru-RU" dirty="0" smtClean="0"/>
                        <a:t>4. Инфинитивом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140380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5.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Несвободным словосочетанием (фразеологизмом, цельным собственным наименованием, синтаксически неделимым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словосочетанием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13479975"/>
              </p:ext>
            </p:extLst>
          </p:nvPr>
        </p:nvGraphicFramePr>
        <p:xfrm>
          <a:off x="4917746" y="1268759"/>
          <a:ext cx="4118750" cy="5436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8750"/>
              </a:tblGrid>
              <a:tr h="42322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ПРИМЕР</a:t>
                      </a:r>
                      <a:endParaRPr lang="ru-RU" dirty="0"/>
                    </a:p>
                  </a:txBody>
                  <a:tcPr/>
                </a:tc>
              </a:tr>
              <a:tr h="998628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1. </a:t>
                      </a:r>
                      <a:r>
                        <a:rPr lang="ru-RU" u="heavy" baseline="0" dirty="0" smtClean="0"/>
                        <a:t>Пушкин</a:t>
                      </a:r>
                      <a:r>
                        <a:rPr lang="ru-RU" dirty="0" smtClean="0"/>
                        <a:t> любил этот дом на Фонтанке.</a:t>
                      </a:r>
                    </a:p>
                  </a:txBody>
                  <a:tcPr/>
                </a:tc>
              </a:tr>
              <a:tr h="791556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2.</a:t>
                      </a:r>
                      <a:r>
                        <a:rPr lang="ru-RU" u="none" baseline="0" dirty="0" smtClean="0"/>
                        <a:t> </a:t>
                      </a:r>
                      <a:r>
                        <a:rPr lang="ru-RU" sz="2000" u="heavy" cap="all" baseline="0" dirty="0" smtClean="0"/>
                        <a:t>Собравшиеся</a:t>
                      </a:r>
                      <a:r>
                        <a:rPr lang="ru-RU" u="none" baseline="0" dirty="0" smtClean="0"/>
                        <a:t> </a:t>
                      </a:r>
                      <a:r>
                        <a:rPr lang="ru-RU" dirty="0" smtClean="0"/>
                        <a:t>разговаривают  негромко.</a:t>
                      </a:r>
                      <a:endParaRPr lang="ru-RU" dirty="0"/>
                    </a:p>
                  </a:txBody>
                  <a:tcPr/>
                </a:tc>
              </a:tr>
              <a:tr h="791556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3</a:t>
                      </a:r>
                      <a:r>
                        <a:rPr lang="ru-RU" u="none" baseline="0" dirty="0" smtClean="0"/>
                        <a:t>. </a:t>
                      </a:r>
                      <a:r>
                        <a:rPr lang="ru-RU" u="heavy" baseline="0" dirty="0" smtClean="0"/>
                        <a:t>Кто-то</a:t>
                      </a:r>
                      <a:r>
                        <a:rPr lang="ru-RU" u="none" baseline="0" dirty="0" smtClean="0"/>
                        <a:t>, </a:t>
                      </a:r>
                      <a:r>
                        <a:rPr lang="ru-RU" dirty="0" smtClean="0"/>
                        <a:t>глядя на дворец, предложил поэту написать о нём стихи.</a:t>
                      </a:r>
                      <a:endParaRPr lang="ru-RU" dirty="0"/>
                    </a:p>
                  </a:txBody>
                  <a:tcPr/>
                </a:tc>
              </a:tr>
              <a:tr h="966644">
                <a:tc>
                  <a:txBody>
                    <a:bodyPr/>
                    <a:lstStyle/>
                    <a:p>
                      <a:r>
                        <a:rPr lang="ru-RU" dirty="0" smtClean="0"/>
                        <a:t>4.</a:t>
                      </a:r>
                      <a:r>
                        <a:rPr lang="ru-RU" u="heavy" baseline="0" dirty="0" smtClean="0"/>
                        <a:t> Проникнуть </a:t>
                      </a:r>
                      <a:r>
                        <a:rPr lang="ru-RU" dirty="0" smtClean="0"/>
                        <a:t>в тайну пушкинского шифра – сложнейшая задача.</a:t>
                      </a:r>
                    </a:p>
                  </a:txBody>
                  <a:tcPr/>
                </a:tc>
              </a:tr>
              <a:tr h="146465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cap="all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Сквозь опадавшие 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золотые листья Летнего сада мелькнул </a:t>
                      </a:r>
                      <a:r>
                        <a:rPr lang="ru-RU" sz="1600" b="1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Летний дворец  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 первое каменное здание, построенное Петром / при </a:t>
                      </a:r>
                      <a:r>
                        <a:rPr lang="ru-RU" sz="1600" b="1" cap="all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закладке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Петербурга.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4455622" y="3244334"/>
            <a:ext cx="2327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4597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560840" cy="940672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УПРАЖНЕНИЕ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96</a:t>
            </a:r>
            <a:r>
              <a:rPr lang="ru-RU" sz="2000" dirty="0" smtClean="0"/>
              <a:t>.					</a:t>
            </a:r>
            <a:r>
              <a:rPr lang="ru-RU" sz="2700" b="1" u="sng" dirty="0" smtClean="0"/>
              <a:t>         №5               </a:t>
            </a:r>
            <a:r>
              <a:rPr lang="ru-RU" sz="2000" dirty="0" smtClean="0"/>
              <a:t>	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ПРАВИЛЬНО ЛИ РАССТАВЛЕНЫ ЗНАКИ ПРЕПИНАНИЯ?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1. Он – мой приятель и сосед.</a:t>
            </a:r>
          </a:p>
          <a:p>
            <a:r>
              <a:rPr lang="ru-RU" dirty="0" smtClean="0"/>
              <a:t>2. Цель творчества – самоотдача, а не шумиха, не успех.</a:t>
            </a:r>
          </a:p>
          <a:p>
            <a:r>
              <a:rPr lang="ru-RU" dirty="0" smtClean="0"/>
              <a:t>3. Большое озеро – как блюдо.</a:t>
            </a:r>
          </a:p>
          <a:p>
            <a:r>
              <a:rPr lang="ru-RU" dirty="0" smtClean="0"/>
              <a:t>4. Обидчивость не есть врождённая черта.</a:t>
            </a:r>
          </a:p>
          <a:p>
            <a:r>
              <a:rPr lang="ru-RU" dirty="0" smtClean="0"/>
              <a:t>5. Умереть это значит шуметь на ветру вместе с клёном, глядящим понуро.</a:t>
            </a:r>
          </a:p>
          <a:p>
            <a:r>
              <a:rPr lang="ru-RU" dirty="0" smtClean="0"/>
              <a:t>6. Мгновения любви есть лучшие мгновения нашей жизни!</a:t>
            </a:r>
            <a:endParaRPr lang="ru-RU" dirty="0"/>
          </a:p>
        </p:txBody>
      </p:sp>
      <p:pic>
        <p:nvPicPr>
          <p:cNvPr id="4" name="Picture 8" descr="Рисунок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797152"/>
            <a:ext cx="27400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87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98080" cy="1143000"/>
          </a:xfrm>
        </p:spPr>
        <p:txBody>
          <a:bodyPr>
            <a:normAutofit/>
          </a:bodyPr>
          <a:lstStyle/>
          <a:p>
            <a:r>
              <a:rPr lang="ru-RU" dirty="0" err="1" smtClean="0"/>
              <a:t>СверьтесьСверьтесь</a:t>
            </a:r>
            <a:r>
              <a:rPr lang="ru-RU" dirty="0" smtClean="0"/>
              <a:t>!		</a:t>
            </a:r>
            <a:r>
              <a:rPr lang="ru-RU" u="sng" dirty="0" smtClean="0"/>
              <a:t>№6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1916832"/>
            <a:ext cx="7242008" cy="468052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1. </a:t>
            </a:r>
            <a:r>
              <a:rPr lang="ru-RU" u="sng" dirty="0"/>
              <a:t>Он</a:t>
            </a:r>
            <a:r>
              <a:rPr lang="ru-RU" dirty="0"/>
              <a:t>  мой </a:t>
            </a:r>
            <a:r>
              <a:rPr lang="ru-RU" u="dbl" dirty="0"/>
              <a:t>приятель и сосед.</a:t>
            </a:r>
          </a:p>
          <a:p>
            <a:r>
              <a:rPr lang="ru-RU" dirty="0"/>
              <a:t>2.</a:t>
            </a:r>
            <a:r>
              <a:rPr lang="ru-RU" u="sng" dirty="0"/>
              <a:t> Цель </a:t>
            </a:r>
            <a:r>
              <a:rPr lang="ru-RU" dirty="0"/>
              <a:t>творчества – </a:t>
            </a:r>
            <a:r>
              <a:rPr lang="ru-RU" u="dbl" dirty="0"/>
              <a:t>самоотдача, а не шумиха, не успех.</a:t>
            </a:r>
          </a:p>
          <a:p>
            <a:r>
              <a:rPr lang="ru-RU" dirty="0"/>
              <a:t>3. Большое </a:t>
            </a:r>
            <a:r>
              <a:rPr lang="ru-RU" u="sng" dirty="0"/>
              <a:t>озеро </a:t>
            </a:r>
            <a:r>
              <a:rPr lang="ru-RU" dirty="0"/>
              <a:t> </a:t>
            </a:r>
            <a:r>
              <a:rPr lang="ru-RU" u="dbl" dirty="0"/>
              <a:t>как блюдо.</a:t>
            </a:r>
          </a:p>
          <a:p>
            <a:r>
              <a:rPr lang="ru-RU" dirty="0"/>
              <a:t>4.</a:t>
            </a:r>
            <a:r>
              <a:rPr lang="ru-RU" u="sng" dirty="0"/>
              <a:t> Обидчивость </a:t>
            </a:r>
            <a:r>
              <a:rPr lang="ru-RU" u="dbl" dirty="0"/>
              <a:t>не есть </a:t>
            </a:r>
            <a:r>
              <a:rPr lang="ru-RU" dirty="0"/>
              <a:t>врождённая </a:t>
            </a:r>
            <a:r>
              <a:rPr lang="ru-RU" u="dbl" dirty="0"/>
              <a:t>черта.</a:t>
            </a:r>
          </a:p>
          <a:p>
            <a:r>
              <a:rPr lang="ru-RU" dirty="0"/>
              <a:t>5. </a:t>
            </a:r>
            <a:r>
              <a:rPr lang="ru-RU" u="sng" dirty="0"/>
              <a:t>Умереть</a:t>
            </a:r>
            <a:r>
              <a:rPr lang="ru-RU" dirty="0"/>
              <a:t> </a:t>
            </a:r>
            <a:r>
              <a:rPr lang="ru-RU" u="dbl" dirty="0"/>
              <a:t>-  это значит шуметь </a:t>
            </a:r>
            <a:r>
              <a:rPr lang="ru-RU" dirty="0"/>
              <a:t>на ветру вместе с клёном, глядящим понуро.</a:t>
            </a:r>
          </a:p>
          <a:p>
            <a:r>
              <a:rPr lang="ru-RU" dirty="0"/>
              <a:t>6. </a:t>
            </a:r>
            <a:r>
              <a:rPr lang="ru-RU" u="sng" dirty="0"/>
              <a:t>Мгновения</a:t>
            </a:r>
            <a:r>
              <a:rPr lang="ru-RU" dirty="0"/>
              <a:t> любви </a:t>
            </a:r>
            <a:r>
              <a:rPr lang="ru-RU" u="dbl" dirty="0"/>
              <a:t>есть</a:t>
            </a:r>
            <a:r>
              <a:rPr lang="ru-RU" dirty="0"/>
              <a:t> лучшие </a:t>
            </a:r>
            <a:r>
              <a:rPr lang="ru-RU" u="dbl" dirty="0"/>
              <a:t>мгновения</a:t>
            </a:r>
            <a:r>
              <a:rPr lang="ru-RU" dirty="0"/>
              <a:t> нашей жизни!</a:t>
            </a: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828" y="-315416"/>
            <a:ext cx="2520280" cy="244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6077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570088" cy="69269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Упражнение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98				          №7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676456" cy="6309320"/>
          </a:xfrm>
        </p:spPr>
        <p:txBody>
          <a:bodyPr>
            <a:noAutofit/>
          </a:bodyPr>
          <a:lstStyle/>
          <a:p>
            <a:pPr marL="36000" algn="just">
              <a:spcBef>
                <a:spcPts val="0"/>
              </a:spcBef>
            </a:pPr>
            <a:r>
              <a:rPr lang="ru-RU" sz="2000" dirty="0" smtClean="0"/>
              <a:t>Как будто какой-то чудодей собрал здесь красоты Средней России и развернул в широкую, зыбкую от нагретого воздуха панораму. </a:t>
            </a:r>
          </a:p>
          <a:p>
            <a:pPr marL="36000" algn="just">
              <a:spcBef>
                <a:spcPts val="0"/>
              </a:spcBef>
            </a:pPr>
            <a:r>
              <a:rPr lang="ru-RU" sz="2000" dirty="0" smtClean="0"/>
              <a:t>На первом плане зеленел и пестрел цветами луг-суходол. Среди густой травы поднимались то тут, то там высокие и узкие , как факелы, цветы конского щавеля. У них был цвет густого красного вина. </a:t>
            </a:r>
          </a:p>
          <a:p>
            <a:pPr marL="36000" algn="just">
              <a:spcBef>
                <a:spcPts val="0"/>
              </a:spcBef>
            </a:pPr>
            <a:r>
              <a:rPr lang="ru-RU" sz="2000" dirty="0" smtClean="0"/>
              <a:t>Внизу за суходолом виднелась пойма реки, вся в зарослях бледно-розовой таволги. Она уже отцвела, и над глухими тёмными омутами кружились груды её сухих лепестков.</a:t>
            </a:r>
          </a:p>
          <a:p>
            <a:pPr marL="36000" algn="just">
              <a:spcBef>
                <a:spcPts val="0"/>
              </a:spcBef>
            </a:pPr>
            <a:r>
              <a:rPr lang="ru-RU" sz="2000" dirty="0" smtClean="0"/>
              <a:t>На втором плане за рекой стояли, как шары серо-зелёного дыма, вековые ивы и ракиты. Их обливал зной. </a:t>
            </a:r>
          </a:p>
          <a:p>
            <a:pPr marL="36000" algn="just">
              <a:spcBef>
                <a:spcPts val="0"/>
              </a:spcBef>
            </a:pPr>
            <a:r>
              <a:rPr lang="ru-RU" sz="2000" dirty="0" smtClean="0"/>
              <a:t>На реке было много перекатов. Вода струилась по каменистому дну живым журчащим блеском. От неё медленно расплывались концентрическими кругами волны речной свежести.</a:t>
            </a:r>
          </a:p>
          <a:p>
            <a:pPr marL="36000" algn="just">
              <a:spcBef>
                <a:spcPts val="0"/>
              </a:spcBef>
            </a:pPr>
            <a:r>
              <a:rPr lang="ru-RU" sz="2000" dirty="0" smtClean="0"/>
              <a:t>Дальше, на третьем плане, поднимались к высокому горизонту леса. Они казались совершенно непроходимыми, похожими на горы свежей травы, наваленные великанами. </a:t>
            </a:r>
          </a:p>
          <a:p>
            <a:pPr marL="36000" algn="just">
              <a:spcBef>
                <a:spcPts val="0"/>
              </a:spcBef>
            </a:pPr>
            <a:r>
              <a:rPr lang="ru-RU" sz="2000" dirty="0" smtClean="0"/>
              <a:t>Леса кое-где расступились. В этих разрывах открывались поля зрелой ржи, гречихи и пшеницы. Они лежали разноцветными платами.</a:t>
            </a:r>
          </a:p>
          <a:p>
            <a:pPr marL="36000" algn="just">
              <a:spcBef>
                <a:spcPts val="0"/>
              </a:spcBef>
            </a:pPr>
            <a:r>
              <a:rPr lang="ru-RU" sz="2000" dirty="0" smtClean="0"/>
              <a:t>А там, за хлебами, лежали, прикорнув к земле, сотни деревень. Они были разбросаны до самой нашей западной границы.   (К Паустовский).</a:t>
            </a:r>
          </a:p>
          <a:p>
            <a:pPr marL="36000" algn="just">
              <a:spcBef>
                <a:spcPts val="0"/>
              </a:spcBef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54465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i="1" u="sng" dirty="0" smtClean="0"/>
              <a:t>Произносительная норма</a:t>
            </a:r>
            <a:r>
              <a:rPr lang="ru-RU" sz="3200" dirty="0" smtClean="0"/>
              <a:t>.               		</a:t>
            </a:r>
            <a:r>
              <a:rPr lang="ru-RU" sz="3200" u="sng" dirty="0" smtClean="0"/>
              <a:t>№8.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Буква Е смягчает предшествующие ей  согласные!						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7744" y="2204864"/>
            <a:ext cx="6552728" cy="4320480"/>
          </a:xfrm>
        </p:spPr>
        <p:txBody>
          <a:bodyPr numCol="2">
            <a:normAutofit fontScale="92500" lnSpcReduction="10000"/>
          </a:bodyPr>
          <a:lstStyle/>
          <a:p>
            <a:r>
              <a:rPr lang="ru-RU" sz="4000" dirty="0" err="1" smtClean="0"/>
              <a:t>брюНЕт</a:t>
            </a:r>
            <a:r>
              <a:rPr lang="ru-RU" sz="4000" dirty="0" smtClean="0"/>
              <a:t>	</a:t>
            </a:r>
          </a:p>
          <a:p>
            <a:r>
              <a:rPr lang="ru-RU" sz="4000" dirty="0" err="1" smtClean="0"/>
              <a:t>ДЕкорация</a:t>
            </a:r>
            <a:endParaRPr lang="ru-RU" sz="4000" dirty="0" smtClean="0"/>
          </a:p>
          <a:p>
            <a:r>
              <a:rPr lang="ru-RU" sz="4000" dirty="0" err="1" smtClean="0"/>
              <a:t>кларНЕт</a:t>
            </a:r>
            <a:endParaRPr lang="ru-RU" sz="4000" dirty="0" smtClean="0"/>
          </a:p>
          <a:p>
            <a:r>
              <a:rPr lang="ru-RU" sz="4000" dirty="0" err="1" smtClean="0"/>
              <a:t>мариоНЕтка</a:t>
            </a:r>
            <a:endParaRPr lang="ru-RU" sz="4000" dirty="0" smtClean="0"/>
          </a:p>
          <a:p>
            <a:r>
              <a:rPr lang="ru-RU" sz="4000" dirty="0" err="1" smtClean="0"/>
              <a:t>РЕзонанс</a:t>
            </a:r>
            <a:r>
              <a:rPr lang="ru-RU" sz="4000" dirty="0" smtClean="0"/>
              <a:t> 										*</a:t>
            </a:r>
            <a:r>
              <a:rPr lang="ru-RU" sz="4000" dirty="0" err="1" smtClean="0"/>
              <a:t>ТЕкст</a:t>
            </a:r>
            <a:endParaRPr lang="ru-RU" sz="4000" dirty="0" smtClean="0"/>
          </a:p>
          <a:p>
            <a:pPr marL="82296" indent="0">
              <a:buNone/>
            </a:pPr>
            <a:r>
              <a:rPr lang="ru-RU" sz="4000" dirty="0" smtClean="0"/>
              <a:t> 	*</a:t>
            </a:r>
            <a:r>
              <a:rPr lang="ru-RU" sz="4000" dirty="0" err="1" smtClean="0"/>
              <a:t>ТЕнор</a:t>
            </a:r>
            <a:endParaRPr lang="ru-RU" sz="4000" dirty="0" smtClean="0"/>
          </a:p>
          <a:p>
            <a:pPr marL="82296" indent="0">
              <a:buNone/>
            </a:pPr>
            <a:r>
              <a:rPr lang="ru-RU" sz="4000" dirty="0" smtClean="0"/>
              <a:t>       *</a:t>
            </a:r>
            <a:r>
              <a:rPr lang="ru-RU" sz="4000" dirty="0" err="1" smtClean="0"/>
              <a:t>ТЕрмин</a:t>
            </a:r>
            <a:endParaRPr lang="ru-RU" sz="4000" dirty="0" smtClean="0"/>
          </a:p>
          <a:p>
            <a:pPr marL="82296" indent="0">
              <a:buNone/>
            </a:pPr>
            <a:r>
              <a:rPr lang="ru-RU" sz="4000" dirty="0" smtClean="0"/>
              <a:t>       	*</a:t>
            </a:r>
            <a:r>
              <a:rPr lang="ru-RU" sz="4000" dirty="0" err="1" smtClean="0"/>
              <a:t>фаНЕра</a:t>
            </a:r>
            <a:endParaRPr lang="ru-RU" sz="4000" dirty="0" smtClean="0"/>
          </a:p>
          <a:p>
            <a:pPr marL="82296" indent="0">
              <a:buNone/>
            </a:pPr>
            <a:r>
              <a:rPr lang="ru-RU" sz="4000" dirty="0" smtClean="0"/>
              <a:t>       *  </a:t>
            </a:r>
            <a:r>
              <a:rPr lang="ru-RU" sz="4000" dirty="0" err="1" smtClean="0"/>
              <a:t>шиНЕль</a:t>
            </a:r>
            <a:endParaRPr lang="ru-RU" sz="4000" dirty="0" smtClean="0"/>
          </a:p>
          <a:p>
            <a:endParaRPr lang="ru-RU" sz="40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97867"/>
            <a:ext cx="2338388" cy="4060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01118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	Лексическая норма  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№9            </a:t>
            </a:r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504056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8000" b="1" i="1" dirty="0"/>
              <a:t>Брюнет</a:t>
            </a:r>
            <a:r>
              <a:rPr lang="ru-RU" sz="8000" dirty="0"/>
              <a:t> – мужчина с чёрными, очень тёмными </a:t>
            </a:r>
            <a:r>
              <a:rPr lang="ru-RU" sz="8000" dirty="0" smtClean="0"/>
              <a:t>волосами.</a:t>
            </a:r>
            <a:endParaRPr lang="ru-RU" sz="8000" dirty="0"/>
          </a:p>
          <a:p>
            <a:pPr algn="just"/>
            <a:r>
              <a:rPr lang="ru-RU" sz="8000" b="1" i="1" dirty="0"/>
              <a:t>Декорация</a:t>
            </a:r>
            <a:r>
              <a:rPr lang="ru-RU" sz="8000" dirty="0"/>
              <a:t> – устанавливаемое на сцене живописное или архитектурное изображение места и обстановки театрального действия.</a:t>
            </a:r>
          </a:p>
          <a:p>
            <a:pPr algn="just"/>
            <a:r>
              <a:rPr lang="ru-RU" sz="8000" b="1" i="1" dirty="0"/>
              <a:t>Кларнет</a:t>
            </a:r>
            <a:r>
              <a:rPr lang="ru-RU" sz="8000" dirty="0"/>
              <a:t> – музыкальный духовой деревянный инструмент в виде трубки с клапанами и небольшим раструбом.</a:t>
            </a:r>
          </a:p>
          <a:p>
            <a:pPr algn="just"/>
            <a:r>
              <a:rPr lang="ru-RU" sz="8000" b="1" i="1" dirty="0"/>
              <a:t>Марионетка</a:t>
            </a:r>
            <a:r>
              <a:rPr lang="ru-RU" sz="8000" dirty="0"/>
              <a:t> – кукла, которая приводится в движение при помощи чего-нибудь.</a:t>
            </a:r>
          </a:p>
          <a:p>
            <a:pPr algn="just"/>
            <a:r>
              <a:rPr lang="ru-RU" sz="8000" b="1" i="1" dirty="0"/>
              <a:t>Резонанс</a:t>
            </a:r>
            <a:r>
              <a:rPr lang="ru-RU" sz="8000" dirty="0"/>
              <a:t> – возбуждение колебаний одного тела другим той же частоты, а также ответное звучание одного из двух тел, настроенных в унисон.</a:t>
            </a:r>
          </a:p>
          <a:p>
            <a:pPr algn="just"/>
            <a:r>
              <a:rPr lang="ru-RU" sz="8000" b="1" i="1" dirty="0"/>
              <a:t>Тенор </a:t>
            </a:r>
            <a:r>
              <a:rPr lang="ru-RU" sz="8000" dirty="0"/>
              <a:t>– высокий мужской голос.</a:t>
            </a:r>
          </a:p>
          <a:p>
            <a:pPr algn="just"/>
            <a:r>
              <a:rPr lang="ru-RU" sz="8000" b="1" i="1" dirty="0"/>
              <a:t>Термин</a:t>
            </a:r>
            <a:r>
              <a:rPr lang="ru-RU" sz="8000" dirty="0"/>
              <a:t> – название определённого понятия какой-нибудь </a:t>
            </a:r>
            <a:r>
              <a:rPr lang="ru-RU" sz="8000" dirty="0" smtClean="0"/>
              <a:t>специальной </a:t>
            </a:r>
            <a:r>
              <a:rPr lang="ru-RU" sz="8000" dirty="0"/>
              <a:t>области науки, знаний.</a:t>
            </a:r>
          </a:p>
          <a:p>
            <a:pPr algn="just"/>
            <a:r>
              <a:rPr lang="ru-RU" sz="8000" b="1" i="1" dirty="0"/>
              <a:t>Фанера</a:t>
            </a:r>
            <a:r>
              <a:rPr lang="ru-RU" sz="8000" dirty="0"/>
              <a:t> – тонкие листы древесины для облицовки столярных изделий.</a:t>
            </a:r>
          </a:p>
          <a:p>
            <a:pPr algn="just"/>
            <a:r>
              <a:rPr lang="ru-RU" sz="8000" b="1" i="1" dirty="0"/>
              <a:t>Шинель</a:t>
            </a:r>
            <a:r>
              <a:rPr lang="ru-RU" sz="8000" dirty="0"/>
              <a:t> – форменное пальто со складкой на спине и хлястиком.    </a:t>
            </a:r>
          </a:p>
          <a:p>
            <a:endParaRPr lang="ru-RU" dirty="0"/>
          </a:p>
        </p:txBody>
      </p:sp>
      <p:pic>
        <p:nvPicPr>
          <p:cNvPr id="4" name="Picture 9" descr="owl1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125908"/>
            <a:ext cx="2514330" cy="2060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22985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494</TotalTime>
  <Words>820</Words>
  <Application>Microsoft Office PowerPoint</Application>
  <PresentationFormat>Экран (4:3)</PresentationFormat>
  <Paragraphs>87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       №1 Урок русского языка в 11 классе Тема: «Главные члены предложения. Подлежащее: синтаксическая и пунктуационная нормы, текстообразующая функция»</vt:lpstr>
      <vt:lpstr> Цели урока:                        №2 </vt:lpstr>
      <vt:lpstr>Упр. 84. 1. Прочитайте. Какой приём помогает «оживить»          №3  текст, непосредственно обратиться к читателю ,наладить контакт с ним? 2 .  Как        вы            понимаете       выделенные         высказывания?  </vt:lpstr>
      <vt:lpstr>Упражнение  90. 1).Используя таблицу,                № 4  РАССКАЖИТЕ  О СПОСОБАХ ВЫРАЖЕНИЯ ПОДЛЕЖАЩЕГО.   2). Устно заполните таблицу примерами из упражнения  91.</vt:lpstr>
      <vt:lpstr>УПРАЖНЕНИЕ 96.              №5                 ПРАВИЛЬНО ЛИ РАССТАВЛЕНЫ ЗНАКИ ПРЕПИНАНИЯ?</vt:lpstr>
      <vt:lpstr>СверьтесьСверьтесь!  №6</vt:lpstr>
      <vt:lpstr>Упражнение 98              №7</vt:lpstr>
      <vt:lpstr>Произносительная норма.                 №8. Буква Е смягчает предшествующие ей  согласные!      </vt:lpstr>
      <vt:lpstr> Лексическая норма   №9          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 в 11 классе  Тема: «Главные члены предложения. Подлежащее: синтаксическая и пунктуационные нормы, текстообразующая функция»</dc:title>
  <dc:creator>Александр</dc:creator>
  <cp:lastModifiedBy>Александр</cp:lastModifiedBy>
  <cp:revision>51</cp:revision>
  <dcterms:created xsi:type="dcterms:W3CDTF">2015-11-19T01:56:37Z</dcterms:created>
  <dcterms:modified xsi:type="dcterms:W3CDTF">2015-11-20T01:27:50Z</dcterms:modified>
</cp:coreProperties>
</file>