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5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3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«Осторожно, СПИД!!!»</a:t>
            </a:r>
            <a:endParaRPr lang="ru-RU" sz="5400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7"/>
            <a:ext cx="7056784" cy="4636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5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Сперма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Кровь</a:t>
            </a: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chemeClr val="bg1"/>
                </a:solidFill>
              </a:rPr>
              <a:t>Лимфа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</a:rPr>
              <a:t>Грудное молоко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Вирус </a:t>
            </a:r>
            <a:r>
              <a:rPr lang="ru-RU" b="1" i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обнаруживается </a:t>
            </a:r>
            <a:r>
              <a:rPr lang="ru-RU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следующих жидкостях организма: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38" y="3573016"/>
            <a:ext cx="4106843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700" b="1" dirty="0">
                <a:solidFill>
                  <a:schemeClr val="bg1"/>
                </a:solidFill>
              </a:rPr>
              <a:t>1. Инкубационный период </a:t>
            </a:r>
            <a:r>
              <a:rPr lang="ru-RU" sz="3700" dirty="0"/>
              <a:t> — от 3-х недель до 3 месяцев (по другим данным — от 2 недель до 1 года).</a:t>
            </a:r>
          </a:p>
          <a:p>
            <a:pPr marL="0" indent="0">
              <a:buNone/>
            </a:pPr>
            <a:r>
              <a:rPr lang="ru-RU" sz="3700" b="1" dirty="0">
                <a:solidFill>
                  <a:schemeClr val="bg1"/>
                </a:solidFill>
              </a:rPr>
              <a:t>2. Продромальный период</a:t>
            </a:r>
            <a:r>
              <a:rPr lang="ru-RU" sz="3700" dirty="0"/>
              <a:t> — стадия первичного инфицирования, до 1 месяца. Клинические проявления: субфебрильная температура, крапивница, стоматит, воспаление лимфатических узлов — они становятся увеличенными, мягкими и болезненными (проходит под маской инфекционного мононуклеоза). </a:t>
            </a:r>
            <a:endParaRPr lang="ru-RU" sz="3700" dirty="0" smtClean="0"/>
          </a:p>
          <a:p>
            <a:pPr marL="0" indent="0">
              <a:buNone/>
            </a:pPr>
            <a:r>
              <a:rPr lang="ru-RU" sz="3700" b="1" dirty="0" smtClean="0">
                <a:solidFill>
                  <a:schemeClr val="bg1"/>
                </a:solidFill>
              </a:rPr>
              <a:t>3</a:t>
            </a:r>
            <a:r>
              <a:rPr lang="ru-RU" sz="3700" b="1" dirty="0">
                <a:solidFill>
                  <a:schemeClr val="bg1"/>
                </a:solidFill>
              </a:rPr>
              <a:t>. Латентный период</a:t>
            </a:r>
            <a:r>
              <a:rPr lang="ru-RU" sz="3700" dirty="0"/>
              <a:t> — 5-10 лет, единственное проявление — стойкое увеличение лимфатических узлов (плотные, безболезненные) — </a:t>
            </a:r>
            <a:r>
              <a:rPr lang="ru-RU" sz="3700" dirty="0" err="1"/>
              <a:t>лимфоаденопатия</a:t>
            </a:r>
            <a:r>
              <a:rPr lang="ru-RU" sz="3700" dirty="0"/>
              <a:t>.</a:t>
            </a:r>
          </a:p>
          <a:p>
            <a:pPr marL="0" indent="0">
              <a:buNone/>
            </a:pPr>
            <a:r>
              <a:rPr lang="ru-RU" sz="3700" b="1" dirty="0">
                <a:solidFill>
                  <a:schemeClr val="bg1"/>
                </a:solidFill>
              </a:rPr>
              <a:t>4. </a:t>
            </a:r>
            <a:r>
              <a:rPr lang="ru-RU" sz="3700" b="1" dirty="0" err="1">
                <a:solidFill>
                  <a:schemeClr val="bg1"/>
                </a:solidFill>
              </a:rPr>
              <a:t>ПреСПИД</a:t>
            </a:r>
            <a:r>
              <a:rPr lang="ru-RU" sz="3700" dirty="0"/>
              <a:t> — продолжительность 1-2 года — начало угнетения клеточного иммунитета. Часто рецидивирующий герпес — долго не заживающие изъязвления слизистой рта, половых органов, стоматит. Лейкоплакия языка (разрастание сосочкового слоя — «волокнистый язык»). Кандидоз — слизистой рта, половых органов.</a:t>
            </a:r>
          </a:p>
          <a:p>
            <a:pPr marL="0" indent="0">
              <a:buNone/>
            </a:pPr>
            <a:r>
              <a:rPr lang="ru-RU" sz="3700" b="1" dirty="0">
                <a:solidFill>
                  <a:schemeClr val="bg1"/>
                </a:solidFill>
              </a:rPr>
              <a:t>5. Терминальная стадия</a:t>
            </a:r>
            <a:r>
              <a:rPr lang="ru-RU" sz="3700" dirty="0"/>
              <a:t> — СПИД — 1-2 года.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развития </a:t>
            </a:r>
            <a:r>
              <a:rPr lang="ru-RU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заболевания:</a:t>
            </a:r>
            <a:endParaRPr lang="ru-RU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91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6805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укусы комаров и прочих </a:t>
            </a:r>
            <a:r>
              <a:rPr lang="ru-RU" dirty="0" smtClean="0">
                <a:solidFill>
                  <a:schemeClr val="bg1"/>
                </a:solidFill>
              </a:rPr>
              <a:t>насекомых;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в</a:t>
            </a:r>
            <a:r>
              <a:rPr lang="ru-RU" dirty="0" smtClean="0">
                <a:solidFill>
                  <a:schemeClr val="bg1"/>
                </a:solidFill>
              </a:rPr>
              <a:t>оздух;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рукопожатие (при отсутствии открытых повреждений кожи</a:t>
            </a:r>
            <a:r>
              <a:rPr lang="ru-RU" dirty="0" smtClean="0">
                <a:solidFill>
                  <a:schemeClr val="bg1"/>
                </a:solidFill>
              </a:rPr>
              <a:t>);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поцелуй (любой, но при отсутствии кровоточащих повреждений и трещин на губах и в полости рта</a:t>
            </a:r>
            <a:r>
              <a:rPr lang="ru-RU" dirty="0" smtClean="0">
                <a:solidFill>
                  <a:schemeClr val="bg1"/>
                </a:solidFill>
              </a:rPr>
              <a:t>);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</a:t>
            </a:r>
            <a:r>
              <a:rPr lang="ru-RU" dirty="0" smtClean="0">
                <a:solidFill>
                  <a:schemeClr val="bg1"/>
                </a:solidFill>
              </a:rPr>
              <a:t>осуду;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о</a:t>
            </a:r>
            <a:r>
              <a:rPr lang="ru-RU" dirty="0" smtClean="0">
                <a:solidFill>
                  <a:schemeClr val="bg1"/>
                </a:solidFill>
              </a:rPr>
              <a:t>дежду;</a:t>
            </a:r>
            <a:endParaRPr lang="ru-RU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chemeClr val="bg1"/>
                </a:solidFill>
              </a:rPr>
              <a:t>пользование ванной, туалетом, плавательным </a:t>
            </a:r>
            <a:r>
              <a:rPr lang="ru-RU" dirty="0" smtClean="0">
                <a:solidFill>
                  <a:schemeClr val="bg1"/>
                </a:solidFill>
              </a:rPr>
              <a:t>бассейном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700000"/>
                </a:solidFill>
              </a:rPr>
              <a:t>ВИЧ </a:t>
            </a:r>
            <a:r>
              <a:rPr lang="ru-RU" dirty="0" smtClean="0">
                <a:solidFill>
                  <a:srgbClr val="700000"/>
                </a:solidFill>
              </a:rPr>
              <a:t>не передается через: </a:t>
            </a:r>
            <a:endParaRPr lang="ru-RU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2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ЕДИНСТВЕННЫЙ СПОСОБ </a:t>
            </a:r>
            <a:br>
              <a:rPr lang="ru-RU" sz="4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ЗАБОЛЕТЬ ВИЧ – инфекцией –</a:t>
            </a:r>
            <a:br>
              <a:rPr lang="ru-RU" sz="4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ЭТО ПРЕДОХРАНИТЬ СЕБЯ ОТ  ВОЗМОЖНОСТИ</a:t>
            </a:r>
            <a:br>
              <a:rPr lang="ru-RU" sz="4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ЗАРАЖЕНИЯ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39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10868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Избежать заражения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         возможно</a:t>
            </a:r>
            <a:r>
              <a:rPr lang="ru-RU" sz="3200" b="1" dirty="0">
                <a:solidFill>
                  <a:schemeClr val="bg1"/>
                </a:solidFill>
              </a:rPr>
              <a:t>, соблюдая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                    определенные </a:t>
            </a:r>
            <a:r>
              <a:rPr lang="ru-RU" sz="3200" b="1" dirty="0">
                <a:solidFill>
                  <a:schemeClr val="bg1"/>
                </a:solidFill>
              </a:rPr>
              <a:t>правила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                              безопасного </a:t>
            </a:r>
            <a:r>
              <a:rPr lang="ru-RU" sz="3200" b="1" dirty="0">
                <a:solidFill>
                  <a:schemeClr val="bg1"/>
                </a:solidFill>
              </a:rPr>
              <a:t>поведения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 инфекция – болезнь поведения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39"/>
            <a:ext cx="3600400" cy="27458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88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Я </a:t>
            </a:r>
            <a:r>
              <a:rPr lang="ru-RU" sz="2800" dirty="0" smtClean="0">
                <a:solidFill>
                  <a:schemeClr val="bg1"/>
                </a:solidFill>
              </a:rPr>
              <a:t>занимаюсь </a:t>
            </a:r>
            <a:r>
              <a:rPr lang="ru-RU" sz="2800" dirty="0">
                <a:solidFill>
                  <a:schemeClr val="bg1"/>
                </a:solidFill>
              </a:rPr>
              <a:t>физкультурой или спортом.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Я умею справляться со стрессами.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Я не курю.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Я знаю, как заражаются ВИЧ, и как я могу защитить себя.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</a:rPr>
              <a:t>Я не </a:t>
            </a:r>
            <a:r>
              <a:rPr lang="ru-RU" sz="2800" dirty="0">
                <a:solidFill>
                  <a:schemeClr val="bg1"/>
                </a:solidFill>
              </a:rPr>
              <a:t>употребляю наркотики.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Я не пользуюсь </a:t>
            </a:r>
            <a:r>
              <a:rPr lang="ru-RU" sz="2800" dirty="0" smtClean="0">
                <a:solidFill>
                  <a:schemeClr val="bg1"/>
                </a:solidFill>
              </a:rPr>
              <a:t>нестерильными </a:t>
            </a:r>
            <a:r>
              <a:rPr lang="ru-RU" sz="2800" dirty="0">
                <a:solidFill>
                  <a:schemeClr val="bg1"/>
                </a:solidFill>
              </a:rPr>
              <a:t>инструментами для прокалывания ушей, тату, пирсинга, бритья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Autofit/>
          </a:bodyPr>
          <a:lstStyle/>
          <a:p>
            <a:pPr algn="ctr"/>
            <a:r>
              <a:rPr lang="ru-RU" sz="4400" b="1" i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</a:t>
            </a:r>
            <a:r>
              <a:rPr lang="ru-RU" sz="44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безопасного </a:t>
            </a:r>
            <a:r>
              <a:rPr lang="ru-RU" sz="4400" b="1" i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поведения:</a:t>
            </a:r>
            <a:endParaRPr lang="ru-RU" sz="4400" b="1" i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229200"/>
            <a:ext cx="2402554" cy="1442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81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04663"/>
            <a:ext cx="8507288" cy="61195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Я всегда соблюдаю правила личной гигиены.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</a:rPr>
              <a:t>Я </a:t>
            </a:r>
            <a:r>
              <a:rPr lang="ru-RU" sz="2800" dirty="0">
                <a:solidFill>
                  <a:schemeClr val="bg1"/>
                </a:solidFill>
              </a:rPr>
              <a:t>откажусь от медицинских услуг, если не уверен(а), что инструменты стерильные.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</a:rPr>
              <a:t>Для </a:t>
            </a:r>
            <a:r>
              <a:rPr lang="ru-RU" sz="2800" dirty="0">
                <a:solidFill>
                  <a:schemeClr val="bg1"/>
                </a:solidFill>
              </a:rPr>
              <a:t>маникюра или бритья использую только мои личные инструменты.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bg1"/>
                </a:solidFill>
              </a:rPr>
              <a:t>У </a:t>
            </a:r>
            <a:r>
              <a:rPr lang="ru-RU" sz="2800" dirty="0">
                <a:solidFill>
                  <a:schemeClr val="bg1"/>
                </a:solidFill>
              </a:rPr>
              <a:t>меня </a:t>
            </a:r>
            <a:r>
              <a:rPr lang="ru-RU" sz="2800" dirty="0" smtClean="0">
                <a:solidFill>
                  <a:schemeClr val="bg1"/>
                </a:solidFill>
              </a:rPr>
              <a:t>будет </a:t>
            </a:r>
            <a:r>
              <a:rPr lang="ru-RU" sz="2800" dirty="0">
                <a:solidFill>
                  <a:schemeClr val="bg1"/>
                </a:solidFill>
              </a:rPr>
              <a:t>постоянный половой партнёр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bg1"/>
                </a:solidFill>
              </a:rPr>
              <a:t>При половых контактах я буду использовать презерватив.</a:t>
            </a:r>
          </a:p>
          <a:p>
            <a:pPr marL="0" indent="0">
              <a:buNone/>
            </a:pPr>
            <a:endParaRPr lang="ru-RU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7032"/>
            <a:ext cx="1944216" cy="28071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4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настоящее время вакцины, способной предотвратить заражение ВИЧ и лекарства, способного уничтожить ВИЧ в организме, не существует.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3200" dirty="0">
                <a:solidFill>
                  <a:schemeClr val="bg1"/>
                </a:solidFill>
              </a:rPr>
              <a:t>На данный момент разработаны препараты, позволяющие </a:t>
            </a:r>
            <a:r>
              <a:rPr lang="ru-RU" sz="3200" dirty="0" smtClean="0">
                <a:solidFill>
                  <a:schemeClr val="bg1"/>
                </a:solidFill>
              </a:rPr>
              <a:t>длительное время поддерживать </a:t>
            </a:r>
            <a:r>
              <a:rPr lang="ru-RU" sz="3200" dirty="0">
                <a:solidFill>
                  <a:schemeClr val="bg1"/>
                </a:solidFill>
              </a:rPr>
              <a:t>здоровье ВИЧ-инфицированных и оттягивать конечную стадию заболевания.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0000"/>
                </a:solidFill>
              </a:rPr>
              <a:t>Лечение ВИЧ-инфекции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48513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244367" cy="3378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заболевание вызванное вирусом иммунодефицита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человека, характеризующееся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специфическим поражением иммунной системы, приводящим к ее медленному </a:t>
            </a: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разрушению 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 формирования синдрома приобретенного иммунодефицита </a:t>
            </a:r>
            <a:r>
              <a:rPr lang="ru-RU" sz="36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СПИД</a:t>
            </a:r>
            <a:r>
              <a:rPr lang="ru-RU" sz="36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ИНФЕКЦИЯ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endParaRPr lang="ru-RU" b="1" dirty="0">
              <a:solidFill>
                <a:srgbClr val="7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8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вирус 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иммунодефицита</a:t>
            </a:r>
          </a:p>
          <a:p>
            <a:pPr marL="0" indent="0">
              <a:buNone/>
            </a:pPr>
            <a:r>
              <a:rPr lang="ru-RU" sz="48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sz="4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266" y="3429000"/>
            <a:ext cx="4990467" cy="290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491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7"/>
            <a:ext cx="8507288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ВИЧ</a:t>
            </a:r>
            <a:r>
              <a:rPr lang="ru-RU" dirty="0" smtClean="0"/>
              <a:t> </a:t>
            </a:r>
            <a:r>
              <a:rPr lang="ru-RU" dirty="0"/>
              <a:t>разрушает организм человека </a:t>
            </a:r>
            <a:r>
              <a:rPr lang="ru-RU" dirty="0" smtClean="0"/>
              <a:t>постепенно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С </a:t>
            </a:r>
            <a:r>
              <a:rPr lang="ru-RU" b="1" i="1" dirty="0">
                <a:solidFill>
                  <a:schemeClr val="bg1"/>
                </a:solidFill>
              </a:rPr>
              <a:t>момента </a:t>
            </a:r>
            <a:r>
              <a:rPr lang="ru-RU" b="1" i="1" dirty="0" smtClean="0">
                <a:solidFill>
                  <a:schemeClr val="bg1"/>
                </a:solidFill>
              </a:rPr>
              <a:t>заражения </a:t>
            </a:r>
            <a:r>
              <a:rPr lang="ru-RU" b="1" i="1" dirty="0">
                <a:solidFill>
                  <a:schemeClr val="bg1"/>
                </a:solidFill>
              </a:rPr>
              <a:t>ВИЧ до развития стадии СПИД может пройти от 7 до 15 лет.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Пока </a:t>
            </a:r>
            <a:r>
              <a:rPr lang="ru-RU" dirty="0"/>
              <a:t>ВИЧ не перешел </a:t>
            </a:r>
            <a:r>
              <a:rPr lang="ru-RU" dirty="0" smtClean="0"/>
              <a:t>в стадию СПИД, инфицированный </a:t>
            </a:r>
            <a:r>
              <a:rPr lang="ru-RU" dirty="0"/>
              <a:t>человек может чувствовать себя хорошо, выглядеть </a:t>
            </a:r>
            <a:r>
              <a:rPr lang="ru-RU" dirty="0" smtClean="0"/>
              <a:t>здоровым </a:t>
            </a:r>
            <a:r>
              <a:rPr lang="ru-RU" dirty="0"/>
              <a:t>и даже не подозревать , что ЗАРАЖЕН. </a:t>
            </a:r>
            <a:endParaRPr lang="ru-RU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rgbClr val="700000"/>
                </a:solidFill>
              </a:rPr>
              <a:t>Установить </a:t>
            </a:r>
            <a:r>
              <a:rPr lang="ru-RU" b="1" i="1" dirty="0">
                <a:solidFill>
                  <a:srgbClr val="700000"/>
                </a:solidFill>
              </a:rPr>
              <a:t>диагноз в этот период </a:t>
            </a:r>
            <a:r>
              <a:rPr lang="ru-RU" b="1" i="1" dirty="0" smtClean="0">
                <a:solidFill>
                  <a:srgbClr val="700000"/>
                </a:solidFill>
              </a:rPr>
              <a:t>можно только </a:t>
            </a:r>
            <a:r>
              <a:rPr lang="ru-RU" b="1" i="1" dirty="0">
                <a:solidFill>
                  <a:srgbClr val="700000"/>
                </a:solidFill>
              </a:rPr>
              <a:t>с помощью специального теста на наличие в крови антител к ВИЧ .</a:t>
            </a:r>
          </a:p>
        </p:txBody>
      </p:sp>
    </p:spTree>
    <p:extLst>
      <p:ext uri="{BB962C8B-B14F-4D97-AF65-F5344CB8AC3E}">
        <p14:creationId xmlns:p14="http://schemas.microsoft.com/office/powerpoint/2010/main" val="262811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3888432"/>
          </a:xfrm>
        </p:spPr>
        <p:txBody>
          <a:bodyPr/>
          <a:lstStyle/>
          <a:p>
            <a:pPr marL="0" indent="0" algn="ctr">
              <a:buNone/>
            </a:pPr>
            <a:r>
              <a:rPr lang="ru-RU" sz="6000" b="1" i="1" dirty="0">
                <a:solidFill>
                  <a:srgbClr val="7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ВИЧ-ИНФЕКЦИЯ</a:t>
            </a:r>
            <a:r>
              <a:rPr lang="ru-RU" sz="6000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i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6000" b="1" i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заболевание, заканчивающиеся СПИДом</a:t>
            </a:r>
            <a:r>
              <a:rPr lang="ru-RU" sz="6000" b="1" i="1" dirty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49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217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700000"/>
                </a:solidFill>
              </a:rPr>
              <a:t>1. При </a:t>
            </a:r>
            <a:r>
              <a:rPr lang="ru-RU" sz="3200" b="1" i="1" dirty="0">
                <a:solidFill>
                  <a:srgbClr val="700000"/>
                </a:solidFill>
              </a:rPr>
              <a:t>внутривенном введении </a:t>
            </a:r>
            <a:r>
              <a:rPr lang="ru-RU" sz="3200" b="1" i="1" dirty="0" smtClean="0">
                <a:solidFill>
                  <a:srgbClr val="700000"/>
                </a:solidFill>
              </a:rPr>
              <a:t>наркотиков</a:t>
            </a:r>
          </a:p>
          <a:p>
            <a:pPr marL="0" indent="0">
              <a:buNone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Первая </a:t>
            </a:r>
            <a:r>
              <a:rPr lang="ru-RU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доза может стать последней</a:t>
            </a:r>
          </a:p>
          <a:p>
            <a:pPr marL="0" indent="0">
              <a:buNone/>
            </a:pPr>
            <a:endParaRPr lang="ru-RU" sz="32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3200" b="1" i="1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700000"/>
                </a:solidFill>
              </a:rPr>
              <a:t>Пути передачи ВИЧ </a:t>
            </a:r>
            <a:r>
              <a:rPr lang="ru-RU" i="1" dirty="0" smtClean="0">
                <a:solidFill>
                  <a:srgbClr val="700000"/>
                </a:solidFill>
              </a:rPr>
              <a:t>– инфекции:</a:t>
            </a:r>
            <a:endParaRPr lang="ru-RU" i="1" dirty="0">
              <a:solidFill>
                <a:srgbClr val="7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68" y="4221088"/>
            <a:ext cx="2934072" cy="2200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4221088"/>
            <a:ext cx="3435309" cy="22005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79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700000"/>
                </a:solidFill>
              </a:rPr>
              <a:t>2. При </a:t>
            </a:r>
            <a:r>
              <a:rPr lang="ru-RU" sz="3200" b="1" i="1" dirty="0">
                <a:solidFill>
                  <a:srgbClr val="700000"/>
                </a:solidFill>
              </a:rPr>
              <a:t>переливании крови, пересадке органов и </a:t>
            </a:r>
            <a:r>
              <a:rPr lang="ru-RU" sz="3200" b="1" i="1" dirty="0" smtClean="0">
                <a:solidFill>
                  <a:srgbClr val="700000"/>
                </a:solidFill>
              </a:rPr>
              <a:t>тканей (от инфицированного донора)</a:t>
            </a:r>
            <a:endParaRPr lang="ru-RU" sz="3200" b="1" i="1" dirty="0">
              <a:solidFill>
                <a:srgbClr val="7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236" y="4149080"/>
            <a:ext cx="2966459" cy="222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4608512" cy="3066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67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432" y="332656"/>
            <a:ext cx="8229600" cy="5691336"/>
          </a:xfrm>
        </p:spPr>
        <p:txBody>
          <a:bodyPr/>
          <a:lstStyle/>
          <a:p>
            <a:pPr marL="0" indent="0">
              <a:buNone/>
            </a:pPr>
            <a:r>
              <a:rPr lang="ru-RU" sz="3200" b="1" i="1" dirty="0" smtClean="0">
                <a:solidFill>
                  <a:srgbClr val="700000"/>
                </a:solidFill>
              </a:rPr>
              <a:t>3. При </a:t>
            </a:r>
            <a:r>
              <a:rPr lang="ru-RU" sz="3200" b="1" i="1" dirty="0">
                <a:solidFill>
                  <a:srgbClr val="700000"/>
                </a:solidFill>
              </a:rPr>
              <a:t>использовании </a:t>
            </a:r>
            <a:r>
              <a:rPr lang="ru-RU" sz="3200" b="1" i="1" dirty="0" smtClean="0">
                <a:solidFill>
                  <a:srgbClr val="700000"/>
                </a:solidFill>
              </a:rPr>
              <a:t>нестерильных </a:t>
            </a:r>
            <a:r>
              <a:rPr lang="ru-RU" sz="3200" b="1" i="1" dirty="0">
                <a:solidFill>
                  <a:srgbClr val="700000"/>
                </a:solidFill>
              </a:rPr>
              <a:t>медицинских </a:t>
            </a:r>
            <a:r>
              <a:rPr lang="ru-RU" sz="3200" b="1" i="1" dirty="0" smtClean="0">
                <a:solidFill>
                  <a:srgbClr val="700000"/>
                </a:solidFill>
              </a:rPr>
              <a:t>инструментов (при пирсинге, татуировке)</a:t>
            </a:r>
            <a:endParaRPr lang="ru-RU" sz="3200" b="1" i="1" dirty="0">
              <a:solidFill>
                <a:srgbClr val="70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14756"/>
            <a:ext cx="2592288" cy="3460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2792828" cy="2065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728" y="3356992"/>
            <a:ext cx="3172572" cy="2376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17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5976663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700000"/>
                </a:solidFill>
              </a:rPr>
              <a:t>4. От </a:t>
            </a:r>
            <a:r>
              <a:rPr lang="ru-RU" b="1" i="1" dirty="0">
                <a:solidFill>
                  <a:srgbClr val="700000"/>
                </a:solidFill>
              </a:rPr>
              <a:t>инфицированной </a:t>
            </a:r>
            <a:r>
              <a:rPr lang="ru-RU" b="1" i="1" dirty="0" smtClean="0">
                <a:solidFill>
                  <a:srgbClr val="700000"/>
                </a:solidFill>
              </a:rPr>
              <a:t>матери к ребёнку:</a:t>
            </a:r>
          </a:p>
          <a:p>
            <a:pPr marL="0" indent="0">
              <a:buNone/>
            </a:pPr>
            <a:endParaRPr lang="ru-RU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b="1" i="1" dirty="0">
                <a:solidFill>
                  <a:schemeClr val="bg1"/>
                </a:solidFill>
              </a:rPr>
              <a:t>внутриутробное заражение во время беременности;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</a:rPr>
              <a:t>при </a:t>
            </a:r>
            <a:r>
              <a:rPr lang="ru-RU" b="1" i="1" dirty="0">
                <a:solidFill>
                  <a:schemeClr val="bg1"/>
                </a:solidFill>
              </a:rPr>
              <a:t>родах;</a:t>
            </a:r>
          </a:p>
          <a:p>
            <a:pPr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bg1"/>
                </a:solidFill>
              </a:rPr>
              <a:t>через </a:t>
            </a:r>
            <a:r>
              <a:rPr lang="ru-RU" b="1" i="1" dirty="0">
                <a:solidFill>
                  <a:schemeClr val="bg1"/>
                </a:solidFill>
              </a:rPr>
              <a:t>грудное молоко ВИЧ-инфицированной матери</a:t>
            </a:r>
          </a:p>
          <a:p>
            <a:pPr marL="0" indent="0">
              <a:buNone/>
            </a:pP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620934"/>
            <a:ext cx="4039924" cy="2688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08" y="3665892"/>
            <a:ext cx="4074676" cy="26434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2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262</TotalTime>
  <Words>418</Words>
  <Application>Microsoft Office PowerPoint</Application>
  <PresentationFormat>Экран (4:3)</PresentationFormat>
  <Paragraphs>63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«Осторожно, СПИД!!!»</vt:lpstr>
      <vt:lpstr>ВИЧ ИНФЕКЦИЯ – </vt:lpstr>
      <vt:lpstr>Презентация PowerPoint</vt:lpstr>
      <vt:lpstr>Презентация PowerPoint</vt:lpstr>
      <vt:lpstr>Презентация PowerPoint</vt:lpstr>
      <vt:lpstr>Пути передачи ВИЧ – инфекции:</vt:lpstr>
      <vt:lpstr>Презентация PowerPoint</vt:lpstr>
      <vt:lpstr>Презентация PowerPoint</vt:lpstr>
      <vt:lpstr>Презентация PowerPoint</vt:lpstr>
      <vt:lpstr>Вирус  обнаруживается в следующих жидкостях организма: </vt:lpstr>
      <vt:lpstr>Стадии развития заболевания:</vt:lpstr>
      <vt:lpstr> ВИЧ не передается через: </vt:lpstr>
      <vt:lpstr>Презентация PowerPoint</vt:lpstr>
      <vt:lpstr>ВИЧ инфекция – болезнь поведения</vt:lpstr>
      <vt:lpstr>Правила безопасного поведения:</vt:lpstr>
      <vt:lpstr>Презентация PowerPoint</vt:lpstr>
      <vt:lpstr>Лечение ВИЧ-инфекции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«Осторожно, СПИД!!!»</dc:title>
  <cp:lastModifiedBy>Seven</cp:lastModifiedBy>
  <cp:revision>18</cp:revision>
  <dcterms:modified xsi:type="dcterms:W3CDTF">2015-11-16T09:16:12Z</dcterms:modified>
</cp:coreProperties>
</file>