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60" r:id="rId4"/>
    <p:sldId id="266" r:id="rId5"/>
    <p:sldId id="261" r:id="rId6"/>
    <p:sldId id="262" r:id="rId7"/>
    <p:sldId id="263" r:id="rId8"/>
    <p:sldId id="264" r:id="rId9"/>
    <p:sldId id="257" r:id="rId10"/>
    <p:sldId id="258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 этом важно знать»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4464496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1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705200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SzPct val="70000"/>
              <a:buNone/>
            </a:pPr>
            <a:r>
              <a:rPr lang="ru-RU" sz="2400" b="1" i="1" kern="0" dirty="0" smtClean="0">
                <a:solidFill>
                  <a:schemeClr val="bg1"/>
                </a:solidFill>
                <a:latin typeface="Garamond"/>
              </a:rPr>
              <a:t>1.МНЕ </a:t>
            </a:r>
            <a:r>
              <a:rPr lang="ru-RU" sz="2400" b="1" i="1" kern="0" dirty="0">
                <a:solidFill>
                  <a:schemeClr val="bg1"/>
                </a:solidFill>
                <a:latin typeface="Garamond"/>
              </a:rPr>
              <a:t>ЭТО </a:t>
            </a:r>
            <a:r>
              <a:rPr lang="ru-RU" sz="2400" b="1" i="1" kern="0" dirty="0" smtClean="0">
                <a:solidFill>
                  <a:schemeClr val="bg1"/>
                </a:solidFill>
                <a:latin typeface="Garamond"/>
              </a:rPr>
              <a:t>НИ </a:t>
            </a:r>
            <a:r>
              <a:rPr lang="ru-RU" sz="2400" b="1" i="1" kern="0" dirty="0">
                <a:solidFill>
                  <a:schemeClr val="bg1"/>
                </a:solidFill>
                <a:latin typeface="Garamond"/>
              </a:rPr>
              <a:t>К </a:t>
            </a:r>
            <a:r>
              <a:rPr lang="ru-RU" sz="2400" b="1" i="1" kern="0" dirty="0" smtClean="0">
                <a:solidFill>
                  <a:schemeClr val="bg1"/>
                </a:solidFill>
                <a:latin typeface="Garamond"/>
              </a:rPr>
              <a:t>ЧЕМУ.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SzPct val="70000"/>
              <a:buNone/>
            </a:pPr>
            <a:r>
              <a:rPr lang="ru-RU" sz="2400" b="1" i="1" kern="0" dirty="0" smtClean="0">
                <a:solidFill>
                  <a:schemeClr val="bg1"/>
                </a:solidFill>
                <a:latin typeface="Garamond"/>
              </a:rPr>
              <a:t>2.ЭТО НЕ </a:t>
            </a:r>
            <a:r>
              <a:rPr lang="ru-RU" sz="2400" b="1" i="1" kern="0" dirty="0">
                <a:solidFill>
                  <a:schemeClr val="bg1"/>
                </a:solidFill>
                <a:latin typeface="Garamond"/>
              </a:rPr>
              <a:t>ДЛЯ МЕНЯ. ЕСТЬ УВЛЕЧЕНИЯ  </a:t>
            </a:r>
            <a:r>
              <a:rPr lang="ru-RU" sz="2400" b="1" i="1" kern="0" dirty="0" smtClean="0">
                <a:solidFill>
                  <a:schemeClr val="bg1"/>
                </a:solidFill>
                <a:latin typeface="Garamond"/>
              </a:rPr>
              <a:t>ПОКРУЧЕ</a:t>
            </a:r>
            <a:r>
              <a:rPr lang="ru-RU" sz="2400" b="1" i="1" kern="0" dirty="0">
                <a:solidFill>
                  <a:schemeClr val="bg1"/>
                </a:solidFill>
                <a:latin typeface="Garamond"/>
              </a:rPr>
              <a:t>.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SzPct val="70000"/>
              <a:buNone/>
            </a:pPr>
            <a:r>
              <a:rPr lang="ru-RU" sz="2400" b="1" i="1" kern="0" dirty="0" smtClean="0">
                <a:solidFill>
                  <a:schemeClr val="bg1"/>
                </a:solidFill>
                <a:latin typeface="Garamond"/>
              </a:rPr>
              <a:t>3.НЕ </a:t>
            </a:r>
            <a:r>
              <a:rPr lang="ru-RU" sz="2400" b="1" i="1" kern="0" dirty="0">
                <a:solidFill>
                  <a:schemeClr val="bg1"/>
                </a:solidFill>
                <a:latin typeface="Garamond"/>
              </a:rPr>
              <a:t>СЕГОДНЯ И НЕ </a:t>
            </a:r>
            <a:r>
              <a:rPr lang="ru-RU" sz="2400" b="1" i="1" kern="0" dirty="0" smtClean="0">
                <a:solidFill>
                  <a:schemeClr val="bg1"/>
                </a:solidFill>
                <a:latin typeface="Garamond"/>
              </a:rPr>
              <a:t>СЕЙЧАС.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SzPct val="70000"/>
              <a:buNone/>
            </a:pPr>
            <a:r>
              <a:rPr lang="ru-RU" sz="2400" b="1" i="1" kern="0" dirty="0" smtClean="0">
                <a:solidFill>
                  <a:schemeClr val="bg1"/>
                </a:solidFill>
                <a:latin typeface="Garamond"/>
              </a:rPr>
              <a:t>4.НЕТ </a:t>
            </a:r>
            <a:r>
              <a:rPr lang="ru-RU" sz="2400" b="1" i="1" kern="0" dirty="0">
                <a:solidFill>
                  <a:schemeClr val="bg1"/>
                </a:solidFill>
                <a:latin typeface="Garamond"/>
              </a:rPr>
              <a:t>УЖ, У МЕНЯ И ТАК </a:t>
            </a:r>
            <a:r>
              <a:rPr lang="ru-RU" sz="2400" b="1" i="1" kern="0" dirty="0" smtClean="0">
                <a:solidFill>
                  <a:schemeClr val="bg1"/>
                </a:solidFill>
                <a:latin typeface="Garamond"/>
              </a:rPr>
              <a:t> ХВАТАЕТ НЕПРИЯТНОСТЕЙ</a:t>
            </a:r>
            <a:r>
              <a:rPr lang="ru-RU" sz="2400" b="1" i="1" kern="0" dirty="0">
                <a:solidFill>
                  <a:schemeClr val="bg1"/>
                </a:solidFill>
                <a:latin typeface="Garamond"/>
              </a:rPr>
              <a:t>.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SzPct val="70000"/>
              <a:buNone/>
            </a:pPr>
            <a:r>
              <a:rPr lang="ru-RU" sz="2400" b="1" i="1" kern="0" dirty="0" smtClean="0">
                <a:solidFill>
                  <a:schemeClr val="bg1"/>
                </a:solidFill>
                <a:latin typeface="Garamond"/>
              </a:rPr>
              <a:t>5.ТЫ </a:t>
            </a:r>
            <a:r>
              <a:rPr lang="ru-RU" sz="2400" b="1" i="1" kern="0" dirty="0">
                <a:solidFill>
                  <a:schemeClr val="bg1"/>
                </a:solidFill>
                <a:latin typeface="Garamond"/>
              </a:rPr>
              <a:t>ЧТО? У МЕНЯ АЛЛЕРГИЯ!</a:t>
            </a: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SzPct val="70000"/>
              <a:buNone/>
            </a:pPr>
            <a:r>
              <a:rPr lang="ru-RU" sz="2400" b="1" i="1" kern="0" dirty="0" smtClean="0">
                <a:solidFill>
                  <a:schemeClr val="bg1"/>
                </a:solidFill>
                <a:latin typeface="Garamond"/>
              </a:rPr>
              <a:t>6.МОЙ МОЗГ </a:t>
            </a:r>
            <a:r>
              <a:rPr lang="ru-RU" sz="2400" b="1" i="1" kern="0" dirty="0">
                <a:solidFill>
                  <a:schemeClr val="bg1"/>
                </a:solidFill>
                <a:latin typeface="Garamond"/>
              </a:rPr>
              <a:t>МНЕ ПОКА НЕ </a:t>
            </a:r>
            <a:r>
              <a:rPr lang="ru-RU" sz="2400" b="1" i="1" kern="0" dirty="0" smtClean="0">
                <a:solidFill>
                  <a:schemeClr val="bg1"/>
                </a:solidFill>
                <a:latin typeface="Garamond"/>
              </a:rPr>
              <a:t>ЛИШНИЙ.</a:t>
            </a:r>
            <a:endParaRPr lang="ru-RU" sz="2400" b="1" i="1" kern="0" dirty="0">
              <a:solidFill>
                <a:schemeClr val="bg1"/>
              </a:solidFill>
              <a:latin typeface="Garamond"/>
            </a:endParaRP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SzPct val="70000"/>
              <a:buNone/>
            </a:pPr>
            <a:r>
              <a:rPr lang="ru-RU" sz="2400" b="1" i="1" kern="0" dirty="0" smtClean="0">
                <a:solidFill>
                  <a:schemeClr val="bg1"/>
                </a:solidFill>
                <a:latin typeface="Garamond"/>
              </a:rPr>
              <a:t>7.Я </a:t>
            </a:r>
            <a:r>
              <a:rPr lang="ru-RU" sz="2400" b="1" i="1" kern="0" dirty="0">
                <a:solidFill>
                  <a:schemeClr val="bg1"/>
                </a:solidFill>
                <a:latin typeface="Garamond"/>
              </a:rPr>
              <a:t>УЖЕ ПРОБОВАЛ – </a:t>
            </a:r>
            <a:r>
              <a:rPr lang="ru-RU" sz="2400" b="1" i="1" kern="0" dirty="0" smtClean="0">
                <a:solidFill>
                  <a:schemeClr val="bg1"/>
                </a:solidFill>
                <a:latin typeface="Garamond"/>
              </a:rPr>
              <a:t>МНЕ НЕ ПОНРАВИЛОСЬ!</a:t>
            </a:r>
            <a:endParaRPr lang="ru-RU" sz="2400" b="1" i="1" kern="0" dirty="0">
              <a:solidFill>
                <a:schemeClr val="bg1"/>
              </a:solidFill>
              <a:latin typeface="Garamond"/>
            </a:endParaRPr>
          </a:p>
          <a:p>
            <a:pPr lvl="0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FFCC00"/>
              </a:buClr>
              <a:buSzPct val="70000"/>
              <a:buNone/>
            </a:pPr>
            <a:r>
              <a:rPr lang="ru-RU" sz="2400" b="1" i="1" kern="0" dirty="0" smtClean="0">
                <a:solidFill>
                  <a:schemeClr val="bg1"/>
                </a:solidFill>
                <a:latin typeface="Garamond"/>
              </a:rPr>
              <a:t>8.НЕ </a:t>
            </a:r>
            <a:r>
              <a:rPr lang="ru-RU" sz="2400" b="1" i="1" kern="0" dirty="0">
                <a:solidFill>
                  <a:schemeClr val="bg1"/>
                </a:solidFill>
                <a:latin typeface="Garamond"/>
              </a:rPr>
              <a:t>ХОЧУ УМСТВЕННО ОТСТАЛЫХ ДЕТЕЙ.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</a:rPr>
              <a:t>СПОСОБЫ </a:t>
            </a:r>
            <a:r>
              <a:rPr lang="ru-RU" sz="4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</a:rPr>
              <a:t>СКАЗАТЬ «НЕТ</a:t>
            </a:r>
            <a:r>
              <a:rPr lang="ru-RU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</a:rPr>
              <a:t>»: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912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42484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spc="-1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Каждый человек должен осознать, что</a:t>
            </a:r>
            <a:r>
              <a:rPr lang="ru-RU" sz="3200" b="1" spc="-1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 </a:t>
            </a:r>
            <a:br>
              <a:rPr lang="ru-RU" sz="3200" b="1" spc="-1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</a:br>
            <a:r>
              <a:rPr lang="ru-RU" sz="3600" b="1" spc="-1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его здоровье, жизнь – это то, что он получил от прошлых поколений, и то, что он спустя время должен передать грядущим </a:t>
            </a:r>
            <a:r>
              <a:rPr lang="ru-RU" sz="3600" b="1" spc="-1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поколениям…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340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2592288"/>
          </a:xfrm>
        </p:spPr>
        <p:txBody>
          <a:bodyPr>
            <a:no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Наркомания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хроническое 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прогредиентное заболевание, вызванное употреблением </a:t>
            </a:r>
            <a:endParaRPr lang="ru-RU" sz="4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веществ-наркотиков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ртинки по запросу фотографии на тему нарком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341197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фотографии на тему наркома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682999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49315"/>
            <a:ext cx="2763391" cy="2095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67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435280" cy="4929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рганизм </a:t>
            </a: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начинает 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разрушаться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происходит разрушение нервных клеток,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снижаются защитные реакции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организма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Наркотики вызывают предраковые процессы в лёгких, атрофию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мозга.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</a:b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роисходит </a:t>
            </a: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общая деградация личности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(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в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15 - 20 раз быстрее, чем от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алкоголя).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</a:b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аркоманы </a:t>
            </a:r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потенциальные преступники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стремясь получить свою дозу наркотика, часто прибегают к насилию,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совершению преступлений.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</a:b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чём опасность наркомании?</a:t>
            </a:r>
            <a:endParaRPr lang="ru-RU" sz="4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Иллюзия первая: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«Меня это никогда не коснётся»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Иллюзия вторая: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«Уж я-то не буду никогда наркоманом»</a:t>
            </a:r>
            <a:endParaRPr lang="ru-RU" sz="40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46264"/>
            <a:ext cx="2448272" cy="3163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74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14906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zh-CN" sz="2800" b="1" kern="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Опасен любой наркотик, даже одноразовая его </a:t>
            </a:r>
            <a:r>
              <a:rPr lang="ru-RU" altLang="zh-CN" sz="2800" b="1" kern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проба. Неизбежно </a:t>
            </a:r>
            <a:r>
              <a:rPr lang="ru-RU" altLang="zh-CN" sz="2800" b="1" kern="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появляется привычка. </a:t>
            </a:r>
            <a:endParaRPr lang="ru-RU" altLang="zh-CN" sz="2800" b="1" kern="0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zh-CN" sz="2800" b="1" kern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</a:t>
            </a:r>
            <a:r>
              <a:rPr lang="ru-RU" altLang="zh-CN" sz="2800" b="1" kern="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отсутствии наркотика человек испытывает мучительное </a:t>
            </a:r>
            <a:r>
              <a:rPr lang="ru-RU" altLang="zh-CN" sz="2800" b="1" kern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состояние.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zh-CN" sz="2800" b="1" kern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Его </a:t>
            </a:r>
            <a:r>
              <a:rPr lang="ru-RU" altLang="zh-CN" sz="2800" b="1" kern="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преследует отчаяние, беспокойство, </a:t>
            </a:r>
            <a:r>
              <a:rPr lang="ru-RU" altLang="zh-CN" sz="2800" b="1" kern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раздражительность, боль в </a:t>
            </a:r>
            <a:r>
              <a:rPr lang="ru-RU" altLang="zh-CN" sz="2800" b="1" kern="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мышцах; </a:t>
            </a:r>
            <a:r>
              <a:rPr lang="ru-RU" altLang="zh-CN" sz="2800" b="1" kern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он страдает </a:t>
            </a:r>
            <a:r>
              <a:rPr lang="ru-RU" altLang="zh-CN" sz="2800" b="1" kern="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от тяжкой бессонницы или кошмарных снов. </a:t>
            </a:r>
            <a:endParaRPr lang="ru-RU" altLang="zh-CN" sz="2800" b="1" kern="0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zh-CN" sz="2800" b="1" kern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Приём </a:t>
            </a:r>
            <a:r>
              <a:rPr lang="ru-RU" altLang="zh-CN" sz="2800" b="1" kern="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наркотика прекращает эту муку, но </a:t>
            </a:r>
            <a:r>
              <a:rPr lang="ru-RU" altLang="zh-CN" sz="2800" b="1" kern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ненадолго… </a:t>
            </a:r>
            <a:endParaRPr lang="ru-RU" sz="2800" b="1" kern="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>
              <a:buNone/>
            </a:pP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D:\Имею право знать\Своё\психика.jpg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65104"/>
            <a:ext cx="2830186" cy="2226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63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507288" cy="5001344"/>
          </a:xfrm>
        </p:spPr>
        <p:txBody>
          <a:bodyPr/>
          <a:lstStyle/>
          <a:p>
            <a:pPr marL="0" lvl="0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kern="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kern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школе</a:t>
            </a:r>
            <a:r>
              <a:rPr lang="ru-RU" sz="2800" kern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kern="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тебе больше не добиться </a:t>
            </a:r>
            <a:r>
              <a:rPr lang="ru-RU" sz="2800" kern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успеха, </a:t>
            </a:r>
            <a:r>
              <a:rPr lang="ru-RU" sz="2800" kern="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изменяются цели, мысли о будущем только мешают.</a:t>
            </a:r>
          </a:p>
          <a:p>
            <a:pPr marL="0" lvl="0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kern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семье</a:t>
            </a:r>
            <a:r>
              <a:rPr lang="ru-RU" sz="2800" kern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ты </a:t>
            </a:r>
            <a:r>
              <a:rPr lang="ru-RU" sz="2800" kern="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теряешь контакт с близкими </a:t>
            </a:r>
            <a:r>
              <a:rPr lang="ru-RU" sz="2800" kern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людьми, </a:t>
            </a:r>
            <a:r>
              <a:rPr lang="ru-RU" sz="2800" kern="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изменяются ценности, привязанности мешают.</a:t>
            </a:r>
          </a:p>
          <a:p>
            <a:pPr marL="0" lvl="0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kern="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kern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kern="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твоем </a:t>
            </a:r>
            <a:r>
              <a:rPr lang="ru-RU" sz="2800" b="1" kern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окружении</a:t>
            </a:r>
            <a:r>
              <a:rPr lang="ru-RU" sz="2800" kern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многие </a:t>
            </a:r>
            <a:r>
              <a:rPr lang="ru-RU" sz="2800" kern="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друзья перестают понимать тебя, они растут, а ты – нет.</a:t>
            </a:r>
          </a:p>
          <a:p>
            <a:pPr marL="0" lvl="0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kern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Настоящие </a:t>
            </a:r>
            <a:r>
              <a:rPr lang="ru-RU" sz="2800" b="1" kern="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чувства не для </a:t>
            </a:r>
            <a:r>
              <a:rPr lang="ru-RU" sz="2800" b="1" kern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тебя</a:t>
            </a:r>
            <a:endParaRPr lang="ru-RU" sz="2800" b="1" kern="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829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Наркотики порождают </a:t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ряд проблем: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68168"/>
            <a:ext cx="3168352" cy="2157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3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17368"/>
          </a:xfrm>
        </p:spPr>
        <p:txBody>
          <a:bodyPr/>
          <a:lstStyle/>
          <a:p>
            <a:pPr marL="0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65000"/>
              <a:buNone/>
            </a:pPr>
            <a:r>
              <a:rPr lang="ru-RU" sz="3200" u="sng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Твои мысли и чувства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уже не принадлежат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тебе.</a:t>
            </a:r>
          </a:p>
          <a:p>
            <a:pPr marL="0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65000"/>
              <a:buNone/>
            </a:pPr>
            <a:r>
              <a:rPr lang="ru-RU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Твой разум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засыпает, слабеет воля.</a:t>
            </a:r>
          </a:p>
          <a:p>
            <a:pPr marL="0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65000"/>
              <a:buNone/>
            </a:pPr>
            <a:r>
              <a:rPr lang="ru-RU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Ты </a:t>
            </a:r>
            <a:r>
              <a:rPr lang="ru-RU" sz="3200" u="sng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уже не в состоянии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созидать и 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творить.</a:t>
            </a:r>
          </a:p>
          <a:p>
            <a:pPr marL="0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65000"/>
              <a:buNone/>
            </a:pPr>
            <a:r>
              <a:rPr lang="ru-RU" sz="3200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Твое </a:t>
            </a:r>
            <a:r>
              <a:rPr lang="ru-RU" sz="3200" u="sng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будущее 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– ограниченность, </a:t>
            </a:r>
            <a:r>
              <a:rPr lang="ru-RU" sz="3200" u="sng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перспектива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– направление движения только вниз.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Наркотики влияют на психику: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3164610" cy="2016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78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72000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65000"/>
              <a:buNone/>
            </a:pP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Самое ценное в твоей жизни – свою свободу и независимость – ты бросишь ради очередной дозы.</a:t>
            </a:r>
          </a:p>
          <a:p>
            <a:pPr marL="0" lvl="0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65000"/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Мыслить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чувствовать, желать ты сможешь только под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«кайфом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».</a:t>
            </a:r>
          </a:p>
          <a:p>
            <a:pPr marL="0" lvl="0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65000"/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Работа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учеба–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на этом можно ставить крест.</a:t>
            </a:r>
          </a:p>
          <a:p>
            <a:pPr marL="0" lvl="0" indent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65000"/>
              <a:buNone/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Тебе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никогда не дадут права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управлять автомобилем.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Найти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работу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будет практически невозможно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  <a:p>
            <a:pPr marL="0" lvl="0" indent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65000"/>
              <a:buNone/>
            </a:pP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Ты </a:t>
            </a: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окажешься в тупике, </a:t>
            </a:r>
            <a:endParaRPr lang="ru-RU" sz="3600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lvl="0" indent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65000"/>
              <a:buNone/>
            </a:pP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из </a:t>
            </a: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которого нет 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выхода…</a:t>
            </a:r>
            <a:endParaRPr lang="ru-RU" sz="36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Наркотики– это прежде всего проблемы: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54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Нет»–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меч твой надёжный и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щит,</a:t>
            </a:r>
          </a:p>
          <a:p>
            <a:pPr marL="0" lvl="0" indent="0" algn="just"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бедствий, страданий тебя защитит.</a:t>
            </a:r>
          </a:p>
          <a:p>
            <a:pPr marL="0" lvl="0" indent="0" algn="just"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Стремись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стать свободным, </a:t>
            </a:r>
          </a:p>
          <a:p>
            <a:pPr marL="0" lvl="0" indent="0" algn="just"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Уверенным 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будь,</a:t>
            </a:r>
          </a:p>
          <a:p>
            <a:pPr marL="0" lvl="0" indent="0" algn="just"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жизнь осветит тебе правильный путь!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Умей сказать «Нет!»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4437112"/>
            <a:ext cx="3240360" cy="2057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8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386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«Об этом важно знать»</vt:lpstr>
      <vt:lpstr>Презентация PowerPoint</vt:lpstr>
      <vt:lpstr>В чём опасность наркомании?</vt:lpstr>
      <vt:lpstr>Презентация PowerPoint</vt:lpstr>
      <vt:lpstr>Презентация PowerPoint</vt:lpstr>
      <vt:lpstr>Наркотики порождают  ряд проблем:</vt:lpstr>
      <vt:lpstr>Наркотики влияют на психику:</vt:lpstr>
      <vt:lpstr>Наркотики– это прежде всего проблемы:</vt:lpstr>
      <vt:lpstr>Умей сказать «Нет!»</vt:lpstr>
      <vt:lpstr>СПОСОБЫ СКАЗАТЬ «НЕТ»: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 этом важно знать»</dc:title>
  <cp:lastModifiedBy>Seven</cp:lastModifiedBy>
  <cp:revision>13</cp:revision>
  <dcterms:modified xsi:type="dcterms:W3CDTF">2015-10-16T13:03:53Z</dcterms:modified>
</cp:coreProperties>
</file>