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FEF80961-8E3E-4EFC-8B11-5414C264BD76}" type="datetimeFigureOut">
              <a:rPr lang="ru-RU" smtClean="0"/>
              <a:t>31.08.2014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D0B4D10-17C1-4A42-B018-C4150FAE69BC}"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EF80961-8E3E-4EFC-8B11-5414C264BD76}" type="datetimeFigureOut">
              <a:rPr lang="ru-RU" smtClean="0"/>
              <a:t>31.08.2014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D0B4D10-17C1-4A42-B018-C4150FAE69BC}"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EF80961-8E3E-4EFC-8B11-5414C264BD76}" type="datetimeFigureOut">
              <a:rPr lang="ru-RU" smtClean="0"/>
              <a:t>31.08.2014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D0B4D10-17C1-4A42-B018-C4150FAE69BC}"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EF80961-8E3E-4EFC-8B11-5414C264BD76}" type="datetimeFigureOut">
              <a:rPr lang="ru-RU" smtClean="0"/>
              <a:t>31.08.2014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D0B4D10-17C1-4A42-B018-C4150FAE69BC}"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EF80961-8E3E-4EFC-8B11-5414C264BD76}" type="datetimeFigureOut">
              <a:rPr lang="ru-RU" smtClean="0"/>
              <a:t>31.08.2014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D0B4D10-17C1-4A42-B018-C4150FAE69BC}"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FEF80961-8E3E-4EFC-8B11-5414C264BD76}" type="datetimeFigureOut">
              <a:rPr lang="ru-RU" smtClean="0"/>
              <a:t>31.08.2014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D0B4D10-17C1-4A42-B018-C4150FAE69BC}"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EF80961-8E3E-4EFC-8B11-5414C264BD76}" type="datetimeFigureOut">
              <a:rPr lang="ru-RU" smtClean="0"/>
              <a:t>31.08.2014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FD0B4D10-17C1-4A42-B018-C4150FAE69BC}"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FEF80961-8E3E-4EFC-8B11-5414C264BD76}" type="datetimeFigureOut">
              <a:rPr lang="ru-RU" smtClean="0"/>
              <a:t>31.08.2014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D0B4D10-17C1-4A42-B018-C4150FAE69BC}"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EF80961-8E3E-4EFC-8B11-5414C264BD76}" type="datetimeFigureOut">
              <a:rPr lang="ru-RU" smtClean="0"/>
              <a:t>31.08.2014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FD0B4D10-17C1-4A42-B018-C4150FAE69BC}"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EF80961-8E3E-4EFC-8B11-5414C264BD76}" type="datetimeFigureOut">
              <a:rPr lang="ru-RU" smtClean="0"/>
              <a:t>31.08.2014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D0B4D10-17C1-4A42-B018-C4150FAE69BC}"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EF80961-8E3E-4EFC-8B11-5414C264BD76}" type="datetimeFigureOut">
              <a:rPr lang="ru-RU" smtClean="0"/>
              <a:t>31.08.2014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D0B4D10-17C1-4A42-B018-C4150FAE69BC}"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F80961-8E3E-4EFC-8B11-5414C264BD76}" type="datetimeFigureOut">
              <a:rPr lang="ru-RU" smtClean="0"/>
              <a:t>31.08.2014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B4D10-17C1-4A42-B018-C4150FAE69BC}"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2771800" y="188640"/>
            <a:ext cx="3008313" cy="1162050"/>
          </a:xfrm>
        </p:spPr>
        <p:txBody>
          <a:bodyPr/>
          <a:lstStyle/>
          <a:p>
            <a:endParaRPr lang="ru-RU" dirty="0"/>
          </a:p>
        </p:txBody>
      </p:sp>
      <p:sp>
        <p:nvSpPr>
          <p:cNvPr id="5" name="Содержимое 4"/>
          <p:cNvSpPr>
            <a:spLocks noGrp="1"/>
          </p:cNvSpPr>
          <p:nvPr>
            <p:ph idx="1"/>
          </p:nvPr>
        </p:nvSpPr>
        <p:spPr>
          <a:xfrm>
            <a:off x="6156176" y="0"/>
            <a:ext cx="2736304" cy="6900366"/>
          </a:xfrm>
        </p:spPr>
        <p:txBody>
          <a:bodyPr>
            <a:noAutofit/>
          </a:bodyPr>
          <a:lstStyle/>
          <a:p>
            <a:r>
              <a:rPr lang="ru-RU" sz="1400" dirty="0">
                <a:latin typeface="Arial Black" pitchFamily="34" charset="0"/>
              </a:rPr>
              <a:t>Во Франции провели исследования образца, состоявшего из литра 50-градусного коньяка. Получилась следующая картина. В коньяке содержалось: </a:t>
            </a:r>
            <a:r>
              <a:rPr lang="ru-RU" sz="1400" u="sng" dirty="0">
                <a:solidFill>
                  <a:srgbClr val="FF0000"/>
                </a:solidFill>
                <a:latin typeface="Arial Black" pitchFamily="34" charset="0"/>
              </a:rPr>
              <a:t>воды — 500 г, этилового спирта — 500 г, эфиров — 0,76 г, альдегидов — 0,15 г, фурфурола — 0,03 г, высших </a:t>
            </a:r>
            <a:r>
              <a:rPr lang="ru-RU" sz="1400" u="sng" dirty="0" err="1">
                <a:solidFill>
                  <a:srgbClr val="FF0000"/>
                </a:solidFill>
                <a:latin typeface="Arial Black" pitchFamily="34" charset="0"/>
              </a:rPr>
              <a:t>алко-голей</a:t>
            </a:r>
            <a:r>
              <a:rPr lang="ru-RU" sz="1400" u="sng" dirty="0">
                <a:solidFill>
                  <a:srgbClr val="FF0000"/>
                </a:solidFill>
                <a:latin typeface="Arial Black" pitchFamily="34" charset="0"/>
              </a:rPr>
              <a:t> — 0,08 г.</a:t>
            </a:r>
            <a:r>
              <a:rPr lang="ru-RU" sz="1400" dirty="0">
                <a:latin typeface="Arial Black" pitchFamily="34" charset="0"/>
              </a:rPr>
              <a:t/>
            </a:r>
            <a:br>
              <a:rPr lang="ru-RU" sz="1400" dirty="0">
                <a:latin typeface="Arial Black" pitchFamily="34" charset="0"/>
              </a:rPr>
            </a:br>
            <a:r>
              <a:rPr lang="ru-RU" sz="1400" dirty="0">
                <a:latin typeface="Arial Black" pitchFamily="34" charset="0"/>
              </a:rPr>
              <a:t/>
            </a:r>
            <a:br>
              <a:rPr lang="ru-RU" sz="1400" dirty="0">
                <a:latin typeface="Arial Black" pitchFamily="34" charset="0"/>
              </a:rPr>
            </a:br>
            <a:r>
              <a:rPr lang="ru-RU" sz="1400" dirty="0">
                <a:solidFill>
                  <a:srgbClr val="0070C0"/>
                </a:solidFill>
                <a:latin typeface="Arial Black" pitchFamily="34" charset="0"/>
              </a:rPr>
              <a:t>Ядовитые свойства </a:t>
            </a:r>
            <a:r>
              <a:rPr lang="ru-RU" sz="1400" dirty="0">
                <a:latin typeface="Arial Black" pitchFamily="34" charset="0"/>
              </a:rPr>
              <a:t>алкоголя повышаются по мере добавления в него различных примесей. Но на долю последних в среднем приходится 6%. Основную же часть составляет этиловый спирт. При его большей концентрации напиток более ядовит</a:t>
            </a:r>
          </a:p>
        </p:txBody>
      </p:sp>
      <p:sp>
        <p:nvSpPr>
          <p:cNvPr id="6" name="Текст 5"/>
          <p:cNvSpPr>
            <a:spLocks noGrp="1"/>
          </p:cNvSpPr>
          <p:nvPr>
            <p:ph type="body" sz="half" idx="2"/>
          </p:nvPr>
        </p:nvSpPr>
        <p:spPr>
          <a:xfrm>
            <a:off x="179512" y="188640"/>
            <a:ext cx="2520279" cy="6408712"/>
          </a:xfrm>
        </p:spPr>
        <p:txBody>
          <a:bodyPr/>
          <a:lstStyle/>
          <a:p>
            <a:endParaRPr lang="ru-RU" dirty="0"/>
          </a:p>
        </p:txBody>
      </p:sp>
      <p:sp>
        <p:nvSpPr>
          <p:cNvPr id="7" name="Прямоугольник 6"/>
          <p:cNvSpPr/>
          <p:nvPr/>
        </p:nvSpPr>
        <p:spPr>
          <a:xfrm>
            <a:off x="2915816" y="1628800"/>
            <a:ext cx="3168352" cy="2952328"/>
          </a:xfrm>
          <a:prstGeom prst="rect">
            <a:avLst/>
          </a:prstGeom>
          <a:noFill/>
        </p:spPr>
        <p:txBody>
          <a:bodyPr wrap="square" lIns="91440" tIns="45720" rIns="91440" bIns="45720">
            <a:prstTxWarp prst="textDeflateInflateDeflate">
              <a:avLst/>
            </a:prstTxWarp>
            <a:spAutoFit/>
            <a:scene3d>
              <a:camera prst="orthographicFront"/>
              <a:lightRig rig="threePt" dir="t"/>
            </a:scene3d>
            <a:sp3d extrusionH="57150">
              <a:bevelT w="82550" h="38100" prst="coolSlant"/>
            </a:sp3d>
          </a:bodyPr>
          <a:lstStyle/>
          <a:p>
            <a:pPr algn="ctr"/>
            <a:r>
              <a:rPr lang="ru-RU"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Скажем «НЕТ»</a:t>
            </a:r>
          </a:p>
          <a:p>
            <a:pPr algn="ctr"/>
            <a:r>
              <a:rPr lang="ru-RU"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Алкоголю</a:t>
            </a:r>
            <a:endParaRPr lang="ru-RU"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pic>
        <p:nvPicPr>
          <p:cNvPr id="8" name="Рисунок 7" descr="Чем опасен алкоголь"/>
          <p:cNvPicPr/>
          <p:nvPr/>
        </p:nvPicPr>
        <p:blipFill>
          <a:blip r:embed="rId2" cstate="print">
            <a:lum bright="40000"/>
          </a:blip>
          <a:srcRect/>
          <a:stretch>
            <a:fillRect/>
          </a:stretch>
        </p:blipFill>
        <p:spPr bwMode="auto">
          <a:xfrm>
            <a:off x="395536" y="1052736"/>
            <a:ext cx="2160240" cy="4464496"/>
          </a:xfrm>
          <a:prstGeom prst="rect">
            <a:avLst/>
          </a:prstGeom>
          <a:noFill/>
          <a:ln w="9525">
            <a:noFill/>
            <a:miter lim="800000"/>
            <a:headEnd/>
            <a:tailEnd/>
          </a:ln>
          <a:effectLst>
            <a:softEdge rad="63500"/>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987824" y="260648"/>
            <a:ext cx="3008313" cy="4392488"/>
          </a:xfrm>
        </p:spPr>
        <p:txBody>
          <a:bodyPr>
            <a:normAutofit fontScale="90000"/>
          </a:bodyPr>
          <a:lstStyle/>
          <a:p>
            <a:r>
              <a:rPr lang="ru-RU" sz="1400" dirty="0"/>
              <a:t>Чем опасен </a:t>
            </a:r>
            <a:r>
              <a:rPr lang="ru-RU" sz="1400" dirty="0" smtClean="0"/>
              <a:t>алкоголь???</a:t>
            </a:r>
            <a:br>
              <a:rPr lang="ru-RU" sz="1400" dirty="0" smtClean="0"/>
            </a:br>
            <a:r>
              <a:rPr lang="ru-RU" sz="1400" dirty="0" smtClean="0"/>
              <a:t/>
            </a:r>
            <a:br>
              <a:rPr lang="ru-RU" sz="1400" dirty="0" smtClean="0"/>
            </a:br>
            <a:r>
              <a:rPr lang="ru-RU" sz="1400" dirty="0"/>
              <a:t/>
            </a:r>
            <a:br>
              <a:rPr lang="ru-RU" sz="1400" dirty="0"/>
            </a:br>
            <a:r>
              <a:rPr lang="ru-RU" sz="1200" dirty="0"/>
              <a:t>Этиловый спирт разрушает клетки печени, и они погибают. Образуется рубец из ткани, не наделенной функциями печени. Печень становится сморщенной, ее сосуды сдавливаются, нередко происходят печеночные кровотечения, в результате чего человек может погибнуть.</a:t>
            </a:r>
            <a:br>
              <a:rPr lang="ru-RU" sz="1200" dirty="0"/>
            </a:br>
            <a:r>
              <a:rPr lang="ru-RU" sz="1200" dirty="0"/>
              <a:t>Вышеупомянутые симптомы характеризуют алкогольный цирроз печени — наиболее часто встречающееся заболевание у пьющих людей, и наиболее серьезное.</a:t>
            </a:r>
            <a:br>
              <a:rPr lang="ru-RU" sz="1200" dirty="0"/>
            </a:br>
            <a:r>
              <a:rPr lang="ru-RU" sz="1200" dirty="0"/>
              <a:t>При чрезмерном употреблении спиртных напитков также отмечаются панкреатиты, заболевания сердца и расстройства половой функции, алкогольная гипертония.</a:t>
            </a:r>
            <a:br>
              <a:rPr lang="ru-RU" sz="1200" dirty="0"/>
            </a:br>
            <a:r>
              <a:rPr lang="ru-RU" sz="1200" dirty="0"/>
              <a:t>На психическом уровне появляются навязчивые мании, алкогольный психоз, алкогольный бред ревности и многое другое. Финалом обычно бывает полная деградация личности. </a:t>
            </a:r>
            <a:br>
              <a:rPr lang="ru-RU" sz="1200" dirty="0"/>
            </a:br>
            <a:endParaRPr lang="ru-RU" sz="1400" dirty="0"/>
          </a:p>
        </p:txBody>
      </p:sp>
      <p:sp>
        <p:nvSpPr>
          <p:cNvPr id="3" name="Содержимое 2"/>
          <p:cNvSpPr>
            <a:spLocks noGrp="1"/>
          </p:cNvSpPr>
          <p:nvPr>
            <p:ph idx="1"/>
          </p:nvPr>
        </p:nvSpPr>
        <p:spPr>
          <a:xfrm>
            <a:off x="6084168" y="273050"/>
            <a:ext cx="2880320" cy="6396310"/>
          </a:xfrm>
        </p:spPr>
        <p:txBody>
          <a:bodyPr>
            <a:noAutofit/>
          </a:bodyPr>
          <a:lstStyle/>
          <a:p>
            <a:r>
              <a:rPr lang="ru-RU" sz="1100" dirty="0"/>
              <a:t>В народе бытует мнение, что алкоголь помогает согреться и что в нашем климате его употребление вполне уместно в суровую зиму. В связи с этим приведу один случай. В моем классе училась девочка. С виду очень положительная и приятной внешности, достаточно здраво рассуждавшая. Несмотря на ее пропуски занятий и конфликты с бабушкой, она не производила отталкивающего впечатления. Один раз моя ученица рассказала, как погибла ее мать. Женщина шла откуда-то со своим отцом, дедом этой девочки. Оба были изрядно пьяны. Может, по дороге еще добавили. Только результат оказался трагическим: спать улеглись в сугробе, а встать ее мама не смогла — замерзла.</a:t>
            </a:r>
            <a:br>
              <a:rPr lang="ru-RU" sz="1100" dirty="0"/>
            </a:br>
            <a:r>
              <a:rPr lang="ru-RU" sz="1100" dirty="0"/>
              <a:t>Доказано, что алкоголь расширяет сосуды и поэтому на морозе человек ощущает прилив тепла. Но это только иллюзия. Алкоголь растормаживает психику и притупляет чувство опасности. Потом сосуды резко сужаются и могут произойти обморожение или смерть человека.</a:t>
            </a:r>
            <a:br>
              <a:rPr lang="ru-RU" sz="1100" dirty="0"/>
            </a:br>
            <a:r>
              <a:rPr lang="ru-RU" sz="1100" dirty="0"/>
              <a:t>Жирная и обильная еда смягчает действие алкоголя, но многие часто бравируют тем, что, мол, все им нипочем, сколько бы ни выпили, могут обойтись одним соленым огурцом, а то и вовсе без закуски. Но подобные подвиги, никому не нужные, способны привести к летальному исходу или серьезному отравлению.</a:t>
            </a:r>
            <a:br>
              <a:rPr lang="ru-RU" sz="1100" dirty="0"/>
            </a:br>
            <a:endParaRPr lang="ru-RU" sz="1100" dirty="0"/>
          </a:p>
        </p:txBody>
      </p:sp>
      <p:sp>
        <p:nvSpPr>
          <p:cNvPr id="4" name="Текст 3"/>
          <p:cNvSpPr>
            <a:spLocks noGrp="1"/>
          </p:cNvSpPr>
          <p:nvPr>
            <p:ph type="body" sz="half" idx="2"/>
          </p:nvPr>
        </p:nvSpPr>
        <p:spPr>
          <a:xfrm>
            <a:off x="179512" y="188640"/>
            <a:ext cx="2664297" cy="6480720"/>
          </a:xfrm>
        </p:spPr>
        <p:txBody>
          <a:bodyPr>
            <a:normAutofit fontScale="92500" lnSpcReduction="20000"/>
          </a:bodyPr>
          <a:lstStyle/>
          <a:p>
            <a:r>
              <a:rPr lang="ru-RU" dirty="0"/>
              <a:t>Можно сформулировать вопрос, вынесенный в подзаголовок, по-другому: чем опасен алкоголь в больших дозах?</a:t>
            </a:r>
            <a:br>
              <a:rPr lang="ru-RU" dirty="0"/>
            </a:br>
            <a:r>
              <a:rPr lang="ru-RU" dirty="0"/>
              <a:t>Во-первых, это наркотический яд. И как всякий наркотик, он вызывает желание употребления все больших доз.</a:t>
            </a:r>
            <a:br>
              <a:rPr lang="ru-RU" dirty="0"/>
            </a:br>
            <a:r>
              <a:rPr lang="ru-RU" dirty="0"/>
              <a:t>Во-вторых, алкоголь — тот яд, который при попадании в организм неизбежно его разрушает. Это одно из самых коварных средств убийства человека. Последствия приема алкоголя наступают не сразу. Сначала поражается один орган. Появляются различные побочные эффекты. Болезнь начинает прогрессировать. Иногда только после смерти человека устанавливают причину его недуга — неумеренное употребление алкоголя.</a:t>
            </a:r>
            <a:br>
              <a:rPr lang="ru-RU" dirty="0"/>
            </a:br>
            <a:r>
              <a:rPr lang="ru-RU" dirty="0"/>
              <a:t>Спиртные напитки могут вызвать летальный исход при употреблении смертельной дозы. Учеными был установлен токсический эквивалент для взрослого человека в 7-8 г.. Надо умножить его на вес — это и будет смертельная доза алкоголя для конкретного человека. При ее приеме температура тела уменьшается на 3-4° С. </a:t>
            </a:r>
            <a:r>
              <a:rPr lang="ru-RU" b="1" dirty="0">
                <a:solidFill>
                  <a:srgbClr val="FF0000"/>
                </a:solidFill>
              </a:rPr>
              <a:t>Смерть наступает через 12-40 часов вследствие влияния большого количества этилового спирта и других составных частей алкоголя.</a:t>
            </a:r>
            <a:br>
              <a:rPr lang="ru-RU" b="1" dirty="0">
                <a:solidFill>
                  <a:srgbClr val="FF0000"/>
                </a:solidFill>
              </a:rPr>
            </a:br>
            <a:endParaRPr lang="ru-RU" b="1" dirty="0">
              <a:solidFill>
                <a:srgbClr val="FF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195</Words>
  <Application>Microsoft Office PowerPoint</Application>
  <PresentationFormat>Экран (4:3)</PresentationFormat>
  <Paragraphs>6</Paragraphs>
  <Slides>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vt:i4>
      </vt:variant>
    </vt:vector>
  </HeadingPairs>
  <TitlesOfParts>
    <vt:vector size="3" baseType="lpstr">
      <vt:lpstr>Тема Office</vt:lpstr>
      <vt:lpstr>Слайд 1</vt:lpstr>
      <vt:lpstr>Чем опасен алкоголь???   Этиловый спирт разрушает клетки печени, и они погибают. Образуется рубец из ткани, не наделенной функциями печени. Печень становится сморщенной, ее сосуды сдавливаются, нередко происходят печеночные кровотечения, в результате чего человек может погибнуть. Вышеупомянутые симптомы характеризуют алкогольный цирроз печени — наиболее часто встречающееся заболевание у пьющих людей, и наиболее серьезное. При чрезмерном употреблении спиртных напитков также отмечаются панкреатиты, заболевания сердца и расстройства половой функции, алкогольная гипертония. На психическом уровне появляются навязчивые мании, алкогольный психоз, алкогольный бред ревности и многое другое. Финалом обычно бывает полная деградация личности.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Эдуард</dc:creator>
  <cp:lastModifiedBy>Эдуард</cp:lastModifiedBy>
  <cp:revision>1</cp:revision>
  <dcterms:created xsi:type="dcterms:W3CDTF">2014-08-31T11:49:30Z</dcterms:created>
  <dcterms:modified xsi:type="dcterms:W3CDTF">2014-08-31T12:05:45Z</dcterms:modified>
</cp:coreProperties>
</file>