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153400" cy="4724400"/>
          </a:xfrm>
          <a:ln w="57150">
            <a:noFill/>
          </a:ln>
        </p:spPr>
        <p:txBody>
          <a:bodyPr>
            <a:noAutofit/>
          </a:bodyPr>
          <a:lstStyle/>
          <a:p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4000" b="1" i="1" dirty="0" smtClean="0"/>
              <a:t> </a:t>
            </a:r>
            <a:r>
              <a:rPr lang="ru-RU" sz="4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ИНСТРУКЦИЯ</a:t>
            </a:r>
            <a:br>
              <a:rPr lang="ru-RU" sz="4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4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 порядке </a:t>
            </a:r>
            <a:r>
              <a:rPr lang="ru-RU" sz="4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разработки и принятия локальных </a:t>
            </a:r>
            <a:r>
              <a:rPr lang="ru-RU" sz="4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нормативных правовых актов, содержащих требования по охране труда </a:t>
            </a:r>
            <a:r>
              <a:rPr lang="ru-RU" sz="4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для </a:t>
            </a:r>
            <a:r>
              <a:rPr lang="ru-RU" sz="4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профессий и (или) отдельных видов работ (услуг) 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981200"/>
          </a:xfrm>
        </p:spPr>
        <p:txBody>
          <a:bodyPr>
            <a:normAutofit/>
          </a:bodyPr>
          <a:lstStyle/>
          <a:p>
            <a:endParaRPr lang="ru-RU" sz="2800" dirty="0" smtClean="0"/>
          </a:p>
          <a:p>
            <a:r>
              <a:rPr lang="ru-RU" sz="2800" dirty="0" smtClean="0">
                <a:solidFill>
                  <a:schemeClr val="tx1"/>
                </a:solidFill>
              </a:rPr>
              <a:t>Пост. Министерства труда и социальной защиты  Республики Беларусь 28.11.2008 г. № 176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68680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ИНСТРУКЦИЙ ПО ОХРАНЕ ТРУДА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(п.31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3200" dirty="0" smtClean="0"/>
              <a:t>Инструкция должна содержать </a:t>
            </a:r>
            <a:r>
              <a:rPr lang="ru-RU" sz="3200" dirty="0" smtClean="0"/>
              <a:t>следующие </a:t>
            </a:r>
            <a:r>
              <a:rPr lang="ru-RU" sz="3200" dirty="0" smtClean="0"/>
              <a:t>главы: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981075" indent="-981075"/>
            <a:r>
              <a:rPr lang="ru-RU" sz="2400" dirty="0" smtClean="0"/>
              <a:t>Глава 1. «Общие </a:t>
            </a:r>
            <a:r>
              <a:rPr lang="ru-RU" sz="2400" dirty="0" smtClean="0"/>
              <a:t>требования по охране труда</a:t>
            </a:r>
            <a:r>
              <a:rPr lang="ru-RU" sz="2400" dirty="0" smtClean="0"/>
              <a:t>» (п.32)</a:t>
            </a:r>
            <a:endParaRPr lang="ru-RU" sz="2400" dirty="0" smtClean="0"/>
          </a:p>
          <a:p>
            <a:pPr marL="981075" indent="-981075"/>
            <a:r>
              <a:rPr lang="ru-RU" sz="2400" dirty="0" smtClean="0"/>
              <a:t>Глава </a:t>
            </a:r>
            <a:r>
              <a:rPr lang="ru-RU" sz="2400" dirty="0" smtClean="0"/>
              <a:t>2.«</a:t>
            </a:r>
            <a:r>
              <a:rPr lang="ru-RU" sz="2400" dirty="0" smtClean="0"/>
              <a:t>Требования по охране труда перед началом работы</a:t>
            </a:r>
            <a:r>
              <a:rPr lang="ru-RU" sz="2400" dirty="0" smtClean="0"/>
              <a:t>»(п.33)</a:t>
            </a:r>
            <a:endParaRPr lang="ru-RU" sz="2400" dirty="0" smtClean="0"/>
          </a:p>
          <a:p>
            <a:pPr marL="981075" indent="-981075"/>
            <a:r>
              <a:rPr lang="ru-RU" sz="2400" dirty="0" smtClean="0"/>
              <a:t>Глава </a:t>
            </a:r>
            <a:r>
              <a:rPr lang="ru-RU" sz="2400" dirty="0" smtClean="0"/>
              <a:t>3.«</a:t>
            </a:r>
            <a:r>
              <a:rPr lang="ru-RU" sz="2400" dirty="0" smtClean="0"/>
              <a:t>Требования по охране труда при выполнении работы</a:t>
            </a:r>
            <a:r>
              <a:rPr lang="ru-RU" sz="2400" dirty="0" smtClean="0"/>
              <a:t>»(п.34)</a:t>
            </a:r>
            <a:endParaRPr lang="ru-RU" sz="2400" dirty="0" smtClean="0"/>
          </a:p>
          <a:p>
            <a:pPr marL="981075" indent="-981075"/>
            <a:r>
              <a:rPr lang="ru-RU" sz="2400" dirty="0" smtClean="0"/>
              <a:t>Глава </a:t>
            </a:r>
            <a:r>
              <a:rPr lang="ru-RU" sz="2400" dirty="0" smtClean="0"/>
              <a:t>4.«</a:t>
            </a:r>
            <a:r>
              <a:rPr lang="ru-RU" sz="2400" dirty="0" smtClean="0"/>
              <a:t>Требования по охране труда по окончании работы</a:t>
            </a:r>
            <a:r>
              <a:rPr lang="ru-RU" sz="2400" dirty="0" smtClean="0"/>
              <a:t>»(п.35)</a:t>
            </a:r>
            <a:endParaRPr lang="ru-RU" sz="2400" dirty="0" smtClean="0"/>
          </a:p>
          <a:p>
            <a:pPr marL="981075" indent="-981075"/>
            <a:r>
              <a:rPr lang="ru-RU" sz="2400" dirty="0" smtClean="0"/>
              <a:t>Глава </a:t>
            </a:r>
            <a:r>
              <a:rPr lang="ru-RU" sz="2400" dirty="0" smtClean="0"/>
              <a:t>5.«</a:t>
            </a:r>
            <a:r>
              <a:rPr lang="ru-RU" sz="2400" dirty="0" smtClean="0"/>
              <a:t>Требования по охране труда в аварийных ситуациях</a:t>
            </a:r>
            <a:r>
              <a:rPr lang="ru-RU" sz="2400" dirty="0" smtClean="0"/>
              <a:t>»(п.35)</a:t>
            </a:r>
            <a:endParaRPr lang="ru-RU" sz="2400" dirty="0" smtClean="0"/>
          </a:p>
          <a:p>
            <a:r>
              <a:rPr lang="ru-RU" sz="2400" i="1" dirty="0" smtClean="0"/>
              <a:t>В инструкцию по охране труда с учетом специфики профессии, вида работ (услуг) могут включаться другие главы.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8534400" cy="7325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одержание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ИНСТРУКЦИЙ ПО ОХРАНЕ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ТРУДА</a:t>
            </a:r>
            <a:endParaRPr lang="ru-RU" b="1" dirty="0" smtClean="0"/>
          </a:p>
          <a:p>
            <a:pPr algn="just"/>
            <a:r>
              <a:rPr lang="ru-RU" dirty="0" smtClean="0"/>
              <a:t>Глава 1.  Общие </a:t>
            </a:r>
            <a:r>
              <a:rPr lang="ru-RU" dirty="0" smtClean="0"/>
              <a:t>требования по охране </a:t>
            </a:r>
            <a:r>
              <a:rPr lang="ru-RU" dirty="0" smtClean="0"/>
              <a:t>труда</a:t>
            </a:r>
          </a:p>
          <a:p>
            <a:pPr algn="just">
              <a:buFont typeface="Wingdings" pitchFamily="2" charset="2"/>
              <a:buChar char="t"/>
            </a:pPr>
            <a:r>
              <a:rPr lang="ru-RU" dirty="0" smtClean="0"/>
              <a:t>требования </a:t>
            </a:r>
            <a:r>
              <a:rPr lang="ru-RU" dirty="0" smtClean="0"/>
              <a:t>по охране труда по допуску работающих к </a:t>
            </a:r>
            <a:r>
              <a:rPr lang="ru-RU" dirty="0" smtClean="0"/>
              <a:t>работе </a:t>
            </a:r>
            <a:r>
              <a:rPr lang="ru-RU" dirty="0" smtClean="0"/>
              <a:t>с учетом возраста, пола, состояния здоровья, наличия необходимой квалификации, прохождения обучения, стажировки, инструктажа и проверки знаний по вопросам охраны труда и тому </a:t>
            </a:r>
            <a:r>
              <a:rPr lang="ru-RU" dirty="0" smtClean="0"/>
              <a:t>подобного: </a:t>
            </a:r>
          </a:p>
          <a:p>
            <a:pPr algn="just"/>
            <a:r>
              <a:rPr lang="ru-RU" dirty="0" smtClean="0">
                <a:solidFill>
                  <a:srgbClr val="C00000"/>
                </a:solidFill>
              </a:rPr>
              <a:t>«К работам с повышенной опасностью допускаются лица, не моложе 18 лет, прошедшие медицинский осмотр, вводный и первичный инструктажи по охране труда, стажировку и проверку знаний по вопросам охраны труда»</a:t>
            </a:r>
          </a:p>
          <a:p>
            <a:pPr algn="just"/>
            <a:r>
              <a:rPr lang="ru-RU" dirty="0" smtClean="0">
                <a:sym typeface="Wingdings"/>
              </a:rPr>
              <a:t></a:t>
            </a:r>
            <a:r>
              <a:rPr lang="ru-RU" dirty="0" smtClean="0"/>
              <a:t>требования о недопустимости нахождения работающих в состоянии алкогольного, наркотического или токсического опьянения на рабочем месте, курения в неустановленных </a:t>
            </a:r>
            <a:r>
              <a:rPr lang="ru-RU" dirty="0" smtClean="0"/>
              <a:t>местах:</a:t>
            </a:r>
          </a:p>
          <a:p>
            <a:pPr algn="just"/>
            <a:r>
              <a:rPr lang="ru-RU" dirty="0" smtClean="0"/>
              <a:t> </a:t>
            </a:r>
            <a:r>
              <a:rPr lang="ru-RU" dirty="0" smtClean="0">
                <a:solidFill>
                  <a:srgbClr val="C00000"/>
                </a:solidFill>
              </a:rPr>
              <a:t>«Запрещается находиться в состоянии алкогольного, токсического, наркотического и других видов опьянений в рабочее время и по месту работы.  Курить на территории учреждений образования запрещено»</a:t>
            </a:r>
          </a:p>
          <a:p>
            <a:pPr algn="just"/>
            <a:r>
              <a:rPr lang="ru-RU" dirty="0" smtClean="0">
                <a:sym typeface="Wingdings"/>
              </a:rPr>
              <a:t></a:t>
            </a:r>
            <a:r>
              <a:rPr lang="ru-RU" dirty="0" smtClean="0"/>
              <a:t>перечень </a:t>
            </a:r>
            <a:r>
              <a:rPr lang="ru-RU" dirty="0" smtClean="0"/>
              <a:t>средств индивидуальной защиты, выдаваемых в соответствии с установленными нормами, с указанием маркировки по защитным </a:t>
            </a:r>
            <a:r>
              <a:rPr lang="ru-RU" dirty="0" smtClean="0"/>
              <a:t>свойствам:</a:t>
            </a:r>
            <a:endParaRPr lang="ru-RU" dirty="0" smtClean="0"/>
          </a:p>
          <a:p>
            <a:pPr marL="6727825" indent="-6727825"/>
            <a:r>
              <a:rPr lang="ru-RU" dirty="0" smtClean="0"/>
              <a:t> </a:t>
            </a:r>
            <a:r>
              <a:rPr lang="ru-RU" sz="1600" dirty="0" smtClean="0">
                <a:solidFill>
                  <a:srgbClr val="C00000"/>
                </a:solidFill>
              </a:rPr>
              <a:t>Наименование                                                   Срок </a:t>
            </a:r>
            <a:r>
              <a:rPr lang="ru-RU" sz="1600" dirty="0" smtClean="0">
                <a:solidFill>
                  <a:srgbClr val="C00000"/>
                </a:solidFill>
              </a:rPr>
              <a:t>носки в </a:t>
            </a:r>
            <a:r>
              <a:rPr lang="ru-RU" sz="1600" dirty="0" smtClean="0">
                <a:solidFill>
                  <a:srgbClr val="C00000"/>
                </a:solidFill>
              </a:rPr>
              <a:t>месяцах     Маркировка по  защитным </a:t>
            </a:r>
            <a:r>
              <a:rPr lang="ru-RU" sz="1600" dirty="0" smtClean="0">
                <a:solidFill>
                  <a:srgbClr val="C00000"/>
                </a:solidFill>
              </a:rPr>
              <a:t>свойствам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Халат </a:t>
            </a:r>
            <a:r>
              <a:rPr lang="ru-RU" dirty="0" smtClean="0">
                <a:solidFill>
                  <a:srgbClr val="C00000"/>
                </a:solidFill>
              </a:rPr>
              <a:t>хлопчатобумажный </a:t>
            </a:r>
            <a:r>
              <a:rPr lang="ru-RU" dirty="0" smtClean="0">
                <a:solidFill>
                  <a:srgbClr val="C00000"/>
                </a:solidFill>
              </a:rPr>
              <a:t>                             12                                            Ми</a:t>
            </a:r>
            <a:endParaRPr lang="ru-RU" dirty="0" smtClean="0">
              <a:solidFill>
                <a:srgbClr val="C00000"/>
              </a:solidFill>
            </a:endParaRPr>
          </a:p>
          <a:p>
            <a:r>
              <a:rPr lang="ru-RU" dirty="0" smtClean="0">
                <a:solidFill>
                  <a:srgbClr val="C00000"/>
                </a:solidFill>
              </a:rPr>
              <a:t>Перчатки </a:t>
            </a:r>
            <a:r>
              <a:rPr lang="ru-RU" dirty="0" smtClean="0">
                <a:solidFill>
                  <a:srgbClr val="C00000"/>
                </a:solidFill>
              </a:rPr>
              <a:t>хлопчатобумажные                       12                                            Ми</a:t>
            </a:r>
            <a:endParaRPr lang="ru-RU" dirty="0" smtClean="0">
              <a:solidFill>
                <a:srgbClr val="C00000"/>
              </a:solidFill>
            </a:endParaRPr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0"/>
            <a:ext cx="8305800" cy="7371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 smtClean="0"/>
          </a:p>
          <a:p>
            <a:pPr algn="ctr"/>
            <a:r>
              <a:rPr lang="ru-RU" sz="1900" dirty="0" smtClean="0"/>
              <a:t>Глава 5. Требования </a:t>
            </a:r>
            <a:r>
              <a:rPr lang="ru-RU" sz="1900" dirty="0" smtClean="0"/>
              <a:t>по охране труда в аварийных </a:t>
            </a:r>
            <a:r>
              <a:rPr lang="ru-RU" sz="1900" dirty="0" smtClean="0"/>
              <a:t>ситуациях</a:t>
            </a:r>
          </a:p>
          <a:p>
            <a:r>
              <a:rPr lang="ru-RU" sz="1900" dirty="0" smtClean="0">
                <a:latin typeface="Times New Roman"/>
                <a:cs typeface="Times New Roman"/>
              </a:rPr>
              <a:t>▪</a:t>
            </a:r>
            <a:r>
              <a:rPr lang="ru-RU" sz="1900" dirty="0" smtClean="0"/>
              <a:t>возможные </a:t>
            </a:r>
            <a:r>
              <a:rPr lang="ru-RU" sz="1900" dirty="0" smtClean="0"/>
              <a:t>(основные) аварийные ситуации, которые могут привести к аварии или несчастному случаю, а также причины, их </a:t>
            </a:r>
            <a:r>
              <a:rPr lang="ru-RU" sz="1900" dirty="0" smtClean="0"/>
              <a:t>вызывающие:</a:t>
            </a:r>
          </a:p>
          <a:p>
            <a:r>
              <a:rPr lang="ru-RU" sz="1900" dirty="0" smtClean="0">
                <a:solidFill>
                  <a:srgbClr val="C00000"/>
                </a:solidFill>
              </a:rPr>
              <a:t>«К аварийным ситуациям на сверлильном станке относятся :</a:t>
            </a:r>
          </a:p>
          <a:p>
            <a:r>
              <a:rPr lang="ru-RU" sz="1900" dirty="0" smtClean="0">
                <a:solidFill>
                  <a:srgbClr val="C00000"/>
                </a:solidFill>
              </a:rPr>
              <a:t>-появление запаха дыма, гари, </a:t>
            </a:r>
          </a:p>
          <a:p>
            <a:r>
              <a:rPr lang="ru-RU" sz="1900" dirty="0" smtClean="0">
                <a:solidFill>
                  <a:srgbClr val="C00000"/>
                </a:solidFill>
              </a:rPr>
              <a:t>-искрение,</a:t>
            </a:r>
          </a:p>
          <a:p>
            <a:r>
              <a:rPr lang="ru-RU" sz="1900" dirty="0" smtClean="0">
                <a:solidFill>
                  <a:srgbClr val="C00000"/>
                </a:solidFill>
              </a:rPr>
              <a:t>-посторонние шумы,</a:t>
            </a:r>
          </a:p>
          <a:p>
            <a:r>
              <a:rPr lang="ru-RU" sz="1900" dirty="0" smtClean="0">
                <a:solidFill>
                  <a:srgbClr val="C00000"/>
                </a:solidFill>
              </a:rPr>
              <a:t>-повышенная вибрация,</a:t>
            </a:r>
          </a:p>
          <a:p>
            <a:r>
              <a:rPr lang="ru-RU" sz="1900" dirty="0" smtClean="0">
                <a:solidFill>
                  <a:srgbClr val="C00000"/>
                </a:solidFill>
              </a:rPr>
              <a:t>-слом сверла, </a:t>
            </a:r>
          </a:p>
          <a:p>
            <a:r>
              <a:rPr lang="ru-RU" sz="1900" dirty="0" smtClean="0">
                <a:solidFill>
                  <a:srgbClr val="C00000"/>
                </a:solidFill>
              </a:rPr>
              <a:t>-разболтанность тисков»</a:t>
            </a:r>
          </a:p>
          <a:p>
            <a:endParaRPr lang="ru-RU" sz="1900" dirty="0" smtClean="0"/>
          </a:p>
          <a:p>
            <a:r>
              <a:rPr lang="ru-RU" sz="1900" dirty="0" smtClean="0"/>
              <a:t>П.20</a:t>
            </a:r>
            <a:r>
              <a:rPr lang="ru-RU" sz="1900" dirty="0" smtClean="0"/>
              <a:t>. Требования должны быть изложены применительно к конкретному рабочему месту и реальным условиям труда </a:t>
            </a:r>
            <a:r>
              <a:rPr lang="ru-RU" sz="1900" dirty="0" smtClean="0"/>
              <a:t>работающего</a:t>
            </a:r>
          </a:p>
          <a:p>
            <a:endParaRPr lang="ru-RU" sz="1900" dirty="0" smtClean="0"/>
          </a:p>
          <a:p>
            <a:pPr marL="722313"/>
            <a:r>
              <a:rPr lang="ru-RU" sz="1900" dirty="0" smtClean="0"/>
              <a:t>39. В инструкцию по охране труда не допускается включение отсылочных норм на другие нормативные правовые </a:t>
            </a:r>
            <a:r>
              <a:rPr lang="ru-RU" sz="1900" dirty="0" smtClean="0"/>
              <a:t>акты, </a:t>
            </a:r>
            <a:r>
              <a:rPr lang="ru-RU" sz="1900" dirty="0" smtClean="0"/>
              <a:t>за исключением отсылочных норм на иные инструкции по охране труда, действующие в организации</a:t>
            </a:r>
            <a:r>
              <a:rPr lang="ru-RU" sz="1900" dirty="0" smtClean="0"/>
              <a:t>.</a:t>
            </a:r>
          </a:p>
          <a:p>
            <a:pPr marL="722313"/>
            <a:endParaRPr lang="ru-RU" sz="1900" dirty="0" smtClean="0"/>
          </a:p>
          <a:p>
            <a:r>
              <a:rPr lang="ru-RU" sz="1900" dirty="0" smtClean="0"/>
              <a:t>Следует </a:t>
            </a:r>
            <a:r>
              <a:rPr lang="ru-RU" sz="1900" dirty="0" smtClean="0"/>
              <a:t>избегать изложения требований в форме </a:t>
            </a:r>
            <a:r>
              <a:rPr lang="ru-RU" sz="1900" dirty="0" smtClean="0"/>
              <a:t>запрета (п.41.),  слов, подчеркивающих </a:t>
            </a:r>
            <a:r>
              <a:rPr lang="ru-RU" sz="1900" dirty="0" smtClean="0"/>
              <a:t>особое значение отдельных требований (строго, </a:t>
            </a:r>
            <a:r>
              <a:rPr lang="ru-RU" sz="1900" dirty="0" smtClean="0"/>
              <a:t>категорически</a:t>
            </a:r>
            <a:r>
              <a:rPr lang="ru-RU" sz="1900" dirty="0" smtClean="0"/>
              <a:t> </a:t>
            </a:r>
            <a:r>
              <a:rPr lang="ru-RU" sz="1900" dirty="0" smtClean="0"/>
              <a:t>и т.п.)(п.42.)</a:t>
            </a:r>
          </a:p>
          <a:p>
            <a:pPr marL="722313"/>
            <a:endParaRPr lang="ru-RU" sz="1900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Оформление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инструкции по охране труда </a:t>
            </a:r>
            <a:endParaRPr lang="ru-RU" sz="28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СОГЛАСОВАНО                                                     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УТВЕРЖДЕНО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Протокол заседания             		           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Приказ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           №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профсоюзного комитета	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___.___._____г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№______ 				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/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Инструкция по охране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труда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сторожа № ___ </a:t>
            </a:r>
          </a:p>
          <a:p>
            <a:pPr>
              <a:spcBef>
                <a:spcPts val="0"/>
              </a:spcBef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Текст инструкции</a:t>
            </a:r>
          </a:p>
          <a:p>
            <a:pPr algn="ctr">
              <a:spcBef>
                <a:spcPts val="0"/>
              </a:spcBef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СОГЛАСОВАНО                                                Руководитель структурного подразделения</a:t>
            </a:r>
          </a:p>
          <a:p>
            <a:pPr>
              <a:buNone/>
            </a:pPr>
            <a:r>
              <a:rPr lang="ru-RU" sz="1600" dirty="0" smtClean="0"/>
              <a:t>специалист по охране </a:t>
            </a:r>
            <a:r>
              <a:rPr lang="ru-RU" sz="1600" dirty="0" smtClean="0"/>
              <a:t>труда                                 ____________ __________________________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__________  _____________                              (подпись)          (фамилия, инициалы)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(подпись)         (инициалы)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81000"/>
            <a:ext cx="84582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Регистрация  инструкций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П.26.Утвержденные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инструкции по охране труда регистрируются в порядке, установленном в организации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Примечание.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Возможен вариант регистрации в журнале регистрации инструкций по охране труда, применяемом раньше.</a:t>
            </a:r>
          </a:p>
          <a:p>
            <a:pPr algn="just"/>
            <a:endParaRPr lang="ru-RU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П.28. Каждой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инструкции по охране труда присваивается название и обозначение (регистрационный номер в организации).</a:t>
            </a:r>
            <a:endParaRPr lang="ru-RU" sz="28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81000"/>
            <a:ext cx="89916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Выдача инструкций по охране труда </a:t>
            </a:r>
          </a:p>
          <a:p>
            <a:pPr algn="just"/>
            <a:r>
              <a:rPr lang="ru-RU" sz="2000" dirty="0" smtClean="0"/>
              <a:t>Утвержденные инструкции по охране труда выдаются руководителям структурных подразделений и соответствующим должностным лицам организации с внесением сведений в журнал учета выдачи инструкций по охране труда по форме согласно приложению </a:t>
            </a:r>
            <a:r>
              <a:rPr lang="ru-RU" sz="2000" dirty="0" smtClean="0"/>
              <a:t>3.</a:t>
            </a:r>
          </a:p>
          <a:p>
            <a:pPr algn="just"/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28601" y="2438400"/>
          <a:ext cx="8534400" cy="432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999"/>
                <a:gridCol w="990600"/>
                <a:gridCol w="1981201"/>
                <a:gridCol w="800100"/>
                <a:gridCol w="1038225"/>
                <a:gridCol w="1038225"/>
                <a:gridCol w="1038225"/>
                <a:gridCol w="88582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Дата </a:t>
                      </a:r>
                      <a:r>
                        <a:rPr lang="ru-RU" sz="14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выда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lang="ru-RU" sz="14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чи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инст-рукции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по охране труда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Обозначение (номер) инструкции по охране труда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инструкции по охране труда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Структурные подразделения (работающие), получившие инструкцию по охране труда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Количест-во</a:t>
                      </a:r>
                      <a:r>
                        <a:rPr lang="ru-RU" sz="1400" b="0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выданных </a:t>
                      </a:r>
                      <a:r>
                        <a:rPr lang="ru-RU" sz="1400" b="0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инструк-ций</a:t>
                      </a:r>
                      <a:r>
                        <a:rPr lang="ru-RU" sz="1400" b="0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 охране труда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Должность фамилия и инициалы получателя инструкции по охране труда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Подпись получателя инструкции по охране труда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Примечание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12.02.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Инструкция по охране труда для сторожа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Сторож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Байгот А.В.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12.02.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 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Инструкция по эксплуатации электрической мясорубки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Пище-блок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Шеф-повар Заневская Е.Т.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81000" y="381000"/>
            <a:ext cx="8458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Актуализация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инструкций по охране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труда</a:t>
            </a:r>
          </a:p>
          <a:p>
            <a:pPr algn="ctr"/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ПЕРЕСМОТР </a:t>
            </a:r>
          </a:p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не реже</a:t>
            </a:r>
          </a:p>
          <a:p>
            <a:pPr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  1-го раза в пять лет     или      1-го раза в три года</a:t>
            </a:r>
          </a:p>
          <a:p>
            <a:pPr marL="4398963" algn="just"/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(для работ с повышенной опасностью)</a:t>
            </a:r>
          </a:p>
          <a:p>
            <a:pPr marL="4398963" algn="just"/>
            <a:endParaRPr lang="ru-RU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398963" algn="just"/>
            <a:endParaRPr lang="ru-RU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7313" algn="just"/>
            <a:r>
              <a:rPr lang="ru-RU" sz="2400" dirty="0" smtClean="0"/>
              <a:t>52. Порядок </a:t>
            </a:r>
            <a:r>
              <a:rPr lang="ru-RU" sz="2400" dirty="0" smtClean="0"/>
              <a:t>согласования </a:t>
            </a:r>
            <a:r>
              <a:rPr lang="ru-RU" sz="2400" dirty="0" smtClean="0"/>
              <a:t>и утверждения пересмотренных инструкций по охране труда такой же, как и вновь </a:t>
            </a:r>
            <a:r>
              <a:rPr lang="ru-RU" sz="2400" dirty="0" smtClean="0"/>
              <a:t>разработанных.</a:t>
            </a:r>
            <a:endParaRPr lang="ru-RU" sz="24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85344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 Р И К А З</a:t>
            </a:r>
          </a:p>
          <a:p>
            <a:r>
              <a:rPr lang="ru-RU" dirty="0" smtClean="0"/>
              <a:t>05 марта  2014  № ___ 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О пересмотре инструкций по охране труда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Во исполнение п. 49  Инструкции о порядке разработки </a:t>
            </a:r>
            <a:r>
              <a:rPr lang="ru-RU" dirty="0" smtClean="0"/>
              <a:t>и принятия </a:t>
            </a:r>
            <a:r>
              <a:rPr lang="ru-RU" dirty="0" smtClean="0"/>
              <a:t>локальных нормативных правовых актов, содержащих требования по  охране труда для профессий и ( или) отдельных видов работ (услуг), утвержденной постановлением Министерства труда и социальной защиты РБ  от 28.11.2008 №176, 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ПРИКАЗЫВАЮ: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Заместителям директора по учебной и хозяйственной работе (Касперчик И.В., Станчик В.Т.) произвести пересмотр  инструкций	 по охране труда, срок действия которых истекает 28 марта 2014 года.</a:t>
            </a:r>
          </a:p>
          <a:p>
            <a:r>
              <a:rPr lang="ru-RU" dirty="0" smtClean="0"/>
              <a:t>Итоги проверки инструкций по охране труда представить руководителю к 20.03.2014г. 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Директор                                                                       Ф.И.О.</a:t>
            </a:r>
          </a:p>
          <a:p>
            <a:r>
              <a:rPr lang="ru-RU" dirty="0" smtClean="0"/>
              <a:t>Ознакомлены: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1"/>
            <a:ext cx="8610600" cy="10341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50. Если в течение указанных сроков условия труда на рабочих местах и требования нормативных правовых </a:t>
            </a:r>
            <a:r>
              <a:rPr lang="ru-RU" b="1" dirty="0" smtClean="0"/>
              <a:t>актов не </a:t>
            </a:r>
            <a:r>
              <a:rPr lang="ru-RU" b="1" dirty="0" smtClean="0"/>
              <a:t>изменились, то приказом по организации действие инструкции по охране труда продлевается на следующий </a:t>
            </a:r>
            <a:r>
              <a:rPr lang="ru-RU" b="1" dirty="0" smtClean="0"/>
              <a:t>срок.</a:t>
            </a:r>
          </a:p>
          <a:p>
            <a:endParaRPr lang="ru-RU" b="1" dirty="0" smtClean="0"/>
          </a:p>
          <a:p>
            <a:r>
              <a:rPr lang="ru-RU" dirty="0" smtClean="0"/>
              <a:t>П Р И К А З</a:t>
            </a:r>
          </a:p>
          <a:p>
            <a:r>
              <a:rPr lang="ru-RU" dirty="0" smtClean="0"/>
              <a:t>28 марта  2014  № ___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О продлении срока действия  инструкций по охране </a:t>
            </a:r>
            <a:r>
              <a:rPr lang="ru-RU" dirty="0" smtClean="0"/>
              <a:t>труда</a:t>
            </a:r>
          </a:p>
          <a:p>
            <a:endParaRPr lang="ru-RU" dirty="0" smtClean="0"/>
          </a:p>
          <a:p>
            <a:r>
              <a:rPr lang="ru-RU" dirty="0" smtClean="0"/>
              <a:t>В соответствии п. 50 Инструкции о порядке разработки и принятия локальных нормативных правовых актов, содержащих требования по охране труда для профессий и (или) отдельных видов работ (услуг), утвержденной постановлением Министерства труда и социальной защиты Республики Беларусь   от 28.11.2008 №176, по согласованию с профсоюзным комитетом (протокол № 3 от 27.03.2013г.)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ПРИКАЗЫВАЮ</a:t>
            </a:r>
            <a:r>
              <a:rPr lang="ru-RU" dirty="0" smtClean="0"/>
              <a:t>:</a:t>
            </a:r>
            <a:endParaRPr lang="ru-RU" dirty="0" smtClean="0"/>
          </a:p>
          <a:p>
            <a:r>
              <a:rPr lang="ru-RU" dirty="0" smtClean="0"/>
              <a:t>1.Продлить на очередной срок действие инструкций по охране труда:</a:t>
            </a:r>
          </a:p>
          <a:p>
            <a:r>
              <a:rPr lang="ru-RU" dirty="0" smtClean="0"/>
              <a:t>-для сторожа № 1,</a:t>
            </a:r>
          </a:p>
          <a:p>
            <a:r>
              <a:rPr lang="ru-RU" dirty="0" smtClean="0"/>
              <a:t>- рабочего по комплексному обслуживанию и ремонту зданий и сооружений № 15, </a:t>
            </a:r>
          </a:p>
          <a:p>
            <a:r>
              <a:rPr lang="ru-RU" dirty="0" smtClean="0"/>
              <a:t>-для водителя № 16, </a:t>
            </a:r>
          </a:p>
          <a:p>
            <a:r>
              <a:rPr lang="ru-RU" dirty="0" smtClean="0"/>
              <a:t>-</a:t>
            </a:r>
            <a:r>
              <a:rPr lang="ru-RU" dirty="0" smtClean="0"/>
              <a:t>при эксплуатации электромясорубки № 20 </a:t>
            </a:r>
          </a:p>
          <a:p>
            <a:r>
              <a:rPr lang="ru-RU" dirty="0" smtClean="0"/>
              <a:t>- … (перечисляются  все инструкции по охране труда, срок действия которых продлевается).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, 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0"/>
            <a:ext cx="86106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2. Делопроизводителю (Ф.И.О.) произвести соответствующие отметки в журнале регистрации инструкций по охране труда, а также в контрольном и рабочих экземплярах инструкций по охране труда.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Директор                                                                                           Ф.И.О.</a:t>
            </a:r>
          </a:p>
          <a:p>
            <a:r>
              <a:rPr lang="ru-RU" dirty="0" smtClean="0"/>
              <a:t>Ознакомлена</a:t>
            </a:r>
            <a:r>
              <a:rPr lang="ru-RU" dirty="0" smtClean="0"/>
              <a:t>:</a:t>
            </a:r>
          </a:p>
          <a:p>
            <a:endParaRPr lang="ru-RU" dirty="0" smtClean="0"/>
          </a:p>
          <a:p>
            <a:r>
              <a:rPr lang="ru-RU" b="1" i="1" dirty="0" smtClean="0">
                <a:solidFill>
                  <a:srgbClr val="C00000"/>
                </a:solidFill>
              </a:rPr>
              <a:t>Образец  оформления продления срока действия инструкции по охране труда</a:t>
            </a:r>
            <a:endParaRPr lang="ru-RU" b="1" i="1" dirty="0" smtClean="0">
              <a:solidFill>
                <a:srgbClr val="C00000"/>
              </a:solidFill>
            </a:endParaRPr>
          </a:p>
          <a:p>
            <a:pPr algn="ctr"/>
            <a:r>
              <a:rPr lang="ru-RU" dirty="0" smtClean="0"/>
              <a:t>КОНТРОЛЬНЫЙ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СОГЛАСОВАНО                                      </a:t>
            </a:r>
            <a:r>
              <a:rPr lang="ru-RU" dirty="0" smtClean="0"/>
              <a:t>     УТВЕРЖДЕНО</a:t>
            </a:r>
            <a:endParaRPr lang="ru-RU" dirty="0" smtClean="0"/>
          </a:p>
          <a:p>
            <a:r>
              <a:rPr lang="ru-RU" dirty="0" smtClean="0"/>
              <a:t>Протокол   заседания                                Приказ №______ от ___________</a:t>
            </a:r>
          </a:p>
          <a:p>
            <a:r>
              <a:rPr lang="ru-RU" dirty="0" smtClean="0"/>
              <a:t>профсоюзного комитета </a:t>
            </a:r>
          </a:p>
          <a:p>
            <a:r>
              <a:rPr lang="ru-RU" u="sng" dirty="0" smtClean="0"/>
              <a:t>№ 3 от «25» марта 2010 г.</a:t>
            </a:r>
            <a:endParaRPr lang="ru-RU" dirty="0" smtClean="0"/>
          </a:p>
          <a:p>
            <a:r>
              <a:rPr lang="ru-RU" dirty="0" smtClean="0"/>
              <a:t> Протокол заседания ПК                          Срок действия продлен     </a:t>
            </a:r>
          </a:p>
          <a:p>
            <a:r>
              <a:rPr lang="ru-RU" dirty="0" smtClean="0"/>
              <a:t> № 3 от 27.03.2013г.                                   Приказ № __ от 28.03.2013г. 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Инструкция </a:t>
            </a:r>
          </a:p>
          <a:p>
            <a:r>
              <a:rPr lang="ru-RU" dirty="0" smtClean="0"/>
              <a:t>по охране труда для сторожа</a:t>
            </a:r>
          </a:p>
          <a:p>
            <a:r>
              <a:rPr lang="ru-RU" dirty="0" smtClean="0"/>
              <a:t>№ 1</a:t>
            </a:r>
          </a:p>
          <a:p>
            <a:r>
              <a:rPr lang="ru-RU" dirty="0" smtClean="0"/>
              <a:t> </a:t>
            </a:r>
          </a:p>
          <a:p>
            <a:endParaRPr lang="ru-RU" dirty="0" smtClean="0"/>
          </a:p>
          <a:p>
            <a:endParaRPr lang="ru-RU" b="1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609600"/>
            <a:ext cx="81534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8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ИНСТРУКЦИИ </a:t>
            </a:r>
          </a:p>
          <a:p>
            <a:pPr algn="ctr"/>
            <a:r>
              <a:rPr lang="ru-RU" sz="4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ОХРАНЕ ТРУДА</a:t>
            </a:r>
          </a:p>
          <a:p>
            <a:pPr algn="ctr"/>
            <a:endParaRPr lang="ru-RU" sz="48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8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8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8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8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8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8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38200" y="3733800"/>
            <a:ext cx="3581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Для профессий</a:t>
            </a: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648200" y="3429000"/>
            <a:ext cx="3733800" cy="1676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Для </a:t>
            </a:r>
            <a:r>
              <a:rPr lang="ru-RU" sz="4400" dirty="0" smtClean="0"/>
              <a:t>видов работ 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80999" y="990599"/>
          <a:ext cx="8458202" cy="3886202"/>
        </p:xfrm>
        <a:graphic>
          <a:graphicData uri="http://schemas.openxmlformats.org/drawingml/2006/table">
            <a:tbl>
              <a:tblPr/>
              <a:tblGrid>
                <a:gridCol w="377236"/>
                <a:gridCol w="2051960"/>
                <a:gridCol w="744322"/>
                <a:gridCol w="1114791"/>
                <a:gridCol w="1322862"/>
                <a:gridCol w="1245047"/>
                <a:gridCol w="932094"/>
                <a:gridCol w="669890"/>
              </a:tblGrid>
              <a:tr h="13574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№ п/</a:t>
                      </a:r>
                      <a:r>
                        <a:rPr lang="ru-RU" sz="800" dirty="0" err="1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Наименование инструкции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Дата утверждения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Обозначение (номер), присвоенное инструкции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Плановый срок проверки инструкции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Должность, фамилия, инициалы лица, зарегистрировавшего инструкцию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Подпись лица, зарегистриро-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вавшего инструкцию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8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Примеча-ние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9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8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8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8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8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8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8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8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80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69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Verdana"/>
                        </a:rPr>
                        <a:t> 1.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Verdana"/>
                        </a:rPr>
                        <a:t>Инструкция по охране труда для сторожа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Verdana"/>
                        </a:rPr>
                        <a:t>28.03.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Verdana"/>
                        </a:rPr>
                        <a:t>2010г.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Verdana"/>
                        </a:rPr>
                        <a:t>       № 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Verdana"/>
                        </a:rPr>
                        <a:t>28.03.2013г. 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Verdana"/>
                        </a:rPr>
                        <a:t>28.03.2016г.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Verdana"/>
                        </a:rPr>
                        <a:t>Делопроизводитель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Verdana"/>
                        </a:rPr>
                        <a:t>Шадуро Е.Т.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Verdana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Verdana"/>
                        </a:rPr>
                        <a:t>Пр. №__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Verdana"/>
                        </a:rPr>
                        <a:t>от 28.03.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Verdana"/>
                        </a:rPr>
                        <a:t>2013г.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69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Verdana"/>
                        </a:rPr>
                        <a:t> 2.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Verdana"/>
                        </a:rPr>
                        <a:t>Инструкция по охране труда для дворника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Verdana"/>
                        </a:rPr>
                        <a:t>28.03.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Verdana"/>
                        </a:rPr>
                        <a:t>2010г.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Verdana"/>
                        </a:rPr>
                        <a:t>       № 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Verdana"/>
                        </a:rPr>
                        <a:t>28.03.2015г.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Verdana"/>
                        </a:rPr>
                        <a:t>27.03.2020г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Verdana"/>
                        </a:rPr>
                        <a:t>.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Verdana"/>
                        </a:rPr>
                        <a:t>Делопроизводитель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Verdana"/>
                        </a:rPr>
                        <a:t>Шадуро Е.Т.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Verdana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Verdana"/>
                        </a:rPr>
                        <a:t>Пр. №__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Verdana"/>
                        </a:rPr>
                        <a:t>от 27.03.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Verdana"/>
                        </a:rPr>
                        <a:t>2015г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1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3400" y="38100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Образец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ЖУРНАЛ РЕГИСТРАЦИИ ИНСТРУКЦИЙ ПО ОХРАНЕ ТРУДА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3400" y="457200"/>
          <a:ext cx="8153400" cy="473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1158240">
                <a:tc rowSpan="5"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pPr algn="ctr"/>
                      <a:r>
                        <a:rPr lang="ru-RU" sz="4000" dirty="0" smtClean="0"/>
                        <a:t>Для профессий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Для дворника</a:t>
                      </a:r>
                      <a:endParaRPr lang="ru-RU" dirty="0"/>
                    </a:p>
                  </a:txBody>
                  <a:tcPr/>
                </a:tc>
              </a:tr>
              <a:tr h="8991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Для сторожа</a:t>
                      </a:r>
                      <a:endParaRPr lang="ru-RU" dirty="0"/>
                    </a:p>
                  </a:txBody>
                  <a:tcPr/>
                </a:tc>
              </a:tr>
              <a:tr h="990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Для рабочего по комплексному обслуживанию и ремонту</a:t>
                      </a:r>
                      <a:r>
                        <a:rPr lang="ru-RU" baseline="0" dirty="0" smtClean="0"/>
                        <a:t> зданий и сооружений</a:t>
                      </a:r>
                      <a:endParaRPr lang="ru-RU" dirty="0"/>
                    </a:p>
                  </a:txBody>
                  <a:tcPr/>
                </a:tc>
              </a:tr>
              <a:tr h="990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Для рабочего по </a:t>
                      </a:r>
                      <a:r>
                        <a:rPr lang="ru-RU" dirty="0" smtClean="0"/>
                        <a:t>стирке и ремонту  спецодежды</a:t>
                      </a:r>
                      <a:endParaRPr lang="ru-RU" dirty="0"/>
                    </a:p>
                  </a:txBody>
                  <a:tcPr/>
                </a:tc>
              </a:tr>
              <a:tr h="701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Для повара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54864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i="1" dirty="0" smtClean="0"/>
              <a:t>Примечание.  </a:t>
            </a:r>
            <a:r>
              <a:rPr lang="ru-RU" dirty="0" smtClean="0"/>
              <a:t>Наименование профессий должно соответствовать Общегосударственному классификатору Республики Беларусь  ОКРБ 006-2009 «Профессии рабочих и должности служащих», утв</a:t>
            </a:r>
            <a:r>
              <a:rPr lang="ru-RU" sz="1400" dirty="0" smtClean="0"/>
              <a:t>. </a:t>
            </a:r>
            <a:r>
              <a:rPr lang="ru-RU" dirty="0" smtClean="0"/>
              <a:t>пост. Министерства труда и социальной защиты Республики Беларусь 22.10.2009 № 125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09600" y="533400"/>
          <a:ext cx="7848600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300"/>
                <a:gridCol w="3924300"/>
              </a:tblGrid>
              <a:tr h="838200">
                <a:tc rowSpan="6"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sz="4000" dirty="0" smtClean="0"/>
                        <a:t>ДЛЯ ОТДЕЛЬНЫХ </a:t>
                      </a:r>
                    </a:p>
                    <a:p>
                      <a:pPr algn="ctr"/>
                      <a:r>
                        <a:rPr lang="ru-RU" sz="4000" dirty="0" smtClean="0"/>
                        <a:t>ВИДОВ РАБОТ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При эксплуатации ручного электроинструмента</a:t>
                      </a:r>
                      <a:endParaRPr lang="ru-RU" sz="2000" dirty="0"/>
                    </a:p>
                  </a:txBody>
                  <a:tcPr/>
                </a:tc>
              </a:tr>
              <a:tr h="6858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 выполнении работ на высоте</a:t>
                      </a:r>
                      <a:endParaRPr lang="ru-RU" dirty="0"/>
                    </a:p>
                  </a:txBody>
                  <a:tcPr/>
                </a:tc>
              </a:tr>
              <a:tr h="838200">
                <a:tc vMerge="1"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 эксплуатации</a:t>
                      </a:r>
                      <a:r>
                        <a:rPr lang="ru-RU" baseline="0" dirty="0" smtClean="0"/>
                        <a:t> шкафов электрических жарочных</a:t>
                      </a:r>
                      <a:endParaRPr lang="ru-RU" dirty="0"/>
                    </a:p>
                  </a:txBody>
                  <a:tcPr/>
                </a:tc>
              </a:tr>
              <a:tr h="11125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 подготовке оборудования к демонстрационным</a:t>
                      </a:r>
                      <a:r>
                        <a:rPr lang="ru-RU" baseline="0" dirty="0" smtClean="0"/>
                        <a:t>  опытам по физике</a:t>
                      </a:r>
                      <a:endParaRPr lang="ru-RU" dirty="0"/>
                    </a:p>
                  </a:txBody>
                  <a:tcPr/>
                </a:tc>
              </a:tr>
              <a:tr h="11125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 работе с химическими реактивами </a:t>
                      </a:r>
                      <a:endParaRPr lang="ru-RU" dirty="0"/>
                    </a:p>
                  </a:txBody>
                  <a:tcPr/>
                </a:tc>
              </a:tr>
              <a:tr h="111252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mtClean="0"/>
                    </a:p>
                    <a:p>
                      <a:pPr algn="ctr"/>
                      <a:r>
                        <a:rPr lang="ru-RU" smtClean="0"/>
                        <a:t>При </a:t>
                      </a:r>
                      <a:r>
                        <a:rPr lang="ru-RU" dirty="0" smtClean="0"/>
                        <a:t>работе </a:t>
                      </a:r>
                      <a:r>
                        <a:rPr lang="ru-RU" smtClean="0"/>
                        <a:t>на сверлильном станке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8534400" cy="641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Алгоритм работы с инструкциями по ОТ</a:t>
            </a:r>
          </a:p>
          <a:p>
            <a:pPr algn="ctr"/>
            <a:r>
              <a:rPr lang="ru-RU" sz="3600" b="1" dirty="0" smtClean="0"/>
              <a:t> </a:t>
            </a:r>
          </a:p>
          <a:p>
            <a:pPr algn="just">
              <a:spcAft>
                <a:spcPts val="1800"/>
              </a:spcAft>
            </a:pPr>
            <a:r>
              <a:rPr lang="ru-RU" sz="2400" dirty="0" smtClean="0"/>
              <a:t>1. Разработка Перечня инструкций по ОТ </a:t>
            </a:r>
          </a:p>
          <a:p>
            <a:pPr indent="355600" algn="just">
              <a:spcAft>
                <a:spcPts val="1800"/>
              </a:spcAft>
            </a:pPr>
            <a:r>
              <a:rPr lang="ru-RU" sz="2400" dirty="0" smtClean="0"/>
              <a:t>2. Разработка проекта инструкций по ОТ </a:t>
            </a:r>
          </a:p>
          <a:p>
            <a:pPr marL="722313" algn="just">
              <a:spcAft>
                <a:spcPts val="1800"/>
              </a:spcAft>
            </a:pPr>
            <a:r>
              <a:rPr lang="ru-RU" sz="2400" dirty="0" smtClean="0"/>
              <a:t>3. Согласование проекта инструкций по ОТ со службой охраны труда и профсоюзным комитетом</a:t>
            </a:r>
          </a:p>
          <a:p>
            <a:pPr marL="722313" indent="355600" algn="just">
              <a:spcAft>
                <a:spcPts val="1800"/>
              </a:spcAft>
            </a:pPr>
            <a:r>
              <a:rPr lang="ru-RU" sz="2400" dirty="0" smtClean="0"/>
              <a:t>4. Утверждение инструкций по ОТ</a:t>
            </a:r>
          </a:p>
          <a:p>
            <a:pPr marL="722313" indent="1068388" algn="just">
              <a:spcAft>
                <a:spcPts val="1800"/>
              </a:spcAft>
            </a:pPr>
            <a:r>
              <a:rPr lang="ru-RU" sz="2400" dirty="0" smtClean="0"/>
              <a:t>5. Регистрация </a:t>
            </a:r>
            <a:r>
              <a:rPr lang="ru-RU" sz="2400" dirty="0" smtClean="0"/>
              <a:t>инструкций по </a:t>
            </a:r>
            <a:r>
              <a:rPr lang="ru-RU" sz="2400" dirty="0" smtClean="0"/>
              <a:t>ОТ</a:t>
            </a:r>
          </a:p>
          <a:p>
            <a:pPr marL="2425700" indent="-269875" algn="just">
              <a:spcAft>
                <a:spcPts val="1800"/>
              </a:spcAft>
            </a:pPr>
            <a:r>
              <a:rPr lang="ru-RU" sz="2400" dirty="0" smtClean="0"/>
              <a:t>6. Выдача инструкций по ОТ руководителям структурных подразделений </a:t>
            </a:r>
          </a:p>
          <a:p>
            <a:pPr marL="722313" indent="1789113" algn="just">
              <a:spcAft>
                <a:spcPts val="1800"/>
              </a:spcAft>
            </a:pPr>
            <a:r>
              <a:rPr lang="ru-RU" sz="2400" dirty="0" smtClean="0"/>
              <a:t>7. Актуализация инструкций по ОТ</a:t>
            </a:r>
          </a:p>
          <a:p>
            <a:pPr marL="722313" indent="173038" algn="just"/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381000"/>
            <a:ext cx="83820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ru-RU" sz="3600" b="1" i="1" dirty="0" smtClean="0">
                <a:solidFill>
                  <a:srgbClr val="7030A0"/>
                </a:solidFill>
              </a:rPr>
              <a:t>Разработка Перечня инструкций по ОТ</a:t>
            </a:r>
          </a:p>
          <a:p>
            <a:pPr marL="514350" indent="-514350" algn="ctr"/>
            <a:endParaRPr lang="ru-RU" sz="3600" dirty="0" smtClean="0"/>
          </a:p>
          <a:p>
            <a:pPr marL="514350" indent="-514350" algn="ctr"/>
            <a:r>
              <a:rPr lang="ru-RU" sz="2800" dirty="0" smtClean="0">
                <a:sym typeface="Wingdings"/>
              </a:rPr>
              <a:t></a:t>
            </a:r>
            <a:r>
              <a:rPr lang="ru-RU" sz="2800" dirty="0" smtClean="0"/>
              <a:t>Составляется с учетом утвержденного в организации штатного расписания (п.12)</a:t>
            </a:r>
          </a:p>
          <a:p>
            <a:pPr marL="514350" indent="-514350" algn="ctr"/>
            <a:r>
              <a:rPr lang="ru-RU" sz="2800" dirty="0" smtClean="0">
                <a:sym typeface="Wingdings"/>
              </a:rPr>
              <a:t>Согласовывается с профсоюзным комитетом </a:t>
            </a:r>
          </a:p>
          <a:p>
            <a:pPr marL="3590925" algn="just"/>
            <a:r>
              <a:rPr lang="ru-RU" sz="2800" dirty="0" smtClean="0">
                <a:sym typeface="Wingdings"/>
              </a:rPr>
              <a:t>(</a:t>
            </a:r>
            <a:r>
              <a:rPr lang="ru-RU" sz="2000" dirty="0" smtClean="0">
                <a:sym typeface="Wingdings"/>
              </a:rPr>
              <a:t>п.22.1 Соглашения между управлением образования Гродненского ОИК и Гродненской областной организацией Белорусского профсоюза работников образования и науки на 2016-2019г.г. – (далее- областное Соглашение )</a:t>
            </a:r>
            <a:endParaRPr lang="ru-RU" sz="2800" dirty="0" smtClean="0"/>
          </a:p>
          <a:p>
            <a:pPr marL="514350" indent="-514350" algn="ctr"/>
            <a:r>
              <a:rPr lang="ru-RU" sz="2800" dirty="0" smtClean="0">
                <a:sym typeface="Wingdings"/>
              </a:rPr>
              <a:t></a:t>
            </a:r>
            <a:r>
              <a:rPr lang="ru-RU" sz="2800" dirty="0" smtClean="0"/>
              <a:t>Утверждается </a:t>
            </a:r>
            <a:r>
              <a:rPr lang="ru-RU" sz="2800" dirty="0" smtClean="0"/>
              <a:t>руководителем организации или его заместителем, в должностные обязанности которого входят вопросы организации охраны </a:t>
            </a:r>
            <a:r>
              <a:rPr lang="ru-RU" sz="2800" dirty="0" smtClean="0"/>
              <a:t>труда (12)</a:t>
            </a:r>
          </a:p>
          <a:p>
            <a:pPr algn="ctr"/>
            <a:endParaRPr lang="ru-RU" sz="2800" b="1" dirty="0" smtClean="0"/>
          </a:p>
          <a:p>
            <a:pPr algn="ctr"/>
            <a:endParaRPr lang="ru-RU" sz="2800" b="1" dirty="0" smtClean="0"/>
          </a:p>
          <a:p>
            <a:pPr algn="ctr"/>
            <a:endParaRPr lang="ru-RU" sz="28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381000"/>
            <a:ext cx="82296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СОГЛАСОВАНО                                                          УТВЕРЖДЕНО</a:t>
            </a:r>
          </a:p>
          <a:p>
            <a:r>
              <a:rPr lang="ru-RU" dirty="0" smtClean="0"/>
              <a:t>Протокол заседания             		</a:t>
            </a:r>
            <a:r>
              <a:rPr lang="ru-RU" dirty="0" smtClean="0"/>
              <a:t>                Приказ  </a:t>
            </a:r>
            <a:r>
              <a:rPr lang="ru-RU" dirty="0" smtClean="0"/>
              <a:t>от           №</a:t>
            </a:r>
          </a:p>
          <a:p>
            <a:r>
              <a:rPr lang="ru-RU" dirty="0" smtClean="0"/>
              <a:t>профсоюзного комитета	</a:t>
            </a:r>
          </a:p>
          <a:p>
            <a:r>
              <a:rPr lang="ru-RU" dirty="0" smtClean="0"/>
              <a:t>от </a:t>
            </a:r>
            <a:r>
              <a:rPr lang="ru-RU" dirty="0" err="1" smtClean="0"/>
              <a:t>___.___._____г</a:t>
            </a:r>
            <a:r>
              <a:rPr lang="ru-RU" dirty="0" smtClean="0"/>
              <a:t>. №______ 				</a:t>
            </a:r>
          </a:p>
          <a:p>
            <a:r>
              <a:rPr lang="ru-RU" dirty="0" smtClean="0"/>
              <a:t> </a:t>
            </a:r>
          </a:p>
          <a:p>
            <a:pPr algn="ctr"/>
            <a:r>
              <a:rPr lang="ru-RU" b="1" dirty="0" smtClean="0"/>
              <a:t>Перечень инструкций по охране труда</a:t>
            </a:r>
            <a:endParaRPr lang="ru-RU" dirty="0" smtClean="0"/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Инструкция по охране труда для уборщика служебных помещений</a:t>
            </a:r>
          </a:p>
          <a:p>
            <a:r>
              <a:rPr lang="ru-RU" dirty="0" smtClean="0"/>
              <a:t>Инструкция по охране труда для рабочего по комплексному обслуживанию и ремонту зданий и сооружений и сооружений</a:t>
            </a:r>
          </a:p>
          <a:p>
            <a:r>
              <a:rPr lang="ru-RU" dirty="0" smtClean="0"/>
              <a:t>Инструкция по охране труда для дворника</a:t>
            </a:r>
          </a:p>
          <a:p>
            <a:r>
              <a:rPr lang="ru-RU" dirty="0" smtClean="0"/>
              <a:t>Инструкция по охране труда для рабочего по стирке и ремонту спецодежды</a:t>
            </a:r>
          </a:p>
          <a:p>
            <a:r>
              <a:rPr lang="ru-RU" dirty="0" smtClean="0"/>
              <a:t>Инструкция по охране труда для кастелянши</a:t>
            </a:r>
          </a:p>
          <a:p>
            <a:r>
              <a:rPr lang="ru-RU" dirty="0" smtClean="0"/>
              <a:t>Инструкция по охране труда для истопника</a:t>
            </a:r>
          </a:p>
          <a:p>
            <a:r>
              <a:rPr lang="ru-RU" dirty="0" smtClean="0"/>
              <a:t>Инструкция по охране труда для сторожа</a:t>
            </a:r>
          </a:p>
          <a:p>
            <a:r>
              <a:rPr lang="ru-RU" dirty="0" smtClean="0"/>
              <a:t>Инструкция по охране труда для повара</a:t>
            </a:r>
          </a:p>
          <a:p>
            <a:r>
              <a:rPr lang="ru-RU" dirty="0" smtClean="0"/>
              <a:t>Инструкция по охране труда для кухонного работника </a:t>
            </a:r>
          </a:p>
          <a:p>
            <a:r>
              <a:rPr lang="ru-RU" dirty="0" smtClean="0"/>
              <a:t>Инструкция по охране труда для гардеробщика</a:t>
            </a:r>
          </a:p>
          <a:p>
            <a:r>
              <a:rPr lang="ru-RU" dirty="0" smtClean="0"/>
              <a:t>Инструкция по охране труда для механизатора</a:t>
            </a:r>
          </a:p>
          <a:p>
            <a:r>
              <a:rPr lang="ru-RU" dirty="0" smtClean="0"/>
              <a:t>Инструкция по охране труда для водителя автомобиля</a:t>
            </a:r>
          </a:p>
          <a:p>
            <a:r>
              <a:rPr lang="ru-RU" dirty="0" smtClean="0"/>
              <a:t>Инструкция  по охране труда  при эксплуатации шкафов </a:t>
            </a:r>
            <a:r>
              <a:rPr lang="ru-RU" dirty="0" smtClean="0"/>
              <a:t>холодильных</a:t>
            </a:r>
          </a:p>
          <a:p>
            <a:r>
              <a:rPr lang="ru-RU" dirty="0" smtClean="0"/>
              <a:t>...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81000"/>
            <a:ext cx="8382000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ru-RU" sz="3600" b="1" i="1" dirty="0" smtClean="0">
                <a:solidFill>
                  <a:srgbClr val="7030A0"/>
                </a:solidFill>
              </a:rPr>
              <a:t>Разработка </a:t>
            </a:r>
            <a:r>
              <a:rPr lang="ru-RU" sz="3600" b="1" i="1" dirty="0" smtClean="0">
                <a:solidFill>
                  <a:srgbClr val="7030A0"/>
                </a:solidFill>
              </a:rPr>
              <a:t>проекта </a:t>
            </a:r>
            <a:r>
              <a:rPr lang="ru-RU" sz="3600" b="1" i="1" dirty="0" smtClean="0">
                <a:solidFill>
                  <a:srgbClr val="7030A0"/>
                </a:solidFill>
              </a:rPr>
              <a:t>инструкций по </a:t>
            </a:r>
            <a:r>
              <a:rPr lang="ru-RU" sz="3600" b="1" i="1" dirty="0" smtClean="0">
                <a:solidFill>
                  <a:srgbClr val="7030A0"/>
                </a:solidFill>
              </a:rPr>
              <a:t>ОТ</a:t>
            </a:r>
          </a:p>
          <a:p>
            <a:pPr marL="514350" indent="-514350"/>
            <a:r>
              <a:rPr lang="ru-RU" sz="2400" b="1" i="1" dirty="0" smtClean="0">
                <a:solidFill>
                  <a:srgbClr val="7030A0"/>
                </a:solidFill>
                <a:sym typeface="Wingdings"/>
              </a:rPr>
              <a:t></a:t>
            </a:r>
            <a:r>
              <a:rPr lang="ru-RU" sz="2400" dirty="0" smtClean="0">
                <a:sym typeface="Wingdings"/>
              </a:rPr>
              <a:t>О</a:t>
            </a:r>
            <a:r>
              <a:rPr lang="ru-RU" sz="2400" dirty="0" smtClean="0"/>
              <a:t>существляется </a:t>
            </a:r>
            <a:r>
              <a:rPr lang="ru-RU" sz="2400" dirty="0" smtClean="0"/>
              <a:t>на основании приказов или письменных распоряжений руководителя </a:t>
            </a:r>
            <a:r>
              <a:rPr lang="ru-RU" sz="2400" dirty="0" smtClean="0"/>
              <a:t>организации (</a:t>
            </a:r>
            <a:r>
              <a:rPr lang="ru-RU" sz="2000" dirty="0" smtClean="0"/>
              <a:t>п.13</a:t>
            </a:r>
            <a:r>
              <a:rPr lang="ru-RU" sz="2400" dirty="0" smtClean="0"/>
              <a:t>)</a:t>
            </a:r>
          </a:p>
          <a:p>
            <a:pPr marL="514350" indent="-514350" algn="just"/>
            <a:r>
              <a:rPr lang="ru-RU" sz="2400" dirty="0" smtClean="0">
                <a:sym typeface="Wingdings"/>
              </a:rPr>
              <a:t>Р</a:t>
            </a:r>
            <a:r>
              <a:rPr lang="ru-RU" sz="2400" dirty="0" smtClean="0"/>
              <a:t>азрабатываются </a:t>
            </a:r>
            <a:r>
              <a:rPr lang="ru-RU" sz="2400" dirty="0" smtClean="0"/>
              <a:t>руководителями структурных подразделений </a:t>
            </a:r>
            <a:r>
              <a:rPr lang="ru-RU" sz="2400" dirty="0" smtClean="0"/>
              <a:t>организации с участием профессиональных союзов (</a:t>
            </a:r>
            <a:r>
              <a:rPr lang="ru-RU" sz="2000" dirty="0" smtClean="0"/>
              <a:t>п.14</a:t>
            </a:r>
            <a:r>
              <a:rPr lang="ru-RU" sz="2400" dirty="0" smtClean="0"/>
              <a:t>)</a:t>
            </a:r>
          </a:p>
          <a:p>
            <a:pPr marL="514350" indent="-514350" algn="just"/>
            <a:r>
              <a:rPr lang="ru-RU" sz="2400" dirty="0" smtClean="0">
                <a:sym typeface="Wingdings"/>
              </a:rPr>
              <a:t>Р</a:t>
            </a:r>
            <a:r>
              <a:rPr lang="ru-RU" sz="2400" dirty="0" smtClean="0"/>
              <a:t>азрабатываются </a:t>
            </a:r>
            <a:r>
              <a:rPr lang="ru-RU" sz="2400" dirty="0" smtClean="0"/>
              <a:t>на основе нормативных правовых актов, в том числе технических нормативных правовых актов, </a:t>
            </a:r>
            <a:r>
              <a:rPr lang="ru-RU" sz="2400" dirty="0" smtClean="0"/>
              <a:t>а </a:t>
            </a:r>
            <a:r>
              <a:rPr lang="ru-RU" sz="2400" dirty="0" smtClean="0"/>
              <a:t>также требований по охране труда, изложенных в технологической документации, технической документации на оборудование, эксплуатируемое в организации, с учетом специфики деятельности организации, конкретных условий производства работ, оказания </a:t>
            </a:r>
            <a:r>
              <a:rPr lang="ru-RU" sz="2400" dirty="0" smtClean="0"/>
              <a:t>услуг (п. 5)</a:t>
            </a:r>
          </a:p>
          <a:p>
            <a:pPr marL="514350" indent="-514350" algn="just"/>
            <a:r>
              <a:rPr lang="ru-RU" sz="2400" dirty="0" smtClean="0">
                <a:sym typeface="Wingdings"/>
              </a:rPr>
              <a:t></a:t>
            </a:r>
            <a:r>
              <a:rPr lang="ru-RU" sz="2400" dirty="0" smtClean="0"/>
              <a:t>Служба охраны труда </a:t>
            </a:r>
            <a:r>
              <a:rPr lang="ru-RU" sz="2400" dirty="0" smtClean="0"/>
              <a:t>организации оказывает </a:t>
            </a:r>
            <a:r>
              <a:rPr lang="ru-RU" sz="2400" dirty="0" smtClean="0"/>
              <a:t>методическую </a:t>
            </a:r>
            <a:r>
              <a:rPr lang="ru-RU" sz="2400" dirty="0" smtClean="0"/>
              <a:t>помощь (п.17)</a:t>
            </a:r>
          </a:p>
          <a:p>
            <a:pPr marL="514350" indent="-514350" algn="just"/>
            <a:endParaRPr lang="ru-RU" sz="2800" dirty="0" smtClean="0"/>
          </a:p>
          <a:p>
            <a:pPr marL="514350" indent="-514350"/>
            <a:endParaRPr lang="ru-RU" sz="2800" b="1" i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04800"/>
            <a:ext cx="86106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u="sng" dirty="0" smtClean="0"/>
              <a:t>Подготовительная </a:t>
            </a:r>
            <a:r>
              <a:rPr lang="ru-RU" sz="2400" u="sng" dirty="0" smtClean="0"/>
              <a:t>работа включает (п.19)</a:t>
            </a:r>
            <a:r>
              <a:rPr lang="ru-RU" sz="2400" dirty="0" smtClean="0"/>
              <a:t>:</a:t>
            </a:r>
          </a:p>
          <a:p>
            <a:pPr algn="just"/>
            <a:r>
              <a:rPr lang="ru-RU" sz="2200" dirty="0" smtClean="0">
                <a:sym typeface="Wingdings"/>
              </a:rPr>
              <a:t></a:t>
            </a:r>
            <a:r>
              <a:rPr lang="ru-RU" sz="2200" dirty="0" smtClean="0"/>
              <a:t>анализ результатов аттестации рабочих мест по условиям </a:t>
            </a:r>
            <a:r>
              <a:rPr lang="ru-RU" sz="2200" dirty="0" smtClean="0"/>
              <a:t>труда,</a:t>
            </a:r>
            <a:r>
              <a:rPr lang="ru-RU" sz="2200" dirty="0" smtClean="0"/>
              <a:t> причин несчастных случаев на производстве и профессиональных заболеваний</a:t>
            </a:r>
            <a:r>
              <a:rPr lang="ru-RU" sz="2200" dirty="0" smtClean="0"/>
              <a:t>;</a:t>
            </a:r>
          </a:p>
          <a:p>
            <a:pPr marL="722313" algn="just"/>
            <a:r>
              <a:rPr lang="ru-RU" sz="2200" dirty="0" smtClean="0">
                <a:sym typeface="Wingdings"/>
              </a:rPr>
              <a:t></a:t>
            </a:r>
            <a:r>
              <a:rPr lang="ru-RU" sz="2200" dirty="0" smtClean="0"/>
              <a:t>изучение информационных писем, приказов, распоряжений, постановлений органов государственного управления, вышестоящих </a:t>
            </a:r>
            <a:r>
              <a:rPr lang="ru-RU" sz="2200" dirty="0" smtClean="0"/>
              <a:t>организаций;</a:t>
            </a:r>
          </a:p>
          <a:p>
            <a:pPr algn="just"/>
            <a:r>
              <a:rPr lang="ru-RU" sz="2200" dirty="0" smtClean="0">
                <a:sym typeface="Wingdings"/>
              </a:rPr>
              <a:t></a:t>
            </a:r>
            <a:r>
              <a:rPr lang="ru-RU" sz="2200" dirty="0" smtClean="0"/>
              <a:t>подбор и изучение нормативных правовых актов, технических нормативных правовых </a:t>
            </a:r>
            <a:r>
              <a:rPr lang="ru-RU" sz="2200" dirty="0" smtClean="0"/>
              <a:t>актов, соответствующей </a:t>
            </a:r>
            <a:r>
              <a:rPr lang="ru-RU" sz="2200" dirty="0" smtClean="0"/>
              <a:t>технической литературы, учебных пособий</a:t>
            </a:r>
            <a:endParaRPr lang="ru-RU" sz="2200" dirty="0" smtClean="0">
              <a:sym typeface="Wingdings"/>
            </a:endParaRPr>
          </a:p>
          <a:p>
            <a:pPr marL="722313" algn="just"/>
            <a:r>
              <a:rPr lang="ru-RU" sz="2200" dirty="0" smtClean="0">
                <a:sym typeface="Wingdings"/>
              </a:rPr>
              <a:t></a:t>
            </a:r>
            <a:r>
              <a:rPr lang="ru-RU" sz="2200" dirty="0" smtClean="0"/>
              <a:t>определение вредных и (или) опасных производственных факторов, характерных для соответствующей профессии, вида работ (услуг</a:t>
            </a:r>
            <a:r>
              <a:rPr lang="ru-RU" sz="2200" dirty="0" smtClean="0"/>
              <a:t>);</a:t>
            </a:r>
          </a:p>
          <a:p>
            <a:pPr algn="just"/>
            <a:r>
              <a:rPr lang="ru-RU" sz="2200" dirty="0" smtClean="0">
                <a:sym typeface="Wingdings"/>
              </a:rPr>
              <a:t></a:t>
            </a:r>
            <a:r>
              <a:rPr lang="ru-RU" sz="2200" dirty="0" smtClean="0"/>
              <a:t>подбор средств индивидуальной защиты, обеспечивающих эффективную защиту от вредных и (или) опасных производственных </a:t>
            </a:r>
            <a:r>
              <a:rPr lang="ru-RU" sz="2200" dirty="0" smtClean="0"/>
              <a:t>факторов;</a:t>
            </a:r>
          </a:p>
          <a:p>
            <a:pPr marL="722313" algn="just"/>
            <a:r>
              <a:rPr lang="ru-RU" sz="2200" dirty="0" smtClean="0">
                <a:sym typeface="Wingdings"/>
              </a:rPr>
              <a:t></a:t>
            </a:r>
            <a:r>
              <a:rPr lang="ru-RU" sz="2200" dirty="0" smtClean="0"/>
              <a:t>определение требований по охране </a:t>
            </a:r>
            <a:r>
              <a:rPr lang="ru-RU" sz="2200" dirty="0" smtClean="0"/>
              <a:t>труда, безопасных </a:t>
            </a:r>
            <a:r>
              <a:rPr lang="ru-RU" sz="2200" dirty="0" smtClean="0"/>
              <a:t>методов и приемов работы, последовательности выполнения </a:t>
            </a:r>
            <a:r>
              <a:rPr lang="ru-RU" sz="2200" dirty="0" smtClean="0"/>
              <a:t>работ</a:t>
            </a:r>
            <a:r>
              <a:rPr lang="ru-RU" sz="2200" dirty="0" smtClean="0"/>
              <a:t> </a:t>
            </a:r>
            <a:r>
              <a:rPr lang="ru-RU" sz="2200" dirty="0" smtClean="0"/>
              <a:t>ит.д.</a:t>
            </a:r>
            <a:endParaRPr lang="ru-RU" sz="2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</TotalTime>
  <Words>1169</Words>
  <PresentationFormat>Экран (4:3)</PresentationFormat>
  <Paragraphs>301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   ИНСТРУКЦИЯ о порядке разработки и принятия локальных нормативных правовых актов, содержащих требования по охране труда для профессий и (или) отдельных видов работ (услуг)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Оформление инструкции по охране труда 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принятия локальных нормативных правовых актов по охране труда для профессий и отдельных видов работ (услуг) </dc:title>
  <cp:lastModifiedBy>User</cp:lastModifiedBy>
  <cp:revision>77</cp:revision>
  <dcterms:modified xsi:type="dcterms:W3CDTF">2016-09-14T14:45:28Z</dcterms:modified>
</cp:coreProperties>
</file>