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0"/>
  </p:notesMasterIdLst>
  <p:sldIdLst>
    <p:sldId id="257" r:id="rId2"/>
    <p:sldId id="266" r:id="rId3"/>
    <p:sldId id="259" r:id="rId4"/>
    <p:sldId id="260" r:id="rId5"/>
    <p:sldId id="258" r:id="rId6"/>
    <p:sldId id="263" r:id="rId7"/>
    <p:sldId id="264" r:id="rId8"/>
    <p:sldId id="261" r:id="rId9"/>
    <p:sldId id="273" r:id="rId10"/>
    <p:sldId id="265" r:id="rId11"/>
    <p:sldId id="317" r:id="rId12"/>
    <p:sldId id="318" r:id="rId13"/>
    <p:sldId id="267" r:id="rId14"/>
    <p:sldId id="268" r:id="rId15"/>
    <p:sldId id="269" r:id="rId16"/>
    <p:sldId id="270" r:id="rId17"/>
    <p:sldId id="271" r:id="rId18"/>
    <p:sldId id="262" r:id="rId19"/>
    <p:sldId id="272" r:id="rId20"/>
    <p:sldId id="274" r:id="rId21"/>
    <p:sldId id="275" r:id="rId22"/>
    <p:sldId id="276" r:id="rId23"/>
    <p:sldId id="277" r:id="rId24"/>
    <p:sldId id="278" r:id="rId25"/>
    <p:sldId id="279" r:id="rId26"/>
    <p:sldId id="280" r:id="rId27"/>
    <p:sldId id="283" r:id="rId28"/>
    <p:sldId id="281" r:id="rId29"/>
    <p:sldId id="282" r:id="rId30"/>
    <p:sldId id="285" r:id="rId31"/>
    <p:sldId id="284" r:id="rId32"/>
    <p:sldId id="286" r:id="rId33"/>
    <p:sldId id="287" r:id="rId34"/>
    <p:sldId id="288" r:id="rId35"/>
    <p:sldId id="290" r:id="rId36"/>
    <p:sldId id="289" r:id="rId37"/>
    <p:sldId id="321" r:id="rId38"/>
    <p:sldId id="322" r:id="rId39"/>
    <p:sldId id="323" r:id="rId40"/>
    <p:sldId id="324" r:id="rId41"/>
    <p:sldId id="325" r:id="rId42"/>
    <p:sldId id="320" r:id="rId43"/>
    <p:sldId id="291" r:id="rId44"/>
    <p:sldId id="292" r:id="rId45"/>
    <p:sldId id="293" r:id="rId46"/>
    <p:sldId id="294" r:id="rId47"/>
    <p:sldId id="295" r:id="rId48"/>
    <p:sldId id="296" r:id="rId49"/>
    <p:sldId id="312" r:id="rId50"/>
    <p:sldId id="297" r:id="rId51"/>
    <p:sldId id="300" r:id="rId52"/>
    <p:sldId id="298" r:id="rId53"/>
    <p:sldId id="299" r:id="rId54"/>
    <p:sldId id="301" r:id="rId55"/>
    <p:sldId id="302" r:id="rId56"/>
    <p:sldId id="303" r:id="rId57"/>
    <p:sldId id="304" r:id="rId58"/>
    <p:sldId id="305" r:id="rId59"/>
    <p:sldId id="306" r:id="rId60"/>
    <p:sldId id="307" r:id="rId61"/>
    <p:sldId id="308" r:id="rId62"/>
    <p:sldId id="309" r:id="rId63"/>
    <p:sldId id="310" r:id="rId64"/>
    <p:sldId id="311" r:id="rId65"/>
    <p:sldId id="313" r:id="rId66"/>
    <p:sldId id="314" r:id="rId67"/>
    <p:sldId id="315" r:id="rId68"/>
    <p:sldId id="316" r:id="rId6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CC0066"/>
    <a:srgbClr val="CC339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434" autoAdjust="0"/>
  </p:normalViewPr>
  <p:slideViewPr>
    <p:cSldViewPr snapToGrid="0">
      <p:cViewPr varScale="1">
        <p:scale>
          <a:sx n="67" d="100"/>
          <a:sy n="67" d="100"/>
        </p:scale>
        <p:origin x="141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A74956-42F3-489E-96CB-E8B1B86C845C}" type="datetimeFigureOut">
              <a:rPr lang="ru-RU" smtClean="0"/>
              <a:t>06.12.2015</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924747-10C5-470C-983A-AF4A78C0048C}" type="slidenum">
              <a:rPr lang="ru-RU" smtClean="0"/>
              <a:t>‹#›</a:t>
            </a:fld>
            <a:endParaRPr lang="ru-RU"/>
          </a:p>
        </p:txBody>
      </p:sp>
    </p:spTree>
    <p:extLst>
      <p:ext uri="{BB962C8B-B14F-4D97-AF65-F5344CB8AC3E}">
        <p14:creationId xmlns:p14="http://schemas.microsoft.com/office/powerpoint/2010/main" val="25505922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18924747-10C5-470C-983A-AF4A78C0048C}" type="slidenum">
              <a:rPr lang="ru-RU" smtClean="0"/>
              <a:t>48</a:t>
            </a:fld>
            <a:endParaRPr lang="ru-RU"/>
          </a:p>
        </p:txBody>
      </p:sp>
    </p:spTree>
    <p:extLst>
      <p:ext uri="{BB962C8B-B14F-4D97-AF65-F5344CB8AC3E}">
        <p14:creationId xmlns:p14="http://schemas.microsoft.com/office/powerpoint/2010/main" val="31542194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18924747-10C5-470C-983A-AF4A78C0048C}" type="slidenum">
              <a:rPr lang="ru-RU" smtClean="0"/>
              <a:t>49</a:t>
            </a:fld>
            <a:endParaRPr lang="ru-RU"/>
          </a:p>
        </p:txBody>
      </p:sp>
    </p:spTree>
    <p:extLst>
      <p:ext uri="{BB962C8B-B14F-4D97-AF65-F5344CB8AC3E}">
        <p14:creationId xmlns:p14="http://schemas.microsoft.com/office/powerpoint/2010/main" val="27158044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8924747-10C5-470C-983A-AF4A78C0048C}" type="slidenum">
              <a:rPr lang="ru-RU" smtClean="0"/>
              <a:t>51</a:t>
            </a:fld>
            <a:endParaRPr lang="ru-RU"/>
          </a:p>
        </p:txBody>
      </p:sp>
    </p:spTree>
    <p:extLst>
      <p:ext uri="{BB962C8B-B14F-4D97-AF65-F5344CB8AC3E}">
        <p14:creationId xmlns:p14="http://schemas.microsoft.com/office/powerpoint/2010/main" val="3395415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95C3EE63-AAEA-4D7F-8388-D4BCB905AF5A}" type="datetimeFigureOut">
              <a:rPr lang="ru-RU" smtClean="0"/>
              <a:t>06.12.2015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ADFCB98-D280-4F7D-A5B7-5FB1E0788AA7}" type="slidenum">
              <a:rPr lang="ru-RU" smtClean="0"/>
              <a:t>‹#›</a:t>
            </a:fld>
            <a:endParaRPr lang="ru-RU"/>
          </a:p>
        </p:txBody>
      </p:sp>
    </p:spTree>
    <p:extLst>
      <p:ext uri="{BB962C8B-B14F-4D97-AF65-F5344CB8AC3E}">
        <p14:creationId xmlns:p14="http://schemas.microsoft.com/office/powerpoint/2010/main" val="2529324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5C3EE63-AAEA-4D7F-8388-D4BCB905AF5A}" type="datetimeFigureOut">
              <a:rPr lang="ru-RU" smtClean="0"/>
              <a:t>06.12.2015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ADFCB98-D280-4F7D-A5B7-5FB1E0788AA7}" type="slidenum">
              <a:rPr lang="ru-RU" smtClean="0"/>
              <a:t>‹#›</a:t>
            </a:fld>
            <a:endParaRPr lang="ru-RU"/>
          </a:p>
        </p:txBody>
      </p:sp>
    </p:spTree>
    <p:extLst>
      <p:ext uri="{BB962C8B-B14F-4D97-AF65-F5344CB8AC3E}">
        <p14:creationId xmlns:p14="http://schemas.microsoft.com/office/powerpoint/2010/main" val="1766238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5C3EE63-AAEA-4D7F-8388-D4BCB905AF5A}" type="datetimeFigureOut">
              <a:rPr lang="ru-RU" smtClean="0"/>
              <a:t>06.12.2015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ADFCB98-D280-4F7D-A5B7-5FB1E0788AA7}" type="slidenum">
              <a:rPr lang="ru-RU" smtClean="0"/>
              <a:t>‹#›</a:t>
            </a:fld>
            <a:endParaRPr lang="ru-RU"/>
          </a:p>
        </p:txBody>
      </p:sp>
    </p:spTree>
    <p:extLst>
      <p:ext uri="{BB962C8B-B14F-4D97-AF65-F5344CB8AC3E}">
        <p14:creationId xmlns:p14="http://schemas.microsoft.com/office/powerpoint/2010/main" val="1024950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5C3EE63-AAEA-4D7F-8388-D4BCB905AF5A}" type="datetimeFigureOut">
              <a:rPr lang="ru-RU" smtClean="0"/>
              <a:t>06.12.2015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ADFCB98-D280-4F7D-A5B7-5FB1E0788AA7}" type="slidenum">
              <a:rPr lang="ru-RU" smtClean="0"/>
              <a:t>‹#›</a:t>
            </a:fld>
            <a:endParaRPr lang="ru-RU"/>
          </a:p>
        </p:txBody>
      </p:sp>
    </p:spTree>
    <p:extLst>
      <p:ext uri="{BB962C8B-B14F-4D97-AF65-F5344CB8AC3E}">
        <p14:creationId xmlns:p14="http://schemas.microsoft.com/office/powerpoint/2010/main" val="1442142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5C3EE63-AAEA-4D7F-8388-D4BCB905AF5A}" type="datetimeFigureOut">
              <a:rPr lang="ru-RU" smtClean="0"/>
              <a:t>06.12.2015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ADFCB98-D280-4F7D-A5B7-5FB1E0788AA7}" type="slidenum">
              <a:rPr lang="ru-RU" smtClean="0"/>
              <a:t>‹#›</a:t>
            </a:fld>
            <a:endParaRPr lang="ru-RU"/>
          </a:p>
        </p:txBody>
      </p:sp>
    </p:spTree>
    <p:extLst>
      <p:ext uri="{BB962C8B-B14F-4D97-AF65-F5344CB8AC3E}">
        <p14:creationId xmlns:p14="http://schemas.microsoft.com/office/powerpoint/2010/main" val="2721671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5C3EE63-AAEA-4D7F-8388-D4BCB905AF5A}" type="datetimeFigureOut">
              <a:rPr lang="ru-RU" smtClean="0"/>
              <a:t>06.12.2015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ADFCB98-D280-4F7D-A5B7-5FB1E0788AA7}" type="slidenum">
              <a:rPr lang="ru-RU" smtClean="0"/>
              <a:t>‹#›</a:t>
            </a:fld>
            <a:endParaRPr lang="ru-RU"/>
          </a:p>
        </p:txBody>
      </p:sp>
    </p:spTree>
    <p:extLst>
      <p:ext uri="{BB962C8B-B14F-4D97-AF65-F5344CB8AC3E}">
        <p14:creationId xmlns:p14="http://schemas.microsoft.com/office/powerpoint/2010/main" val="3358103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29842" y="2505075"/>
            <a:ext cx="3868340"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29150" y="2505075"/>
            <a:ext cx="3887391"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5C3EE63-AAEA-4D7F-8388-D4BCB905AF5A}" type="datetimeFigureOut">
              <a:rPr lang="ru-RU" smtClean="0"/>
              <a:t>06.12.2015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ADFCB98-D280-4F7D-A5B7-5FB1E0788AA7}" type="slidenum">
              <a:rPr lang="ru-RU" smtClean="0"/>
              <a:t>‹#›</a:t>
            </a:fld>
            <a:endParaRPr lang="ru-RU"/>
          </a:p>
        </p:txBody>
      </p:sp>
    </p:spTree>
    <p:extLst>
      <p:ext uri="{BB962C8B-B14F-4D97-AF65-F5344CB8AC3E}">
        <p14:creationId xmlns:p14="http://schemas.microsoft.com/office/powerpoint/2010/main" val="2185781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95C3EE63-AAEA-4D7F-8388-D4BCB905AF5A}" type="datetimeFigureOut">
              <a:rPr lang="ru-RU" smtClean="0"/>
              <a:t>06.12.2015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ADFCB98-D280-4F7D-A5B7-5FB1E0788AA7}" type="slidenum">
              <a:rPr lang="ru-RU" smtClean="0"/>
              <a:t>‹#›</a:t>
            </a:fld>
            <a:endParaRPr lang="ru-RU"/>
          </a:p>
        </p:txBody>
      </p:sp>
    </p:spTree>
    <p:extLst>
      <p:ext uri="{BB962C8B-B14F-4D97-AF65-F5344CB8AC3E}">
        <p14:creationId xmlns:p14="http://schemas.microsoft.com/office/powerpoint/2010/main" val="1641184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C3EE63-AAEA-4D7F-8388-D4BCB905AF5A}" type="datetimeFigureOut">
              <a:rPr lang="ru-RU" smtClean="0"/>
              <a:t>06.12.2015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1ADFCB98-D280-4F7D-A5B7-5FB1E0788AA7}" type="slidenum">
              <a:rPr lang="ru-RU" smtClean="0"/>
              <a:t>‹#›</a:t>
            </a:fld>
            <a:endParaRPr lang="ru-RU"/>
          </a:p>
        </p:txBody>
      </p:sp>
    </p:spTree>
    <p:extLst>
      <p:ext uri="{BB962C8B-B14F-4D97-AF65-F5344CB8AC3E}">
        <p14:creationId xmlns:p14="http://schemas.microsoft.com/office/powerpoint/2010/main" val="2967650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95C3EE63-AAEA-4D7F-8388-D4BCB905AF5A}" type="datetimeFigureOut">
              <a:rPr lang="ru-RU" smtClean="0"/>
              <a:t>06.12.2015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ADFCB98-D280-4F7D-A5B7-5FB1E0788AA7}" type="slidenum">
              <a:rPr lang="ru-RU" smtClean="0"/>
              <a:t>‹#›</a:t>
            </a:fld>
            <a:endParaRPr lang="ru-RU"/>
          </a:p>
        </p:txBody>
      </p:sp>
    </p:spTree>
    <p:extLst>
      <p:ext uri="{BB962C8B-B14F-4D97-AF65-F5344CB8AC3E}">
        <p14:creationId xmlns:p14="http://schemas.microsoft.com/office/powerpoint/2010/main" val="1423517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95C3EE63-AAEA-4D7F-8388-D4BCB905AF5A}" type="datetimeFigureOut">
              <a:rPr lang="ru-RU" smtClean="0"/>
              <a:t>06.12.2015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ADFCB98-D280-4F7D-A5B7-5FB1E0788AA7}" type="slidenum">
              <a:rPr lang="ru-RU" smtClean="0"/>
              <a:t>‹#›</a:t>
            </a:fld>
            <a:endParaRPr lang="ru-RU"/>
          </a:p>
        </p:txBody>
      </p:sp>
    </p:spTree>
    <p:extLst>
      <p:ext uri="{BB962C8B-B14F-4D97-AF65-F5344CB8AC3E}">
        <p14:creationId xmlns:p14="http://schemas.microsoft.com/office/powerpoint/2010/main" val="1344411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C3EE63-AAEA-4D7F-8388-D4BCB905AF5A}" type="datetimeFigureOut">
              <a:rPr lang="ru-RU" smtClean="0"/>
              <a:t>06.12.2015</a:t>
            </a:fld>
            <a:endParaRPr lang="ru-R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DFCB98-D280-4F7D-A5B7-5FB1E0788AA7}" type="slidenum">
              <a:rPr lang="ru-RU" smtClean="0"/>
              <a:t>‹#›</a:t>
            </a:fld>
            <a:endParaRPr lang="ru-RU"/>
          </a:p>
        </p:txBody>
      </p:sp>
    </p:spTree>
    <p:extLst>
      <p:ext uri="{BB962C8B-B14F-4D97-AF65-F5344CB8AC3E}">
        <p14:creationId xmlns:p14="http://schemas.microsoft.com/office/powerpoint/2010/main" val="35018497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5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347" y="0"/>
            <a:ext cx="9188347" cy="6763221"/>
          </a:xfrm>
          <a:prstGeom prst="rect">
            <a:avLst/>
          </a:prstGeom>
        </p:spPr>
      </p:pic>
      <p:sp>
        <p:nvSpPr>
          <p:cNvPr id="2" name="Прямоугольник 1"/>
          <p:cNvSpPr/>
          <p:nvPr/>
        </p:nvSpPr>
        <p:spPr>
          <a:xfrm>
            <a:off x="44854" y="403261"/>
            <a:ext cx="9009944" cy="3416320"/>
          </a:xfrm>
          <a:prstGeom prst="rect">
            <a:avLst/>
          </a:prstGeom>
          <a:noFill/>
        </p:spPr>
        <p:txBody>
          <a:bodyPr wrap="square" lIns="91440" tIns="45720" rIns="91440" bIns="45720">
            <a:spAutoFit/>
          </a:bodyPr>
          <a:lstStyle/>
          <a:p>
            <a:pPr algn="ctr"/>
            <a:r>
              <a:rPr lang="ru-RU" sz="5400" b="1" dirty="0" smtClean="0">
                <a:ln w="12700">
                  <a:solidFill>
                    <a:schemeClr val="bg1"/>
                  </a:solidFill>
                  <a:prstDash val="solid"/>
                </a:ln>
                <a:solidFill>
                  <a:srgbClr val="C00000"/>
                </a:solidFill>
                <a:effectLst>
                  <a:glow rad="63500">
                    <a:srgbClr val="FFFFFF"/>
                  </a:glow>
                  <a:outerShdw dist="38100" dir="2700000" algn="bl" rotWithShape="0">
                    <a:schemeClr val="accent5"/>
                  </a:outerShdw>
                </a:effectLst>
                <a:latin typeface="Arial" panose="020B0604020202020204" pitchFamily="34" charset="0"/>
                <a:cs typeface="Arial" panose="020B0604020202020204" pitchFamily="34" charset="0"/>
              </a:rPr>
              <a:t>Организация общественного контроля по охране труда</a:t>
            </a:r>
          </a:p>
          <a:p>
            <a:pPr algn="ctr"/>
            <a:r>
              <a:rPr lang="ru-RU" sz="5400" b="1" cap="none" spc="0" dirty="0" smtClean="0">
                <a:ln w="13462">
                  <a:solidFill>
                    <a:schemeClr val="bg1"/>
                  </a:solidFill>
                  <a:prstDash val="solid"/>
                </a:ln>
                <a:solidFill>
                  <a:srgbClr val="C00000"/>
                </a:solidFill>
                <a:effectLst>
                  <a:outerShdw dist="38100" dir="2700000" algn="bl" rotWithShape="0">
                    <a:schemeClr val="accent5"/>
                  </a:outerShdw>
                </a:effectLst>
                <a:latin typeface="Arial" panose="020B0604020202020204" pitchFamily="34" charset="0"/>
                <a:cs typeface="Arial" panose="020B0604020202020204" pitchFamily="34" charset="0"/>
              </a:rPr>
              <a:t> </a:t>
            </a:r>
            <a:endParaRPr lang="ru-RU" sz="5400" b="1" cap="none" spc="0" dirty="0">
              <a:ln w="13462">
                <a:solidFill>
                  <a:schemeClr val="bg1"/>
                </a:solidFill>
                <a:prstDash val="solid"/>
              </a:ln>
              <a:solidFill>
                <a:srgbClr val="C00000"/>
              </a:solidFill>
              <a:effectLst>
                <a:outerShdw dist="38100" dir="2700000" algn="bl" rotWithShape="0">
                  <a:schemeClr val="accent5"/>
                </a:outerShdw>
              </a:effectLst>
              <a:latin typeface="Arial" panose="020B0604020202020204" pitchFamily="34" charset="0"/>
              <a:cs typeface="Arial" panose="020B0604020202020204" pitchFamily="34" charset="0"/>
            </a:endParaRPr>
          </a:p>
        </p:txBody>
      </p:sp>
      <p:sp>
        <p:nvSpPr>
          <p:cNvPr id="3" name="TextBox 2"/>
          <p:cNvSpPr txBox="1"/>
          <p:nvPr/>
        </p:nvSpPr>
        <p:spPr>
          <a:xfrm>
            <a:off x="22681" y="4650578"/>
            <a:ext cx="3980744" cy="1077218"/>
          </a:xfrm>
          <a:prstGeom prst="rect">
            <a:avLst/>
          </a:prstGeom>
          <a:noFill/>
        </p:spPr>
        <p:txBody>
          <a:bodyPr wrap="square" rtlCol="0">
            <a:spAutoFit/>
          </a:bodyPr>
          <a:lstStyle/>
          <a:p>
            <a:pPr algn="r"/>
            <a:r>
              <a:rPr lang="ru-RU" sz="3200" b="1" i="1" dirty="0" smtClean="0">
                <a:solidFill>
                  <a:srgbClr val="C00000"/>
                </a:solidFill>
                <a:effectLst>
                  <a:glow rad="63500">
                    <a:srgbClr val="FFFFFF"/>
                  </a:glow>
                  <a:reflection blurRad="6350" stA="55000" endA="300" endPos="45500" dir="5400000" sy="-100000" algn="bl" rotWithShape="0"/>
                </a:effectLst>
                <a:latin typeface="Arial" panose="020B0604020202020204" pitchFamily="34" charset="0"/>
                <a:cs typeface="Arial" panose="020B0604020202020204" pitchFamily="34" charset="0"/>
              </a:rPr>
              <a:t>Венцкович </a:t>
            </a:r>
          </a:p>
          <a:p>
            <a:pPr algn="r"/>
            <a:r>
              <a:rPr lang="ru-RU" sz="3200" b="1" i="1" dirty="0" smtClean="0">
                <a:solidFill>
                  <a:srgbClr val="C00000"/>
                </a:solidFill>
                <a:effectLst>
                  <a:glow rad="63500">
                    <a:srgbClr val="FFFFFF"/>
                  </a:glow>
                  <a:reflection blurRad="6350" stA="55000" endA="300" endPos="45500" dir="5400000" sy="-100000" algn="bl" rotWithShape="0"/>
                </a:effectLst>
                <a:latin typeface="Arial" panose="020B0604020202020204" pitchFamily="34" charset="0"/>
                <a:cs typeface="Arial" panose="020B0604020202020204" pitchFamily="34" charset="0"/>
              </a:rPr>
              <a:t>Елена Антоновна </a:t>
            </a:r>
            <a:endParaRPr lang="ru-RU" sz="3200" b="1" i="1" dirty="0">
              <a:solidFill>
                <a:srgbClr val="7030A0"/>
              </a:solidFill>
            </a:endParaRPr>
          </a:p>
        </p:txBody>
      </p:sp>
      <p:sp>
        <p:nvSpPr>
          <p:cNvPr id="4" name="TextBox 3"/>
          <p:cNvSpPr txBox="1"/>
          <p:nvPr/>
        </p:nvSpPr>
        <p:spPr>
          <a:xfrm>
            <a:off x="4070453" y="4650578"/>
            <a:ext cx="5058765" cy="1200329"/>
          </a:xfrm>
          <a:prstGeom prst="rect">
            <a:avLst/>
          </a:prstGeom>
          <a:noFill/>
        </p:spPr>
        <p:txBody>
          <a:bodyPr wrap="square" rtlCol="0">
            <a:spAutoFit/>
          </a:bodyPr>
          <a:lstStyle/>
          <a:p>
            <a:r>
              <a:rPr lang="ru-RU" b="1" i="1" dirty="0" smtClean="0">
                <a:solidFill>
                  <a:srgbClr val="002060"/>
                </a:solidFill>
                <a:latin typeface="Arial" panose="020B0604020202020204" pitchFamily="34" charset="0"/>
                <a:cs typeface="Arial" panose="020B0604020202020204" pitchFamily="34" charset="0"/>
              </a:rPr>
              <a:t>- главный технический инспектор труда Гродненского областного комитета Белорусского профессионального союза работников образования и науки</a:t>
            </a:r>
            <a:endParaRPr lang="ru-RU" b="1" i="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4921911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 presetClass="entr" presetSubtype="8"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0-#ppt_w/2"/>
                                          </p:val>
                                        </p:tav>
                                        <p:tav tm="100000">
                                          <p:val>
                                            <p:strVal val="#ppt_x"/>
                                          </p:val>
                                        </p:tav>
                                      </p:tavLst>
                                    </p:anim>
                                    <p:anim calcmode="lin" valueType="num">
                                      <p:cBhvr additive="base">
                                        <p:cTn id="14" dur="500" fill="hold"/>
                                        <p:tgtEl>
                                          <p:spTgt spid="3"/>
                                        </p:tgtEl>
                                        <p:attrNameLst>
                                          <p:attrName>ppt_y</p:attrName>
                                        </p:attrNameLst>
                                      </p:cBhvr>
                                      <p:tavLst>
                                        <p:tav tm="0">
                                          <p:val>
                                            <p:strVal val="#ppt_y"/>
                                          </p:val>
                                        </p:tav>
                                        <p:tav tm="100000">
                                          <p:val>
                                            <p:strVal val="#ppt_y"/>
                                          </p:val>
                                        </p:tav>
                                      </p:tavLst>
                                    </p:anim>
                                  </p:childTnLst>
                                </p:cTn>
                              </p:par>
                            </p:childTnLst>
                          </p:cTn>
                        </p:par>
                        <p:par>
                          <p:cTn id="15" fill="hold">
                            <p:stCondLst>
                              <p:cond delay="1500"/>
                            </p:stCondLst>
                            <p:childTnLst>
                              <p:par>
                                <p:cTn id="16" presetID="2" presetClass="entr" presetSubtype="4" fill="hold" grpId="0" nodeType="after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additive="base">
                                        <p:cTn id="18" dur="500" fill="hold"/>
                                        <p:tgtEl>
                                          <p:spTgt spid="4"/>
                                        </p:tgtEl>
                                        <p:attrNameLst>
                                          <p:attrName>ppt_x</p:attrName>
                                        </p:attrNameLst>
                                      </p:cBhvr>
                                      <p:tavLst>
                                        <p:tav tm="0">
                                          <p:val>
                                            <p:strVal val="#ppt_x"/>
                                          </p:val>
                                        </p:tav>
                                        <p:tav tm="100000">
                                          <p:val>
                                            <p:strVal val="#ppt_x"/>
                                          </p:val>
                                        </p:tav>
                                      </p:tavLst>
                                    </p:anim>
                                    <p:anim calcmode="lin" valueType="num">
                                      <p:cBhvr additive="base">
                                        <p:cTn id="19"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419724" y="1004340"/>
            <a:ext cx="8244590" cy="4678204"/>
          </a:xfrm>
          <a:prstGeom prst="rect">
            <a:avLst/>
          </a:prstGeom>
          <a:noFill/>
        </p:spPr>
        <p:txBody>
          <a:bodyPr wrap="square" rtlCol="0">
            <a:spAutoFit/>
          </a:bodyPr>
          <a:lstStyle/>
          <a:p>
            <a:pPr algn="just"/>
            <a:r>
              <a:rPr lang="ru-RU" sz="2800" dirty="0">
                <a:solidFill>
                  <a:srgbClr val="002060"/>
                </a:solidFill>
                <a:latin typeface="Times New Roman" panose="02020603050405020304" pitchFamily="18" charset="0"/>
                <a:cs typeface="Times New Roman" panose="02020603050405020304" pitchFamily="18" charset="0"/>
              </a:rPr>
              <a:t>Настоящий Порядок регламентирует вопросы осуществления общественного контроля в формах, не связанных с проведением проверок (далее – общественный контроль), </a:t>
            </a:r>
            <a:r>
              <a:rPr lang="ru-RU" sz="2800" b="1" i="1" dirty="0">
                <a:solidFill>
                  <a:srgbClr val="002060"/>
                </a:solidFill>
                <a:latin typeface="Times New Roman" panose="02020603050405020304" pitchFamily="18" charset="0"/>
                <a:cs typeface="Times New Roman" panose="02020603050405020304" pitchFamily="18" charset="0"/>
              </a:rPr>
              <a:t>руководителями и представителями</a:t>
            </a:r>
            <a:r>
              <a:rPr lang="ru-RU" sz="2800" dirty="0">
                <a:solidFill>
                  <a:srgbClr val="002060"/>
                </a:solidFill>
                <a:latin typeface="Times New Roman" panose="02020603050405020304" pitchFamily="18" charset="0"/>
                <a:cs typeface="Times New Roman" panose="02020603050405020304" pitchFamily="18" charset="0"/>
              </a:rPr>
              <a:t> Федерации профсоюзов Беларуси, ее организационных структур, профессиональных союзов, входящих в ФПБ, и их организационных структур (далее – соответственно профсоюзные руководители и профсоюзные представители).</a:t>
            </a:r>
          </a:p>
          <a:p>
            <a:pPr algn="just"/>
            <a:endParaRPr lang="ru-RU" dirty="0"/>
          </a:p>
        </p:txBody>
      </p:sp>
    </p:spTree>
    <p:extLst>
      <p:ext uri="{BB962C8B-B14F-4D97-AF65-F5344CB8AC3E}">
        <p14:creationId xmlns:p14="http://schemas.microsoft.com/office/powerpoint/2010/main" val="14693115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214313" y="142875"/>
            <a:ext cx="8743950" cy="6463308"/>
          </a:xfrm>
          <a:prstGeom prst="rect">
            <a:avLst/>
          </a:prstGeom>
          <a:noFill/>
        </p:spPr>
        <p:txBody>
          <a:bodyPr wrap="square" rtlCol="0">
            <a:spAutoFit/>
          </a:bodyPr>
          <a:lstStyle/>
          <a:p>
            <a:pPr algn="ctr"/>
            <a:r>
              <a:rPr lang="ru-RU" sz="2800" b="1" i="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Подтверждение полномочий на осуществление общественного контроля </a:t>
            </a:r>
          </a:p>
          <a:p>
            <a:pPr algn="just"/>
            <a:r>
              <a:rPr lang="ru-RU" dirty="0">
                <a:latin typeface="Times New Roman" panose="02020603050405020304" pitchFamily="18" charset="0"/>
                <a:cs typeface="Times New Roman" panose="02020603050405020304" pitchFamily="18" charset="0"/>
              </a:rPr>
              <a:t> </a:t>
            </a:r>
          </a:p>
          <a:p>
            <a:pPr algn="just"/>
            <a:r>
              <a:rPr lang="ru-RU" sz="2000" dirty="0">
                <a:solidFill>
                  <a:srgbClr val="002060"/>
                </a:solidFill>
                <a:latin typeface="Times New Roman" panose="02020603050405020304" pitchFamily="18" charset="0"/>
                <a:cs typeface="Times New Roman" panose="02020603050405020304" pitchFamily="18" charset="0"/>
              </a:rPr>
              <a:t>3. </a:t>
            </a:r>
            <a:r>
              <a:rPr lang="ru-RU" sz="2000" b="1" i="1" dirty="0">
                <a:solidFill>
                  <a:srgbClr val="002060"/>
                </a:solidFill>
                <a:latin typeface="Times New Roman" panose="02020603050405020304" pitchFamily="18" charset="0"/>
                <a:cs typeface="Times New Roman" panose="02020603050405020304" pitchFamily="18" charset="0"/>
              </a:rPr>
              <a:t>Профсоюзные руководители обладают полномочиями</a:t>
            </a:r>
            <a:r>
              <a:rPr lang="ru-RU" sz="2000" dirty="0">
                <a:solidFill>
                  <a:srgbClr val="002060"/>
                </a:solidFill>
                <a:latin typeface="Times New Roman" panose="02020603050405020304" pitchFamily="18" charset="0"/>
                <a:cs typeface="Times New Roman" panose="02020603050405020304" pitchFamily="18" charset="0"/>
              </a:rPr>
              <a:t> на осуществление общественного контроля </a:t>
            </a:r>
            <a:r>
              <a:rPr lang="ru-RU" sz="2000" b="1" i="1" dirty="0">
                <a:solidFill>
                  <a:srgbClr val="002060"/>
                </a:solidFill>
                <a:latin typeface="Times New Roman" panose="02020603050405020304" pitchFamily="18" charset="0"/>
                <a:cs typeface="Times New Roman" panose="02020603050405020304" pitchFamily="18" charset="0"/>
              </a:rPr>
              <a:t>на протяжении всего срока пребывания</a:t>
            </a:r>
            <a:r>
              <a:rPr lang="ru-RU" sz="2000" dirty="0">
                <a:solidFill>
                  <a:srgbClr val="002060"/>
                </a:solidFill>
                <a:latin typeface="Times New Roman" panose="02020603050405020304" pitchFamily="18" charset="0"/>
                <a:cs typeface="Times New Roman" panose="02020603050405020304" pitchFamily="18" charset="0"/>
              </a:rPr>
              <a:t> в должности руководителя или заместителя руководителя соответствующей профсоюзной структуры независимо от того, являются ли они штатными профсоюзными работниками. </a:t>
            </a:r>
          </a:p>
          <a:p>
            <a:pPr algn="just"/>
            <a:r>
              <a:rPr lang="ru-RU" sz="2000" dirty="0">
                <a:solidFill>
                  <a:srgbClr val="002060"/>
                </a:solidFill>
                <a:latin typeface="Times New Roman" panose="02020603050405020304" pitchFamily="18" charset="0"/>
                <a:cs typeface="Times New Roman" panose="02020603050405020304" pitchFamily="18" charset="0"/>
              </a:rPr>
              <a:t>4. </a:t>
            </a:r>
            <a:r>
              <a:rPr lang="ru-RU" sz="2000" b="1" i="1" dirty="0">
                <a:solidFill>
                  <a:srgbClr val="002060"/>
                </a:solidFill>
                <a:latin typeface="Times New Roman" panose="02020603050405020304" pitchFamily="18" charset="0"/>
                <a:cs typeface="Times New Roman" panose="02020603050405020304" pitchFamily="18" charset="0"/>
              </a:rPr>
              <a:t>Полномочия профсоюзного руководителя</a:t>
            </a:r>
            <a:r>
              <a:rPr lang="ru-RU" sz="2000" dirty="0">
                <a:solidFill>
                  <a:srgbClr val="002060"/>
                </a:solidFill>
                <a:latin typeface="Times New Roman" panose="02020603050405020304" pitchFamily="18" charset="0"/>
                <a:cs typeface="Times New Roman" panose="02020603050405020304" pitchFamily="18" charset="0"/>
              </a:rPr>
              <a:t> на осуществление общественного контроля </a:t>
            </a:r>
            <a:r>
              <a:rPr lang="ru-RU" sz="2000" b="1" i="1" dirty="0">
                <a:solidFill>
                  <a:srgbClr val="002060"/>
                </a:solidFill>
                <a:latin typeface="Times New Roman" panose="02020603050405020304" pitchFamily="18" charset="0"/>
                <a:cs typeface="Times New Roman" panose="02020603050405020304" pitchFamily="18" charset="0"/>
              </a:rPr>
              <a:t>подтверждаются служебным удостоверением</a:t>
            </a:r>
            <a:r>
              <a:rPr lang="ru-RU" sz="2000" dirty="0">
                <a:solidFill>
                  <a:srgbClr val="002060"/>
                </a:solidFill>
                <a:latin typeface="Times New Roman" panose="02020603050405020304" pitchFamily="18" charset="0"/>
                <a:cs typeface="Times New Roman" panose="02020603050405020304" pitchFamily="18" charset="0"/>
              </a:rPr>
              <a:t>, выданным соответствующей профсоюзной организацией, </a:t>
            </a:r>
            <a:r>
              <a:rPr lang="ru-RU" sz="2000" b="1" i="1" dirty="0">
                <a:solidFill>
                  <a:srgbClr val="002060"/>
                </a:solidFill>
                <a:latin typeface="Times New Roman" panose="02020603050405020304" pitchFamily="18" charset="0"/>
                <a:cs typeface="Times New Roman" panose="02020603050405020304" pitchFamily="18" charset="0"/>
              </a:rPr>
              <a:t>либо заверенной выпиской из постановления </a:t>
            </a:r>
            <a:r>
              <a:rPr lang="ru-RU" sz="2000" dirty="0">
                <a:solidFill>
                  <a:srgbClr val="002060"/>
                </a:solidFill>
                <a:latin typeface="Times New Roman" panose="02020603050405020304" pitchFamily="18" charset="0"/>
                <a:cs typeface="Times New Roman" panose="02020603050405020304" pitchFamily="18" charset="0"/>
              </a:rPr>
              <a:t>полномочного органа профсоюзной организации об избрании его на должность председателя, заместителя председателя данной профсоюзной организации.</a:t>
            </a:r>
          </a:p>
          <a:p>
            <a:pPr algn="just"/>
            <a:r>
              <a:rPr lang="ru-RU" sz="2000" dirty="0">
                <a:solidFill>
                  <a:srgbClr val="002060"/>
                </a:solidFill>
                <a:latin typeface="Times New Roman" panose="02020603050405020304" pitchFamily="18" charset="0"/>
                <a:cs typeface="Times New Roman" panose="02020603050405020304" pitchFamily="18" charset="0"/>
              </a:rPr>
              <a:t>5. </a:t>
            </a:r>
            <a:r>
              <a:rPr lang="ru-RU" sz="2000" b="1" i="1" dirty="0">
                <a:solidFill>
                  <a:srgbClr val="002060"/>
                </a:solidFill>
                <a:latin typeface="Times New Roman" panose="02020603050405020304" pitchFamily="18" charset="0"/>
                <a:cs typeface="Times New Roman" panose="02020603050405020304" pitchFamily="18" charset="0"/>
              </a:rPr>
              <a:t>Профсоюзные представители наделяются полномочиями</a:t>
            </a:r>
            <a:r>
              <a:rPr lang="ru-RU" sz="2000" dirty="0">
                <a:solidFill>
                  <a:srgbClr val="002060"/>
                </a:solidFill>
                <a:latin typeface="Times New Roman" panose="02020603050405020304" pitchFamily="18" charset="0"/>
                <a:cs typeface="Times New Roman" panose="02020603050405020304" pitchFamily="18" charset="0"/>
              </a:rPr>
              <a:t> на осуществление общественного контроля </a:t>
            </a:r>
            <a:r>
              <a:rPr lang="ru-RU" sz="2000" b="1" i="1" dirty="0">
                <a:solidFill>
                  <a:srgbClr val="002060"/>
                </a:solidFill>
                <a:latin typeface="Times New Roman" panose="02020603050405020304" pitchFamily="18" charset="0"/>
                <a:cs typeface="Times New Roman" panose="02020603050405020304" pitchFamily="18" charset="0"/>
              </a:rPr>
              <a:t>решением руководящего профсоюзного органа </a:t>
            </a:r>
            <a:r>
              <a:rPr lang="ru-RU" sz="2000" dirty="0">
                <a:solidFill>
                  <a:srgbClr val="002060"/>
                </a:solidFill>
                <a:latin typeface="Times New Roman" panose="02020603050405020304" pitchFamily="18" charset="0"/>
                <a:cs typeface="Times New Roman" panose="02020603050405020304" pitchFamily="18" charset="0"/>
              </a:rPr>
              <a:t>профсоюзной организации, </a:t>
            </a:r>
            <a:r>
              <a:rPr lang="ru-RU" sz="2000" b="1" i="1" dirty="0">
                <a:solidFill>
                  <a:srgbClr val="002060"/>
                </a:solidFill>
                <a:latin typeface="Times New Roman" panose="02020603050405020304" pitchFamily="18" charset="0"/>
                <a:cs typeface="Times New Roman" panose="02020603050405020304" pitchFamily="18" charset="0"/>
              </a:rPr>
              <a:t>на учете в которой они состоят</a:t>
            </a:r>
            <a:r>
              <a:rPr lang="ru-RU" sz="2000" dirty="0">
                <a:solidFill>
                  <a:srgbClr val="002060"/>
                </a:solidFill>
                <a:latin typeface="Times New Roman" panose="02020603050405020304" pitchFamily="18" charset="0"/>
                <a:cs typeface="Times New Roman" panose="02020603050405020304" pitchFamily="18" charset="0"/>
              </a:rPr>
              <a:t>, или вышестоящего профсоюзного органа. </a:t>
            </a:r>
            <a:r>
              <a:rPr lang="ru-RU" sz="2000" b="1" i="1" dirty="0">
                <a:solidFill>
                  <a:srgbClr val="002060"/>
                </a:solidFill>
                <a:latin typeface="Times New Roman" panose="02020603050405020304" pitchFamily="18" charset="0"/>
                <a:cs typeface="Times New Roman" panose="02020603050405020304" pitchFamily="18" charset="0"/>
              </a:rPr>
              <a:t>Полномочиями</a:t>
            </a:r>
            <a:r>
              <a:rPr lang="ru-RU" sz="2000" dirty="0">
                <a:solidFill>
                  <a:srgbClr val="002060"/>
                </a:solidFill>
                <a:latin typeface="Times New Roman" panose="02020603050405020304" pitchFamily="18" charset="0"/>
                <a:cs typeface="Times New Roman" panose="02020603050405020304" pitchFamily="18" charset="0"/>
              </a:rPr>
              <a:t> на осуществление общественного контроля </a:t>
            </a:r>
            <a:r>
              <a:rPr lang="ru-RU" sz="2000" b="1" i="1" dirty="0">
                <a:solidFill>
                  <a:srgbClr val="002060"/>
                </a:solidFill>
                <a:latin typeface="Times New Roman" panose="02020603050405020304" pitchFamily="18" charset="0"/>
                <a:cs typeface="Times New Roman" panose="02020603050405020304" pitchFamily="18" charset="0"/>
              </a:rPr>
              <a:t>могут быть наделены как штатные профсоюзные работники, так и профсоюзные активисты</a:t>
            </a:r>
            <a:r>
              <a:rPr lang="ru-RU" sz="2000" b="1" i="1"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733377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185737" y="210026"/>
            <a:ext cx="8743950" cy="6647974"/>
          </a:xfrm>
          <a:prstGeom prst="rect">
            <a:avLst/>
          </a:prstGeom>
          <a:noFill/>
        </p:spPr>
        <p:txBody>
          <a:bodyPr wrap="square" rtlCol="0">
            <a:spAutoFit/>
          </a:bodyPr>
          <a:lstStyle/>
          <a:p>
            <a:pPr algn="just"/>
            <a:r>
              <a:rPr lang="ru-RU" sz="2400" dirty="0">
                <a:solidFill>
                  <a:srgbClr val="002060"/>
                </a:solidFill>
                <a:latin typeface="Times New Roman" panose="02020603050405020304" pitchFamily="18" charset="0"/>
                <a:cs typeface="Times New Roman" panose="02020603050405020304" pitchFamily="18" charset="0"/>
              </a:rPr>
              <a:t>6. Полномочия профсоюзного представителя подтверждаются удостоверением по форме, приведенной в приложении 1 к настоящему Порядку, подписанным руководителем выдавшей его профсоюзной организации (организационной структуры ФПБ).</a:t>
            </a:r>
          </a:p>
          <a:p>
            <a:pPr algn="just"/>
            <a:r>
              <a:rPr lang="ru-RU" sz="2400" dirty="0">
                <a:solidFill>
                  <a:srgbClr val="002060"/>
                </a:solidFill>
                <a:latin typeface="Times New Roman" panose="02020603050405020304" pitchFamily="18" charset="0"/>
                <a:cs typeface="Times New Roman" panose="02020603050405020304" pitchFamily="18" charset="0"/>
              </a:rPr>
              <a:t>9. </a:t>
            </a:r>
            <a:r>
              <a:rPr lang="ru-RU" sz="2400" u="sng" dirty="0">
                <a:solidFill>
                  <a:srgbClr val="002060"/>
                </a:solidFill>
                <a:latin typeface="Times New Roman" panose="02020603050405020304" pitchFamily="18" charset="0"/>
                <a:cs typeface="Times New Roman" panose="02020603050405020304" pitchFamily="18" charset="0"/>
              </a:rPr>
              <a:t>Правовая и техническая инспекции труда ФПБ</a:t>
            </a:r>
            <a:r>
              <a:rPr lang="ru-RU" sz="2400" dirty="0">
                <a:solidFill>
                  <a:srgbClr val="002060"/>
                </a:solidFill>
                <a:latin typeface="Times New Roman" panose="02020603050405020304" pitchFamily="18" charset="0"/>
                <a:cs typeface="Times New Roman" panose="02020603050405020304" pitchFamily="18" charset="0"/>
              </a:rPr>
              <a:t>, соответствующие профсоюзные организации </a:t>
            </a:r>
            <a:r>
              <a:rPr lang="ru-RU" sz="2400" b="1" i="1" dirty="0">
                <a:solidFill>
                  <a:srgbClr val="002060"/>
                </a:solidFill>
                <a:latin typeface="Times New Roman" panose="02020603050405020304" pitchFamily="18" charset="0"/>
                <a:cs typeface="Times New Roman" panose="02020603050405020304" pitchFamily="18" charset="0"/>
              </a:rPr>
              <a:t>осуществляют информационно-методическое обеспечение </a:t>
            </a:r>
            <a:r>
              <a:rPr lang="ru-RU" sz="2400" dirty="0">
                <a:solidFill>
                  <a:srgbClr val="002060"/>
                </a:solidFill>
                <a:latin typeface="Times New Roman" panose="02020603050405020304" pitchFamily="18" charset="0"/>
                <a:cs typeface="Times New Roman" panose="02020603050405020304" pitchFamily="18" charset="0"/>
              </a:rPr>
              <a:t>деятельности </a:t>
            </a:r>
            <a:r>
              <a:rPr lang="ru-RU" sz="2400" b="1" i="1" u="sng" dirty="0">
                <a:solidFill>
                  <a:srgbClr val="002060"/>
                </a:solidFill>
                <a:latin typeface="Times New Roman" panose="02020603050405020304" pitchFamily="18" charset="0"/>
                <a:cs typeface="Times New Roman" panose="02020603050405020304" pitchFamily="18" charset="0"/>
              </a:rPr>
              <a:t>профсоюзных руководителей и профсоюзных представителей </a:t>
            </a:r>
            <a:r>
              <a:rPr lang="ru-RU" sz="2400" dirty="0">
                <a:solidFill>
                  <a:srgbClr val="002060"/>
                </a:solidFill>
                <a:latin typeface="Times New Roman" panose="02020603050405020304" pitchFamily="18" charset="0"/>
                <a:cs typeface="Times New Roman" panose="02020603050405020304" pitchFamily="18" charset="0"/>
              </a:rPr>
              <a:t>в сфере общественного контроля.</a:t>
            </a:r>
          </a:p>
          <a:p>
            <a:pPr algn="just"/>
            <a:r>
              <a:rPr lang="ru-RU" sz="2400" dirty="0">
                <a:solidFill>
                  <a:srgbClr val="002060"/>
                </a:solidFill>
                <a:latin typeface="Times New Roman" panose="02020603050405020304" pitchFamily="18" charset="0"/>
                <a:cs typeface="Times New Roman" panose="02020603050405020304" pitchFamily="18" charset="0"/>
              </a:rPr>
              <a:t>11. </a:t>
            </a:r>
            <a:r>
              <a:rPr lang="ru-RU" sz="2400" b="1" i="1" dirty="0">
                <a:solidFill>
                  <a:srgbClr val="002060"/>
                </a:solidFill>
                <a:latin typeface="Times New Roman" panose="02020603050405020304" pitchFamily="18" charset="0"/>
                <a:cs typeface="Times New Roman" panose="02020603050405020304" pitchFamily="18" charset="0"/>
              </a:rPr>
              <a:t>Профсоюзные руководители и профсоюзные представители первичных профсоюзных организаций</a:t>
            </a:r>
            <a:r>
              <a:rPr lang="ru-RU" sz="2400" dirty="0">
                <a:solidFill>
                  <a:srgbClr val="002060"/>
                </a:solidFill>
                <a:latin typeface="Times New Roman" panose="02020603050405020304" pitchFamily="18" charset="0"/>
                <a:cs typeface="Times New Roman" panose="02020603050405020304" pitchFamily="18" charset="0"/>
              </a:rPr>
              <a:t> вправе осуществлять общественный контроль </a:t>
            </a:r>
            <a:r>
              <a:rPr lang="ru-RU" sz="2400" b="1" i="1" dirty="0">
                <a:solidFill>
                  <a:srgbClr val="002060"/>
                </a:solidFill>
                <a:latin typeface="Times New Roman" panose="02020603050405020304" pitchFamily="18" charset="0"/>
                <a:cs typeface="Times New Roman" panose="02020603050405020304" pitchFamily="18" charset="0"/>
              </a:rPr>
              <a:t>только в отношении контролируемых субъектов, в которых они действуют, </a:t>
            </a:r>
            <a:r>
              <a:rPr lang="ru-RU" sz="2400" dirty="0">
                <a:solidFill>
                  <a:srgbClr val="002060"/>
                </a:solidFill>
                <a:latin typeface="Times New Roman" panose="02020603050405020304" pitchFamily="18" charset="0"/>
                <a:cs typeface="Times New Roman" panose="02020603050405020304" pitchFamily="18" charset="0"/>
              </a:rPr>
              <a:t>а также медицинских пунктов, объектов торговли и общественного питания, расположенных на территории данных контролируемых субъектов, созданных ими учреждений дошкольного образования и оздоровительных организаций.</a:t>
            </a:r>
          </a:p>
          <a:p>
            <a:endParaRPr lang="ru-RU" dirty="0"/>
          </a:p>
        </p:txBody>
      </p:sp>
    </p:spTree>
    <p:extLst>
      <p:ext uri="{BB962C8B-B14F-4D97-AF65-F5344CB8AC3E}">
        <p14:creationId xmlns:p14="http://schemas.microsoft.com/office/powerpoint/2010/main" val="98293732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p:cNvSpPr txBox="1"/>
          <p:nvPr/>
        </p:nvSpPr>
        <p:spPr>
          <a:xfrm>
            <a:off x="374756" y="0"/>
            <a:ext cx="8274571" cy="6894195"/>
          </a:xfrm>
          <a:prstGeom prst="rect">
            <a:avLst/>
          </a:prstGeom>
          <a:noFill/>
        </p:spPr>
        <p:txBody>
          <a:bodyPr wrap="square" rtlCol="0">
            <a:spAutoFit/>
          </a:bodyPr>
          <a:lstStyle/>
          <a:p>
            <a:pPr algn="ctr"/>
            <a:r>
              <a:rPr lang="ru-RU" sz="2800" b="1" i="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Цели осуществления общественного контроля профсоюзными руководителями и профсоюзными представителями </a:t>
            </a:r>
            <a:endParaRPr lang="ru-RU" sz="2800" b="1" i="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endParaRPr lang="ru-RU" sz="2800" b="1" i="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r>
              <a:rPr lang="ru-RU" sz="2400" dirty="0">
                <a:solidFill>
                  <a:srgbClr val="002060"/>
                </a:solidFill>
                <a:latin typeface="Times New Roman" panose="02020603050405020304" pitchFamily="18" charset="0"/>
                <a:cs typeface="Times New Roman" panose="02020603050405020304" pitchFamily="18" charset="0"/>
              </a:rPr>
              <a:t>13. Профсоюзные руководители и профсоюзные представители осуществляют общественный контроль в целях: </a:t>
            </a:r>
          </a:p>
          <a:p>
            <a:pPr algn="just"/>
            <a:r>
              <a:rPr lang="ru-RU" sz="2400" dirty="0">
                <a:solidFill>
                  <a:srgbClr val="002060"/>
                </a:solidFill>
                <a:latin typeface="Times New Roman" panose="02020603050405020304" pitchFamily="18" charset="0"/>
                <a:cs typeface="Times New Roman" panose="02020603050405020304" pitchFamily="18" charset="0"/>
              </a:rPr>
              <a:t>13.1. </a:t>
            </a:r>
            <a:r>
              <a:rPr lang="ru-RU" sz="2400" b="1" i="1" dirty="0">
                <a:solidFill>
                  <a:srgbClr val="002060"/>
                </a:solidFill>
                <a:latin typeface="Times New Roman" panose="02020603050405020304" pitchFamily="18" charset="0"/>
                <a:cs typeface="Times New Roman" panose="02020603050405020304" pitchFamily="18" charset="0"/>
              </a:rPr>
              <a:t>защиты </a:t>
            </a:r>
            <a:r>
              <a:rPr lang="ru-RU" sz="2400" dirty="0">
                <a:solidFill>
                  <a:srgbClr val="002060"/>
                </a:solidFill>
                <a:latin typeface="Times New Roman" panose="02020603050405020304" pitchFamily="18" charset="0"/>
                <a:cs typeface="Times New Roman" panose="02020603050405020304" pitchFamily="18" charset="0"/>
              </a:rPr>
              <a:t>трудовых, социально-экономических прав и интересов работников;</a:t>
            </a:r>
          </a:p>
          <a:p>
            <a:pPr algn="just"/>
            <a:r>
              <a:rPr lang="ru-RU" sz="2400" dirty="0">
                <a:solidFill>
                  <a:srgbClr val="002060"/>
                </a:solidFill>
                <a:latin typeface="Times New Roman" panose="02020603050405020304" pitchFamily="18" charset="0"/>
                <a:cs typeface="Times New Roman" panose="02020603050405020304" pitchFamily="18" charset="0"/>
              </a:rPr>
              <a:t>13.2. </a:t>
            </a:r>
            <a:r>
              <a:rPr lang="ru-RU" sz="2400" b="1" i="1" dirty="0">
                <a:solidFill>
                  <a:srgbClr val="002060"/>
                </a:solidFill>
                <a:latin typeface="Times New Roman" panose="02020603050405020304" pitchFamily="18" charset="0"/>
                <a:cs typeface="Times New Roman" panose="02020603050405020304" pitchFamily="18" charset="0"/>
              </a:rPr>
              <a:t>предупреждения нарушений</a:t>
            </a:r>
            <a:r>
              <a:rPr lang="ru-RU" sz="2400" dirty="0">
                <a:solidFill>
                  <a:srgbClr val="002060"/>
                </a:solidFill>
                <a:latin typeface="Times New Roman" panose="02020603050405020304" pitchFamily="18" charset="0"/>
                <a:cs typeface="Times New Roman" panose="02020603050405020304" pitchFamily="18" charset="0"/>
              </a:rPr>
              <a:t> законодательства в отношении работников и профсоюзов, выявления нарушений и принятия мер по их устранению;</a:t>
            </a:r>
          </a:p>
          <a:p>
            <a:pPr algn="just"/>
            <a:r>
              <a:rPr lang="ru-RU" sz="2400" dirty="0">
                <a:solidFill>
                  <a:srgbClr val="002060"/>
                </a:solidFill>
                <a:latin typeface="Times New Roman" panose="02020603050405020304" pitchFamily="18" charset="0"/>
                <a:cs typeface="Times New Roman" panose="02020603050405020304" pitchFamily="18" charset="0"/>
              </a:rPr>
              <a:t>13.3. </a:t>
            </a:r>
            <a:r>
              <a:rPr lang="ru-RU" sz="2400" b="1" i="1" dirty="0">
                <a:solidFill>
                  <a:srgbClr val="002060"/>
                </a:solidFill>
                <a:latin typeface="Times New Roman" panose="02020603050405020304" pitchFamily="18" charset="0"/>
                <a:cs typeface="Times New Roman" panose="02020603050405020304" pitchFamily="18" charset="0"/>
              </a:rPr>
              <a:t>принятия мер</a:t>
            </a:r>
            <a:r>
              <a:rPr lang="ru-RU" sz="2400" dirty="0">
                <a:solidFill>
                  <a:srgbClr val="002060"/>
                </a:solidFill>
                <a:latin typeface="Times New Roman" panose="02020603050405020304" pitchFamily="18" charset="0"/>
                <a:cs typeface="Times New Roman" panose="02020603050405020304" pitchFamily="18" charset="0"/>
              </a:rPr>
              <a:t> по фактам воспрепятствования осуществлению законной деятельности профсоюзов, вмешательства в их внутренние дела;</a:t>
            </a:r>
          </a:p>
          <a:p>
            <a:pPr algn="just"/>
            <a:r>
              <a:rPr lang="ru-RU" sz="2400" dirty="0">
                <a:solidFill>
                  <a:srgbClr val="002060"/>
                </a:solidFill>
                <a:latin typeface="Times New Roman" panose="02020603050405020304" pitchFamily="18" charset="0"/>
                <a:cs typeface="Times New Roman" panose="02020603050405020304" pitchFamily="18" charset="0"/>
              </a:rPr>
              <a:t>13.4. </a:t>
            </a:r>
            <a:r>
              <a:rPr lang="ru-RU" sz="2400" b="1" i="1" dirty="0">
                <a:solidFill>
                  <a:srgbClr val="002060"/>
                </a:solidFill>
                <a:latin typeface="Times New Roman" panose="02020603050405020304" pitchFamily="18" charset="0"/>
                <a:cs typeface="Times New Roman" panose="02020603050405020304" pitchFamily="18" charset="0"/>
              </a:rPr>
              <a:t>разъяснения </a:t>
            </a:r>
            <a:r>
              <a:rPr lang="ru-RU" sz="2400" dirty="0">
                <a:solidFill>
                  <a:srgbClr val="002060"/>
                </a:solidFill>
                <a:latin typeface="Times New Roman" panose="02020603050405020304" pitchFamily="18" charset="0"/>
                <a:cs typeface="Times New Roman" panose="02020603050405020304" pitchFamily="18" charset="0"/>
              </a:rPr>
              <a:t>членам профсоюза </a:t>
            </a:r>
            <a:r>
              <a:rPr lang="ru-RU" sz="2400" b="1" i="1" dirty="0">
                <a:solidFill>
                  <a:srgbClr val="002060"/>
                </a:solidFill>
                <a:latin typeface="Times New Roman" panose="02020603050405020304" pitchFamily="18" charset="0"/>
                <a:cs typeface="Times New Roman" panose="02020603050405020304" pitchFamily="18" charset="0"/>
              </a:rPr>
              <a:t>законодательства</a:t>
            </a:r>
            <a:r>
              <a:rPr lang="ru-RU" sz="2400" dirty="0">
                <a:solidFill>
                  <a:srgbClr val="002060"/>
                </a:solidFill>
                <a:latin typeface="Times New Roman" panose="02020603050405020304" pitchFamily="18" charset="0"/>
                <a:cs typeface="Times New Roman" panose="02020603050405020304" pitchFamily="18" charset="0"/>
              </a:rPr>
              <a:t>, затрагивающего их трудовые и связанные с ними права.</a:t>
            </a:r>
          </a:p>
          <a:p>
            <a:pPr algn="just"/>
            <a:endParaRPr lang="ru-RU" dirty="0"/>
          </a:p>
        </p:txBody>
      </p:sp>
    </p:spTree>
    <p:extLst>
      <p:ext uri="{BB962C8B-B14F-4D97-AF65-F5344CB8AC3E}">
        <p14:creationId xmlns:p14="http://schemas.microsoft.com/office/powerpoint/2010/main" val="227893880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494675" y="0"/>
            <a:ext cx="8289560" cy="7048083"/>
          </a:xfrm>
          <a:prstGeom prst="rect">
            <a:avLst/>
          </a:prstGeom>
          <a:noFill/>
        </p:spPr>
        <p:txBody>
          <a:bodyPr wrap="square" rtlCol="0">
            <a:spAutoFit/>
          </a:bodyPr>
          <a:lstStyle/>
          <a:p>
            <a:pPr algn="ctr"/>
            <a:r>
              <a:rPr lang="ru-RU" sz="2800" b="1" i="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Функции профсоюзных руководителей и профсоюзных представителей</a:t>
            </a:r>
          </a:p>
          <a:p>
            <a:pPr algn="just"/>
            <a:r>
              <a:rPr lang="ru-RU" dirty="0"/>
              <a:t> </a:t>
            </a:r>
          </a:p>
          <a:p>
            <a:pPr algn="just"/>
            <a:r>
              <a:rPr lang="ru-RU" sz="2000" dirty="0">
                <a:solidFill>
                  <a:srgbClr val="002060"/>
                </a:solidFill>
                <a:latin typeface="Times New Roman" panose="02020603050405020304" pitchFamily="18" charset="0"/>
                <a:cs typeface="Times New Roman" panose="02020603050405020304" pitchFamily="18" charset="0"/>
              </a:rPr>
              <a:t>14. Профсоюзные руководители и профсоюзные представители при осуществлении общественного контроля выполняют следующие функции:</a:t>
            </a:r>
          </a:p>
          <a:p>
            <a:pPr algn="just"/>
            <a:r>
              <a:rPr lang="ru-RU" sz="2000" dirty="0">
                <a:solidFill>
                  <a:srgbClr val="002060"/>
                </a:solidFill>
                <a:latin typeface="Times New Roman" panose="02020603050405020304" pitchFamily="18" charset="0"/>
                <a:cs typeface="Times New Roman" panose="02020603050405020304" pitchFamily="18" charset="0"/>
              </a:rPr>
              <a:t>14.1. осуществляют </a:t>
            </a:r>
            <a:r>
              <a:rPr lang="ru-RU" sz="2000" b="1" dirty="0">
                <a:solidFill>
                  <a:srgbClr val="002060"/>
                </a:solidFill>
                <a:latin typeface="Times New Roman" panose="02020603050405020304" pitchFamily="18" charset="0"/>
                <a:cs typeface="Times New Roman" panose="02020603050405020304" pitchFamily="18" charset="0"/>
              </a:rPr>
              <a:t>мониторинг</a:t>
            </a:r>
            <a:r>
              <a:rPr lang="ru-RU" sz="2000" dirty="0">
                <a:solidFill>
                  <a:srgbClr val="002060"/>
                </a:solidFill>
                <a:latin typeface="Times New Roman" panose="02020603050405020304" pitchFamily="18" charset="0"/>
                <a:cs typeface="Times New Roman" panose="02020603050405020304" pitchFamily="18" charset="0"/>
              </a:rPr>
              <a:t> безопасности условий труда работников;</a:t>
            </a:r>
          </a:p>
          <a:p>
            <a:pPr algn="just"/>
            <a:r>
              <a:rPr lang="ru-RU" sz="2000" dirty="0">
                <a:solidFill>
                  <a:srgbClr val="002060"/>
                </a:solidFill>
                <a:latin typeface="Times New Roman" panose="02020603050405020304" pitchFamily="18" charset="0"/>
                <a:cs typeface="Times New Roman" panose="02020603050405020304" pitchFamily="18" charset="0"/>
              </a:rPr>
              <a:t>14.3. принимают </a:t>
            </a:r>
            <a:r>
              <a:rPr lang="ru-RU" sz="2000" b="1" dirty="0">
                <a:solidFill>
                  <a:srgbClr val="002060"/>
                </a:solidFill>
                <a:latin typeface="Times New Roman" panose="02020603050405020304" pitchFamily="18" charset="0"/>
                <a:cs typeface="Times New Roman" panose="02020603050405020304" pitchFamily="18" charset="0"/>
              </a:rPr>
              <a:t>меры к устранению </a:t>
            </a:r>
            <a:r>
              <a:rPr lang="ru-RU" sz="2000" dirty="0">
                <a:solidFill>
                  <a:srgbClr val="002060"/>
                </a:solidFill>
                <a:latin typeface="Times New Roman" panose="02020603050405020304" pitchFamily="18" charset="0"/>
                <a:cs typeface="Times New Roman" panose="02020603050405020304" pitchFamily="18" charset="0"/>
              </a:rPr>
              <a:t>контролируемыми субъектами выявленных </a:t>
            </a:r>
            <a:r>
              <a:rPr lang="ru-RU" sz="2000" b="1" dirty="0">
                <a:solidFill>
                  <a:srgbClr val="002060"/>
                </a:solidFill>
                <a:latin typeface="Times New Roman" panose="02020603050405020304" pitchFamily="18" charset="0"/>
                <a:cs typeface="Times New Roman" panose="02020603050405020304" pitchFamily="18" charset="0"/>
              </a:rPr>
              <a:t>фактов нарушения </a:t>
            </a:r>
            <a:r>
              <a:rPr lang="ru-RU" sz="2000" dirty="0">
                <a:solidFill>
                  <a:srgbClr val="002060"/>
                </a:solidFill>
                <a:latin typeface="Times New Roman" panose="02020603050405020304" pitchFamily="18" charset="0"/>
                <a:cs typeface="Times New Roman" panose="02020603050405020304" pitchFamily="18" charset="0"/>
              </a:rPr>
              <a:t>прав работников;</a:t>
            </a:r>
          </a:p>
          <a:p>
            <a:pPr algn="just"/>
            <a:r>
              <a:rPr lang="ru-RU" sz="2000" dirty="0">
                <a:solidFill>
                  <a:srgbClr val="002060"/>
                </a:solidFill>
                <a:latin typeface="Times New Roman" panose="02020603050405020304" pitchFamily="18" charset="0"/>
                <a:cs typeface="Times New Roman" panose="02020603050405020304" pitchFamily="18" charset="0"/>
              </a:rPr>
              <a:t>14.4.  представляют </a:t>
            </a:r>
            <a:r>
              <a:rPr lang="ru-RU" sz="2000" b="1" dirty="0">
                <a:solidFill>
                  <a:srgbClr val="002060"/>
                </a:solidFill>
                <a:latin typeface="Times New Roman" panose="02020603050405020304" pitchFamily="18" charset="0"/>
                <a:cs typeface="Times New Roman" panose="02020603050405020304" pitchFamily="18" charset="0"/>
              </a:rPr>
              <a:t>информацию о результатах </a:t>
            </a:r>
            <a:r>
              <a:rPr lang="ru-RU" sz="2000" dirty="0">
                <a:solidFill>
                  <a:srgbClr val="002060"/>
                </a:solidFill>
                <a:latin typeface="Times New Roman" panose="02020603050405020304" pitchFamily="18" charset="0"/>
                <a:cs typeface="Times New Roman" panose="02020603050405020304" pitchFamily="18" charset="0"/>
              </a:rPr>
              <a:t>осуществления общественного </a:t>
            </a:r>
            <a:r>
              <a:rPr lang="ru-RU" sz="2000" b="1" dirty="0">
                <a:solidFill>
                  <a:srgbClr val="002060"/>
                </a:solidFill>
                <a:latin typeface="Times New Roman" panose="02020603050405020304" pitchFamily="18" charset="0"/>
                <a:cs typeface="Times New Roman" panose="02020603050405020304" pitchFamily="18" charset="0"/>
              </a:rPr>
              <a:t>контроля</a:t>
            </a:r>
            <a:r>
              <a:rPr lang="ru-RU" sz="2000" dirty="0">
                <a:solidFill>
                  <a:srgbClr val="002060"/>
                </a:solidFill>
                <a:latin typeface="Times New Roman" panose="02020603050405020304" pitchFamily="18" charset="0"/>
                <a:cs typeface="Times New Roman" panose="02020603050405020304" pitchFamily="18" charset="0"/>
              </a:rPr>
              <a:t> в установленных порядке, сроках и форме;</a:t>
            </a:r>
          </a:p>
          <a:p>
            <a:pPr algn="just"/>
            <a:r>
              <a:rPr lang="ru-RU" sz="2000" dirty="0">
                <a:solidFill>
                  <a:srgbClr val="002060"/>
                </a:solidFill>
                <a:latin typeface="Times New Roman" panose="02020603050405020304" pitchFamily="18" charset="0"/>
                <a:cs typeface="Times New Roman" panose="02020603050405020304" pitchFamily="18" charset="0"/>
              </a:rPr>
              <a:t>14.5. </a:t>
            </a:r>
            <a:r>
              <a:rPr lang="ru-RU" sz="2000" b="1" dirty="0">
                <a:solidFill>
                  <a:srgbClr val="002060"/>
                </a:solidFill>
                <a:latin typeface="Times New Roman" panose="02020603050405020304" pitchFamily="18" charset="0"/>
                <a:cs typeface="Times New Roman" panose="02020603050405020304" pitchFamily="18" charset="0"/>
              </a:rPr>
              <a:t>взаимодействуют с правовыми и техническими инспекциями труда </a:t>
            </a:r>
            <a:r>
              <a:rPr lang="ru-RU" sz="2000" dirty="0">
                <a:solidFill>
                  <a:srgbClr val="002060"/>
                </a:solidFill>
                <a:latin typeface="Times New Roman" panose="02020603050405020304" pitchFamily="18" charset="0"/>
                <a:cs typeface="Times New Roman" panose="02020603050405020304" pitchFamily="18" charset="0"/>
              </a:rPr>
              <a:t>профсоюза, а также с </a:t>
            </a:r>
            <a:r>
              <a:rPr lang="ru-RU" sz="2000" b="1" dirty="0">
                <a:solidFill>
                  <a:srgbClr val="002060"/>
                </a:solidFill>
                <a:latin typeface="Times New Roman" panose="02020603050405020304" pitchFamily="18" charset="0"/>
                <a:cs typeface="Times New Roman" panose="02020603050405020304" pitchFamily="18" charset="0"/>
              </a:rPr>
              <a:t>органами государственного надзора и контроля </a:t>
            </a:r>
            <a:r>
              <a:rPr lang="ru-RU" sz="2000" dirty="0">
                <a:solidFill>
                  <a:srgbClr val="002060"/>
                </a:solidFill>
                <a:latin typeface="Times New Roman" panose="02020603050405020304" pitchFamily="18" charset="0"/>
                <a:cs typeface="Times New Roman" panose="02020603050405020304" pitchFamily="18" charset="0"/>
              </a:rPr>
              <a:t>по вопросам соблюдения актов законодательства, выполнения контролируемыми субъектами условий коллективных договоров (соглашений);</a:t>
            </a:r>
          </a:p>
          <a:p>
            <a:pPr algn="just"/>
            <a:r>
              <a:rPr lang="ru-RU" sz="2000" dirty="0">
                <a:solidFill>
                  <a:srgbClr val="002060"/>
                </a:solidFill>
                <a:latin typeface="Times New Roman" panose="02020603050405020304" pitchFamily="18" charset="0"/>
                <a:cs typeface="Times New Roman" panose="02020603050405020304" pitchFamily="18" charset="0"/>
              </a:rPr>
              <a:t>14.6. </a:t>
            </a:r>
            <a:r>
              <a:rPr lang="ru-RU" sz="2000" b="1" dirty="0">
                <a:solidFill>
                  <a:srgbClr val="002060"/>
                </a:solidFill>
                <a:latin typeface="Times New Roman" panose="02020603050405020304" pitchFamily="18" charset="0"/>
                <a:cs typeface="Times New Roman" panose="02020603050405020304" pitchFamily="18" charset="0"/>
              </a:rPr>
              <a:t>консультируют</a:t>
            </a:r>
            <a:r>
              <a:rPr lang="ru-RU" sz="2000" dirty="0">
                <a:solidFill>
                  <a:srgbClr val="002060"/>
                </a:solidFill>
                <a:latin typeface="Times New Roman" panose="02020603050405020304" pitchFamily="18" charset="0"/>
                <a:cs typeface="Times New Roman" panose="02020603050405020304" pitchFamily="18" charset="0"/>
              </a:rPr>
              <a:t> членов профсоюза по вопросам применения законодательства, выполнения условий коллективного договора (соглашения);</a:t>
            </a:r>
          </a:p>
          <a:p>
            <a:pPr algn="just"/>
            <a:r>
              <a:rPr lang="ru-RU" sz="2000" dirty="0">
                <a:solidFill>
                  <a:srgbClr val="002060"/>
                </a:solidFill>
                <a:latin typeface="Times New Roman" panose="02020603050405020304" pitchFamily="18" charset="0"/>
                <a:cs typeface="Times New Roman" panose="02020603050405020304" pitchFamily="18" charset="0"/>
              </a:rPr>
              <a:t>14.8. участвуют в проведении мероприятий, направленных на </a:t>
            </a:r>
            <a:r>
              <a:rPr lang="ru-RU" sz="2000" b="1" dirty="0">
                <a:solidFill>
                  <a:srgbClr val="002060"/>
                </a:solidFill>
                <a:latin typeface="Times New Roman" panose="02020603050405020304" pitchFamily="18" charset="0"/>
                <a:cs typeface="Times New Roman" panose="02020603050405020304" pitchFamily="18" charset="0"/>
              </a:rPr>
              <a:t>повышение правовой грамотности</a:t>
            </a:r>
            <a:r>
              <a:rPr lang="ru-RU" sz="2000" dirty="0">
                <a:solidFill>
                  <a:srgbClr val="002060"/>
                </a:solidFill>
                <a:latin typeface="Times New Roman" panose="02020603050405020304" pitchFamily="18" charset="0"/>
                <a:cs typeface="Times New Roman" panose="02020603050405020304" pitchFamily="18" charset="0"/>
              </a:rPr>
              <a:t> членов профсоюза.</a:t>
            </a:r>
          </a:p>
          <a:p>
            <a:endParaRPr lang="ru-RU" dirty="0"/>
          </a:p>
        </p:txBody>
      </p:sp>
    </p:spTree>
    <p:extLst>
      <p:ext uri="{BB962C8B-B14F-4D97-AF65-F5344CB8AC3E}">
        <p14:creationId xmlns:p14="http://schemas.microsoft.com/office/powerpoint/2010/main" val="293732609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fade">
                                      <p:cBhvr>
                                        <p:cTn id="56" dur="1000"/>
                                        <p:tgtEl>
                                          <p:spTgt spid="2">
                                            <p:txEl>
                                              <p:pRg st="7" end="7"/>
                                            </p:txEl>
                                          </p:spTgt>
                                        </p:tgtEl>
                                      </p:cBhvr>
                                    </p:animEffect>
                                    <p:anim calcmode="lin" valueType="num">
                                      <p:cBhvr>
                                        <p:cTn id="5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2">
                                            <p:txEl>
                                              <p:pRg st="8" end="8"/>
                                            </p:txEl>
                                          </p:spTgt>
                                        </p:tgtEl>
                                        <p:attrNameLst>
                                          <p:attrName>style.visibility</p:attrName>
                                        </p:attrNameLst>
                                      </p:cBhvr>
                                      <p:to>
                                        <p:strVal val="visible"/>
                                      </p:to>
                                    </p:set>
                                    <p:animEffect transition="in" filter="fade">
                                      <p:cBhvr>
                                        <p:cTn id="63" dur="1000"/>
                                        <p:tgtEl>
                                          <p:spTgt spid="2">
                                            <p:txEl>
                                              <p:pRg st="8" end="8"/>
                                            </p:txEl>
                                          </p:spTgt>
                                        </p:tgtEl>
                                      </p:cBhvr>
                                    </p:animEffect>
                                    <p:anim calcmode="lin" valueType="num">
                                      <p:cBhvr>
                                        <p:cTn id="64"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404735" y="179882"/>
            <a:ext cx="8229600" cy="6832640"/>
          </a:xfrm>
          <a:prstGeom prst="rect">
            <a:avLst/>
          </a:prstGeom>
          <a:noFill/>
        </p:spPr>
        <p:txBody>
          <a:bodyPr wrap="square" rtlCol="0">
            <a:spAutoFit/>
          </a:bodyPr>
          <a:lstStyle/>
          <a:p>
            <a:pPr algn="ctr"/>
            <a:r>
              <a:rPr lang="ru-RU" sz="2800" b="1" i="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Порядок реализации рекомендаций об устранении нарушений актов законодательства, коллективного договора (соглашения</a:t>
            </a:r>
            <a:r>
              <a:rPr lang="ru-RU" sz="2800" b="1" i="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ru-RU" sz="2800" b="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p>
          <a:p>
            <a:pPr algn="just"/>
            <a:r>
              <a:rPr lang="ru-RU" sz="2800" dirty="0">
                <a:latin typeface="Times New Roman" panose="02020603050405020304" pitchFamily="18" charset="0"/>
                <a:cs typeface="Times New Roman" panose="02020603050405020304" pitchFamily="18" charset="0"/>
              </a:rPr>
              <a:t>17. </a:t>
            </a:r>
            <a:r>
              <a:rPr lang="ru-RU" sz="2800" b="1" i="1" dirty="0">
                <a:latin typeface="Times New Roman" panose="02020603050405020304" pitchFamily="18" charset="0"/>
                <a:cs typeface="Times New Roman" panose="02020603050405020304" pitchFamily="18" charset="0"/>
              </a:rPr>
              <a:t>Рекомендации </a:t>
            </a:r>
            <a:r>
              <a:rPr lang="ru-RU" sz="2800" dirty="0">
                <a:latin typeface="Times New Roman" panose="02020603050405020304" pitchFamily="18" charset="0"/>
                <a:cs typeface="Times New Roman" panose="02020603050405020304" pitchFamily="18" charset="0"/>
              </a:rPr>
              <a:t>профсоюзных руководителей и профсоюзных представителей </a:t>
            </a:r>
            <a:r>
              <a:rPr lang="ru-RU" sz="2800" b="1" i="1" dirty="0">
                <a:latin typeface="Times New Roman" panose="02020603050405020304" pitchFamily="18" charset="0"/>
                <a:cs typeface="Times New Roman" panose="02020603050405020304" pitchFamily="18" charset="0"/>
              </a:rPr>
              <a:t>подлежат рассмотрению</a:t>
            </a:r>
            <a:r>
              <a:rPr lang="ru-RU" sz="2800" dirty="0">
                <a:latin typeface="Times New Roman" panose="02020603050405020304" pitchFamily="18" charset="0"/>
                <a:cs typeface="Times New Roman" panose="02020603050405020304" pitchFamily="18" charset="0"/>
              </a:rPr>
              <a:t> контролируемыми субъектами </a:t>
            </a:r>
            <a:r>
              <a:rPr lang="ru-RU" sz="2800" b="1" i="1" dirty="0">
                <a:latin typeface="Times New Roman" panose="02020603050405020304" pitchFamily="18" charset="0"/>
                <a:cs typeface="Times New Roman" panose="02020603050405020304" pitchFamily="18" charset="0"/>
              </a:rPr>
              <a:t>с письменным уведомлением профсоюза</a:t>
            </a:r>
            <a:r>
              <a:rPr lang="ru-RU" sz="2800" dirty="0">
                <a:latin typeface="Times New Roman" panose="02020603050405020304" pitchFamily="18" charset="0"/>
                <a:cs typeface="Times New Roman" panose="02020603050405020304" pitchFamily="18" charset="0"/>
              </a:rPr>
              <a:t> о результатах рассмотрения в установленный в них срок, но в любом случае </a:t>
            </a:r>
            <a:r>
              <a:rPr lang="ru-RU" sz="2800" b="1" i="1" dirty="0">
                <a:latin typeface="Times New Roman" panose="02020603050405020304" pitchFamily="18" charset="0"/>
                <a:cs typeface="Times New Roman" panose="02020603050405020304" pitchFamily="18" charset="0"/>
              </a:rPr>
              <a:t>не позднее одного месяца со дня их получения.</a:t>
            </a:r>
            <a:endParaRPr lang="ru-RU" sz="2800" dirty="0">
              <a:latin typeface="Times New Roman" panose="02020603050405020304" pitchFamily="18" charset="0"/>
              <a:cs typeface="Times New Roman" panose="02020603050405020304" pitchFamily="18" charset="0"/>
            </a:endParaRPr>
          </a:p>
          <a:p>
            <a:pPr algn="just"/>
            <a:r>
              <a:rPr lang="ru-RU" sz="2800" dirty="0">
                <a:latin typeface="Times New Roman" panose="02020603050405020304" pitchFamily="18" charset="0"/>
                <a:cs typeface="Times New Roman" panose="02020603050405020304" pitchFamily="18" charset="0"/>
              </a:rPr>
              <a:t>18. При необходимости рекомендация направляется в правовую и (или) техническую инспекцию труда соответствующего профсоюза с ходатайством профсоюзной организации о проведении внеплановой проверки.</a:t>
            </a:r>
          </a:p>
          <a:p>
            <a:pPr algn="just"/>
            <a:endParaRPr lang="ru-RU" dirty="0"/>
          </a:p>
        </p:txBody>
      </p:sp>
    </p:spTree>
    <p:extLst>
      <p:ext uri="{BB962C8B-B14F-4D97-AF65-F5344CB8AC3E}">
        <p14:creationId xmlns:p14="http://schemas.microsoft.com/office/powerpoint/2010/main" val="112494154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209861" y="442210"/>
            <a:ext cx="8844197" cy="6415790"/>
          </a:xfrm>
          <a:prstGeom prst="rect">
            <a:avLst/>
          </a:prstGeom>
          <a:noFill/>
        </p:spPr>
        <p:txBody>
          <a:bodyPr wrap="square" rtlCol="0">
            <a:spAutoFit/>
          </a:bodyPr>
          <a:lstStyle/>
          <a:p>
            <a:endParaRPr lang="ru-RU" dirty="0"/>
          </a:p>
        </p:txBody>
      </p:sp>
      <p:sp>
        <p:nvSpPr>
          <p:cNvPr id="5" name="TextBox 4"/>
          <p:cNvSpPr txBox="1"/>
          <p:nvPr/>
        </p:nvSpPr>
        <p:spPr>
          <a:xfrm>
            <a:off x="119921" y="25360"/>
            <a:ext cx="9024079" cy="7294305"/>
          </a:xfrm>
          <a:prstGeom prst="rect">
            <a:avLst/>
          </a:prstGeom>
          <a:noFill/>
        </p:spPr>
        <p:txBody>
          <a:bodyPr wrap="square" rtlCol="0">
            <a:spAutoFit/>
          </a:bodyPr>
          <a:lstStyle/>
          <a:p>
            <a:pPr algn="r"/>
            <a:r>
              <a:rPr lang="ru-RU" dirty="0" smtClean="0">
                <a:latin typeface="Times New Roman" panose="02020603050405020304" pitchFamily="18" charset="0"/>
                <a:cs typeface="Times New Roman" panose="02020603050405020304" pitchFamily="18" charset="0"/>
              </a:rPr>
              <a:t>                                                                    </a:t>
            </a:r>
            <a:r>
              <a:rPr lang="ru-RU" sz="1200" dirty="0" smtClean="0">
                <a:latin typeface="Times New Roman" panose="02020603050405020304" pitchFamily="18" charset="0"/>
                <a:cs typeface="Times New Roman" panose="02020603050405020304" pitchFamily="18" charset="0"/>
              </a:rPr>
              <a:t>(</a:t>
            </a:r>
            <a:r>
              <a:rPr lang="ru-RU" sz="1200" dirty="0">
                <a:latin typeface="Times New Roman" panose="02020603050405020304" pitchFamily="18" charset="0"/>
                <a:cs typeface="Times New Roman" panose="02020603050405020304" pitchFamily="18" charset="0"/>
              </a:rPr>
              <a:t>полное наименование контролируемого субъекта)</a:t>
            </a:r>
          </a:p>
          <a:p>
            <a:pPr algn="just"/>
            <a:r>
              <a:rPr lang="ru-RU" dirty="0" smtClean="0">
                <a:latin typeface="Times New Roman" panose="02020603050405020304" pitchFamily="18" charset="0"/>
                <a:cs typeface="Times New Roman" panose="02020603050405020304" pitchFamily="18" charset="0"/>
              </a:rPr>
              <a:t>                                                                      Директору ГУО «Средняя школа №9 г</a:t>
            </a:r>
            <a:r>
              <a:rPr lang="ru-RU" dirty="0">
                <a:latin typeface="Times New Roman" panose="02020603050405020304" pitchFamily="18" charset="0"/>
                <a:cs typeface="Times New Roman" panose="02020603050405020304" pitchFamily="18" charset="0"/>
              </a:rPr>
              <a:t>. Слонима» </a:t>
            </a:r>
            <a:endParaRPr lang="ru-RU" dirty="0" smtClean="0">
              <a:latin typeface="Times New Roman" panose="02020603050405020304" pitchFamily="18" charset="0"/>
              <a:cs typeface="Times New Roman" panose="02020603050405020304" pitchFamily="18" charset="0"/>
            </a:endParaRPr>
          </a:p>
          <a:p>
            <a:pPr algn="r"/>
            <a:r>
              <a:rPr lang="ru-RU" dirty="0" smtClean="0">
                <a:latin typeface="Times New Roman" panose="02020603050405020304" pitchFamily="18" charset="0"/>
                <a:cs typeface="Times New Roman" panose="02020603050405020304" pitchFamily="18" charset="0"/>
              </a:rPr>
              <a:t> Рудому С.Б.</a:t>
            </a:r>
            <a:endParaRPr lang="ru-RU" dirty="0">
              <a:latin typeface="Times New Roman" panose="02020603050405020304" pitchFamily="18" charset="0"/>
              <a:cs typeface="Times New Roman" panose="02020603050405020304" pitchFamily="18" charset="0"/>
            </a:endParaRPr>
          </a:p>
          <a:p>
            <a:pPr algn="r"/>
            <a:r>
              <a:rPr lang="ru-RU" dirty="0">
                <a:latin typeface="Times New Roman" panose="02020603050405020304" pitchFamily="18" charset="0"/>
                <a:cs typeface="Times New Roman" panose="02020603050405020304" pitchFamily="18" charset="0"/>
              </a:rPr>
              <a:t> </a:t>
            </a:r>
          </a:p>
          <a:p>
            <a:pPr algn="ctr"/>
            <a:r>
              <a:rPr lang="ru-RU" b="1" dirty="0">
                <a:latin typeface="Times New Roman" panose="02020603050405020304" pitchFamily="18" charset="0"/>
                <a:cs typeface="Times New Roman" panose="02020603050405020304" pitchFamily="18" charset="0"/>
              </a:rPr>
              <a:t>РЕКОМЕНДАЦИЯ </a:t>
            </a:r>
          </a:p>
          <a:p>
            <a:pPr algn="ctr"/>
            <a:r>
              <a:rPr lang="ru-RU" dirty="0">
                <a:latin typeface="Times New Roman" panose="02020603050405020304" pitchFamily="18" charset="0"/>
                <a:cs typeface="Times New Roman" panose="02020603050405020304" pitchFamily="18" charset="0"/>
              </a:rPr>
              <a:t>по устранению установленных нарушений актов законодательства, коллективного договора (соглашения</a:t>
            </a:r>
            <a:r>
              <a:rPr lang="ru-RU" dirty="0" smtClean="0">
                <a:latin typeface="Times New Roman" panose="02020603050405020304" pitchFamily="18" charset="0"/>
                <a:cs typeface="Times New Roman" panose="02020603050405020304" pitchFamily="18" charset="0"/>
              </a:rPr>
              <a:t>)</a:t>
            </a:r>
          </a:p>
          <a:p>
            <a:pPr algn="ctr"/>
            <a:r>
              <a:rPr lang="ru-RU" dirty="0" smtClean="0">
                <a:latin typeface="Times New Roman" panose="02020603050405020304" pitchFamily="18" charset="0"/>
                <a:cs typeface="Times New Roman" panose="02020603050405020304" pitchFamily="18" charset="0"/>
              </a:rPr>
              <a:t>«23»_октября__2015г</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__</a:t>
            </a:r>
            <a:r>
              <a:rPr lang="ru-RU" u="sng" dirty="0" err="1" smtClean="0">
                <a:latin typeface="Times New Roman" panose="02020603050405020304" pitchFamily="18" charset="0"/>
                <a:cs typeface="Times New Roman" panose="02020603050405020304" pitchFamily="18" charset="0"/>
              </a:rPr>
              <a:t>г.Слоним</a:t>
            </a:r>
            <a:r>
              <a:rPr lang="ru-RU" dirty="0">
                <a:latin typeface="Times New Roman" panose="02020603050405020304" pitchFamily="18" charset="0"/>
                <a:cs typeface="Times New Roman" panose="02020603050405020304" pitchFamily="18" charset="0"/>
              </a:rPr>
              <a:t>	</a:t>
            </a:r>
          </a:p>
          <a:p>
            <a:pPr algn="r"/>
            <a:r>
              <a:rPr lang="ru-RU" dirty="0" smtClean="0">
                <a:latin typeface="Times New Roman" panose="02020603050405020304" pitchFamily="18" charset="0"/>
                <a:cs typeface="Times New Roman" panose="02020603050405020304" pitchFamily="18" charset="0"/>
              </a:rPr>
              <a:t> </a:t>
            </a:r>
            <a:r>
              <a:rPr lang="ru-RU" sz="1200" dirty="0">
                <a:latin typeface="Times New Roman" panose="02020603050405020304" pitchFamily="18" charset="0"/>
                <a:cs typeface="Times New Roman" panose="02020603050405020304" pitchFamily="18" charset="0"/>
              </a:rPr>
              <a:t>(место составления рекомендации)</a:t>
            </a:r>
          </a:p>
          <a:p>
            <a:pPr algn="just"/>
            <a:r>
              <a:rPr lang="ru-RU" dirty="0" smtClean="0">
                <a:latin typeface="Times New Roman" panose="02020603050405020304" pitchFamily="18" charset="0"/>
                <a:cs typeface="Times New Roman" panose="02020603050405020304" pitchFamily="18" charset="0"/>
              </a:rPr>
              <a:t>В </a:t>
            </a:r>
            <a:r>
              <a:rPr lang="ru-RU" dirty="0">
                <a:latin typeface="Times New Roman" panose="02020603050405020304" pitchFamily="18" charset="0"/>
                <a:cs typeface="Times New Roman" panose="02020603050405020304" pitchFamily="18" charset="0"/>
              </a:rPr>
              <a:t>соответствии с Указом Президента Республики Беларусь от 6 мая 2010 г. № 240 «Об осуществлении общественного контроля профессиональными союзами», </a:t>
            </a:r>
          </a:p>
          <a:p>
            <a:r>
              <a:rPr lang="ru-RU" i="1" u="sng" dirty="0">
                <a:latin typeface="Times New Roman" panose="02020603050405020304" pitchFamily="18" charset="0"/>
                <a:cs typeface="Times New Roman" panose="02020603050405020304" pitchFamily="18" charset="0"/>
              </a:rPr>
              <a:t>о</a:t>
            </a:r>
            <a:r>
              <a:rPr lang="ru-RU" i="1" u="sng" dirty="0" smtClean="0">
                <a:latin typeface="Times New Roman" panose="02020603050405020304" pitchFamily="18" charset="0"/>
                <a:cs typeface="Times New Roman" panose="02020603050405020304" pitchFamily="18" charset="0"/>
              </a:rPr>
              <a:t>бщественным инспектором по охране труда</a:t>
            </a:r>
            <a:endParaRPr lang="ru-RU" i="1" u="sng" dirty="0">
              <a:latin typeface="Times New Roman" panose="02020603050405020304" pitchFamily="18" charset="0"/>
              <a:cs typeface="Times New Roman" panose="02020603050405020304" pitchFamily="18" charset="0"/>
            </a:endParaRPr>
          </a:p>
          <a:p>
            <a:pPr algn="ctr"/>
            <a:r>
              <a:rPr lang="ru-RU" sz="1200" dirty="0" smtClean="0">
                <a:latin typeface="Times New Roman" panose="02020603050405020304" pitchFamily="18" charset="0"/>
                <a:cs typeface="Times New Roman" panose="02020603050405020304" pitchFamily="18" charset="0"/>
              </a:rPr>
              <a:t>(указывается </a:t>
            </a:r>
            <a:r>
              <a:rPr lang="ru-RU" sz="1200" dirty="0">
                <a:latin typeface="Times New Roman" panose="02020603050405020304" pitchFamily="18" charset="0"/>
                <a:cs typeface="Times New Roman" panose="02020603050405020304" pitchFamily="18" charset="0"/>
              </a:rPr>
              <a:t>должность профсоюзного руководителя либо «представитель»)</a:t>
            </a:r>
          </a:p>
          <a:p>
            <a:r>
              <a:rPr lang="ru-RU" i="1" dirty="0" smtClean="0">
                <a:latin typeface="Times New Roman" panose="02020603050405020304" pitchFamily="18" charset="0"/>
                <a:cs typeface="Times New Roman" panose="02020603050405020304" pitchFamily="18" charset="0"/>
              </a:rPr>
              <a:t>_</a:t>
            </a:r>
            <a:r>
              <a:rPr lang="ru-RU" i="1" u="sng" dirty="0" smtClean="0">
                <a:latin typeface="Times New Roman" panose="02020603050405020304" pitchFamily="18" charset="0"/>
                <a:cs typeface="Times New Roman" panose="02020603050405020304" pitchFamily="18" charset="0"/>
              </a:rPr>
              <a:t>ППО ГУО «Средняя школа № 9 г. Слонима»</a:t>
            </a:r>
          </a:p>
          <a:p>
            <a:pPr algn="ctr"/>
            <a:r>
              <a:rPr lang="ru-RU" sz="1200" dirty="0" smtClean="0">
                <a:latin typeface="Times New Roman" panose="02020603050405020304" pitchFamily="18" charset="0"/>
                <a:cs typeface="Times New Roman" panose="02020603050405020304" pitchFamily="18" charset="0"/>
              </a:rPr>
              <a:t>(</a:t>
            </a:r>
            <a:r>
              <a:rPr lang="ru-RU" sz="1200" dirty="0">
                <a:latin typeface="Times New Roman" panose="02020603050405020304" pitchFamily="18" charset="0"/>
                <a:cs typeface="Times New Roman" panose="02020603050405020304" pitchFamily="18" charset="0"/>
              </a:rPr>
              <a:t>наименование </a:t>
            </a:r>
            <a:r>
              <a:rPr lang="ru-RU" sz="1200" dirty="0" smtClean="0">
                <a:latin typeface="Times New Roman" panose="02020603050405020304" pitchFamily="18" charset="0"/>
                <a:cs typeface="Times New Roman" panose="02020603050405020304" pitchFamily="18" charset="0"/>
              </a:rPr>
              <a:t>профсоюзной организации)</a:t>
            </a:r>
          </a:p>
          <a:p>
            <a:r>
              <a:rPr lang="ru-RU" dirty="0" smtClean="0">
                <a:latin typeface="Times New Roman" panose="02020603050405020304" pitchFamily="18" charset="0"/>
                <a:cs typeface="Times New Roman" panose="02020603050405020304" pitchFamily="18" charset="0"/>
              </a:rPr>
              <a:t>_</a:t>
            </a:r>
            <a:r>
              <a:rPr lang="ru-RU" i="1" u="sng" dirty="0" smtClean="0">
                <a:latin typeface="Times New Roman" panose="02020603050405020304" pitchFamily="18" charset="0"/>
                <a:cs typeface="Times New Roman" panose="02020603050405020304" pitchFamily="18" charset="0"/>
              </a:rPr>
              <a:t>Василевской Ольгой Михайловной,</a:t>
            </a:r>
          </a:p>
          <a:p>
            <a:r>
              <a:rPr lang="ru-RU" sz="1200" dirty="0">
                <a:latin typeface="Times New Roman" panose="02020603050405020304" pitchFamily="18" charset="0"/>
                <a:cs typeface="Times New Roman" panose="02020603050405020304" pitchFamily="18" charset="0"/>
              </a:rPr>
              <a:t> </a:t>
            </a:r>
            <a:r>
              <a:rPr lang="ru-RU" sz="1200" dirty="0" smtClean="0">
                <a:latin typeface="Times New Roman" panose="02020603050405020304" pitchFamily="18" charset="0"/>
                <a:cs typeface="Times New Roman" panose="02020603050405020304" pitchFamily="18" charset="0"/>
              </a:rPr>
              <a:t>                                         (Ф.И.О.)</a:t>
            </a:r>
          </a:p>
          <a:p>
            <a:r>
              <a:rPr lang="ru-RU" dirty="0" smtClean="0">
                <a:latin typeface="Times New Roman" panose="02020603050405020304" pitchFamily="18" charset="0"/>
                <a:cs typeface="Times New Roman" panose="02020603050405020304" pitchFamily="18" charset="0"/>
              </a:rPr>
              <a:t>действующим </a:t>
            </a:r>
            <a:r>
              <a:rPr lang="ru-RU" dirty="0">
                <a:latin typeface="Times New Roman" panose="02020603050405020304" pitchFamily="18" charset="0"/>
                <a:cs typeface="Times New Roman" panose="02020603050405020304" pitchFamily="18" charset="0"/>
              </a:rPr>
              <a:t>на основании </a:t>
            </a:r>
            <a:r>
              <a:rPr lang="ru-RU" dirty="0" smtClean="0">
                <a:latin typeface="Times New Roman" panose="02020603050405020304" pitchFamily="18" charset="0"/>
                <a:cs typeface="Times New Roman" panose="02020603050405020304" pitchFamily="18" charset="0"/>
              </a:rPr>
              <a:t>___</a:t>
            </a:r>
            <a:r>
              <a:rPr lang="ru-RU" i="1" u="sng" dirty="0" smtClean="0">
                <a:latin typeface="Times New Roman" panose="02020603050405020304" pitchFamily="18" charset="0"/>
                <a:cs typeface="Times New Roman" panose="02020603050405020304" pitchFamily="18" charset="0"/>
              </a:rPr>
              <a:t>удостоверения №3 от 14.05.2014г.,</a:t>
            </a:r>
            <a:endParaRPr lang="ru-RU" dirty="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a:t>
            </a:r>
            <a:r>
              <a:rPr lang="ru-RU" sz="1200" dirty="0">
                <a:latin typeface="Times New Roman" panose="02020603050405020304" pitchFamily="18" charset="0"/>
                <a:cs typeface="Times New Roman" panose="02020603050405020304" pitchFamily="18" charset="0"/>
              </a:rPr>
              <a:t>(документ, подтверждающий полномочия)</a:t>
            </a:r>
          </a:p>
          <a:p>
            <a:pPr lvl="0"/>
            <a:r>
              <a:rPr lang="ru-RU" dirty="0">
                <a:latin typeface="Times New Roman" panose="02020603050405020304" pitchFamily="18" charset="0"/>
                <a:cs typeface="Times New Roman" panose="02020603050405020304" pitchFamily="18" charset="0"/>
              </a:rPr>
              <a:t>изучено соблюдение актов законодательства, выполнения условий коллективного договора (соглашения) в </a:t>
            </a:r>
            <a:r>
              <a:rPr lang="ru-RU" dirty="0" smtClean="0">
                <a:latin typeface="Times New Roman" panose="02020603050405020304" pitchFamily="18" charset="0"/>
                <a:cs typeface="Times New Roman" panose="02020603050405020304" pitchFamily="18" charset="0"/>
              </a:rPr>
              <a:t>__</a:t>
            </a:r>
            <a:r>
              <a:rPr lang="ru-RU" i="1" u="sng" dirty="0" smtClean="0">
                <a:latin typeface="Times New Roman" panose="02020603050405020304" pitchFamily="18" charset="0"/>
                <a:cs typeface="Times New Roman" panose="02020603050405020304" pitchFamily="18" charset="0"/>
              </a:rPr>
              <a:t>ГУО</a:t>
            </a:r>
            <a:r>
              <a:rPr lang="ru-RU" u="sng" dirty="0" smtClean="0">
                <a:latin typeface="Times New Roman" panose="02020603050405020304" pitchFamily="18" charset="0"/>
                <a:cs typeface="Times New Roman" panose="02020603050405020304" pitchFamily="18" charset="0"/>
              </a:rPr>
              <a:t> </a:t>
            </a:r>
            <a:r>
              <a:rPr lang="ru-RU" i="1" u="sng" dirty="0" smtClean="0">
                <a:solidFill>
                  <a:prstClr val="black"/>
                </a:solidFill>
                <a:latin typeface="Times New Roman" panose="02020603050405020304" pitchFamily="18" charset="0"/>
                <a:cs typeface="Times New Roman" panose="02020603050405020304" pitchFamily="18" charset="0"/>
              </a:rPr>
              <a:t>«</a:t>
            </a:r>
            <a:r>
              <a:rPr lang="ru-RU" i="1" u="sng" dirty="0">
                <a:solidFill>
                  <a:prstClr val="black"/>
                </a:solidFill>
                <a:latin typeface="Times New Roman" panose="02020603050405020304" pitchFamily="18" charset="0"/>
                <a:cs typeface="Times New Roman" panose="02020603050405020304" pitchFamily="18" charset="0"/>
              </a:rPr>
              <a:t>Средняя школа № 9 г. Слонима»</a:t>
            </a:r>
          </a:p>
          <a:p>
            <a:r>
              <a:rPr lang="ru-RU" dirty="0" smtClean="0">
                <a:latin typeface="Times New Roman" panose="02020603050405020304" pitchFamily="18" charset="0"/>
                <a:cs typeface="Times New Roman" panose="02020603050405020304" pitchFamily="18" charset="0"/>
              </a:rPr>
              <a:t>  </a:t>
            </a:r>
            <a:r>
              <a:rPr lang="ru-RU" sz="1200" dirty="0" smtClean="0">
                <a:latin typeface="Times New Roman" panose="02020603050405020304" pitchFamily="18" charset="0"/>
                <a:cs typeface="Times New Roman" panose="02020603050405020304" pitchFamily="18" charset="0"/>
              </a:rPr>
              <a:t>(полное </a:t>
            </a:r>
            <a:r>
              <a:rPr lang="ru-RU" sz="1200" dirty="0">
                <a:latin typeface="Times New Roman" panose="02020603050405020304" pitchFamily="18" charset="0"/>
                <a:cs typeface="Times New Roman" panose="02020603050405020304" pitchFamily="18" charset="0"/>
              </a:rPr>
              <a:t>наименование контролируемого субъекта)</a:t>
            </a:r>
          </a:p>
          <a:p>
            <a:r>
              <a:rPr lang="ru-RU" dirty="0">
                <a:latin typeface="Times New Roman" panose="02020603050405020304" pitchFamily="18" charset="0"/>
                <a:cs typeface="Times New Roman" panose="02020603050405020304" pitchFamily="18" charset="0"/>
              </a:rPr>
              <a:t>Изучены следующие вопросы</a:t>
            </a:r>
            <a:r>
              <a:rPr lang="ru-RU" dirty="0" smtClean="0">
                <a:latin typeface="Times New Roman" panose="02020603050405020304" pitchFamily="18" charset="0"/>
                <a:cs typeface="Times New Roman" panose="02020603050405020304" pitchFamily="18" charset="0"/>
              </a:rPr>
              <a:t>:</a:t>
            </a:r>
          </a:p>
          <a:p>
            <a:r>
              <a:rPr lang="ru-RU" i="1" dirty="0" smtClean="0">
                <a:latin typeface="Times New Roman" panose="02020603050405020304" pitchFamily="18" charset="0"/>
                <a:cs typeface="Times New Roman" panose="02020603050405020304" pitchFamily="18" charset="0"/>
              </a:rPr>
              <a:t> </a:t>
            </a:r>
            <a:r>
              <a:rPr lang="ru-RU" i="1" u="sng" dirty="0" smtClean="0">
                <a:latin typeface="Times New Roman" panose="02020603050405020304" pitchFamily="18" charset="0"/>
                <a:cs typeface="Times New Roman" panose="02020603050405020304" pitchFamily="18" charset="0"/>
              </a:rPr>
              <a:t>Обеспечение работников школы средствами индивидуальной защиты</a:t>
            </a:r>
            <a:r>
              <a:rPr lang="ru-RU" i="1" dirty="0" smtClean="0">
                <a:latin typeface="Times New Roman" panose="02020603050405020304" pitchFamily="18" charset="0"/>
                <a:cs typeface="Times New Roman" panose="02020603050405020304" pitchFamily="18" charset="0"/>
              </a:rPr>
              <a:t> </a:t>
            </a:r>
            <a:endParaRPr lang="ru-RU" i="1" dirty="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Рекомендуем устранить следующие нарушения:</a:t>
            </a: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438822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23564351"/>
              </p:ext>
            </p:extLst>
          </p:nvPr>
        </p:nvGraphicFramePr>
        <p:xfrm>
          <a:off x="372645" y="425150"/>
          <a:ext cx="8589364" cy="2434587"/>
        </p:xfrm>
        <a:graphic>
          <a:graphicData uri="http://schemas.openxmlformats.org/drawingml/2006/table">
            <a:tbl>
              <a:tblPr>
                <a:tableStyleId>{5C22544A-7EE6-4342-B048-85BDC9FD1C3A}</a:tableStyleId>
              </a:tblPr>
              <a:tblGrid>
                <a:gridCol w="427028"/>
                <a:gridCol w="6799384"/>
                <a:gridCol w="1362952"/>
              </a:tblGrid>
              <a:tr h="748281">
                <a:tc>
                  <a:txBody>
                    <a:bodyPr/>
                    <a:lstStyle/>
                    <a:p>
                      <a:pPr marL="180340" algn="ctr">
                        <a:lnSpc>
                          <a:spcPct val="115000"/>
                        </a:lnSpc>
                        <a:spcAft>
                          <a:spcPts val="0"/>
                        </a:spcAft>
                      </a:pPr>
                      <a:r>
                        <a:rPr lang="ru-RU" sz="1500" dirty="0">
                          <a:effectLst/>
                        </a:rPr>
                        <a:t> </a:t>
                      </a:r>
                      <a:endParaRPr lang="ru-RU" sz="1100" dirty="0">
                        <a:effectLst/>
                      </a:endParaRPr>
                    </a:p>
                    <a:p>
                      <a:pPr marL="180340" algn="ctr">
                        <a:lnSpc>
                          <a:spcPct val="115000"/>
                        </a:lnSpc>
                        <a:spcAft>
                          <a:spcPts val="0"/>
                        </a:spcAft>
                      </a:pPr>
                      <a:r>
                        <a:rPr lang="ru-RU" sz="1500" dirty="0">
                          <a:effectLst/>
                        </a:rPr>
                        <a:t>№</a:t>
                      </a:r>
                      <a:endParaRPr lang="ru-RU" sz="1100" dirty="0">
                        <a:effectLst/>
                        <a:latin typeface="Calibri" panose="020F0502020204030204" pitchFamily="34" charset="0"/>
                      </a:endParaRPr>
                    </a:p>
                  </a:txBody>
                  <a:tcPr marL="68580" marR="68580" marT="0" marB="0"/>
                </a:tc>
                <a:tc>
                  <a:txBody>
                    <a:bodyPr/>
                    <a:lstStyle/>
                    <a:p>
                      <a:pPr marL="180340" algn="ctr">
                        <a:lnSpc>
                          <a:spcPct val="114000"/>
                        </a:lnSpc>
                        <a:spcAft>
                          <a:spcPts val="0"/>
                        </a:spcAft>
                      </a:pPr>
                      <a:r>
                        <a:rPr lang="ru-RU" sz="1400" dirty="0">
                          <a:effectLst/>
                        </a:rPr>
                        <a:t>Содержание выявленных нарушений с указанием нарушенных норм законодательства (коллективного договора (соглашения) и рекомендации по </a:t>
                      </a:r>
                      <a:r>
                        <a:rPr lang="ru-RU" sz="1400" spc="-20" dirty="0">
                          <a:effectLst/>
                        </a:rPr>
                        <a:t>их устранению</a:t>
                      </a:r>
                      <a:endParaRPr lang="ru-RU" sz="1400" dirty="0">
                        <a:effectLst/>
                        <a:latin typeface="Calibri" panose="020F0502020204030204" pitchFamily="34" charset="0"/>
                      </a:endParaRPr>
                    </a:p>
                  </a:txBody>
                  <a:tcPr marL="68580" marR="68580" marT="0" marB="0"/>
                </a:tc>
                <a:tc>
                  <a:txBody>
                    <a:bodyPr/>
                    <a:lstStyle/>
                    <a:p>
                      <a:pPr marL="180340" algn="ctr">
                        <a:lnSpc>
                          <a:spcPct val="114000"/>
                        </a:lnSpc>
                        <a:spcAft>
                          <a:spcPts val="0"/>
                        </a:spcAft>
                      </a:pPr>
                      <a:r>
                        <a:rPr lang="ru-RU" sz="1400" dirty="0">
                          <a:effectLst/>
                        </a:rPr>
                        <a:t>Сроки устранения</a:t>
                      </a:r>
                      <a:endParaRPr lang="ru-RU" sz="1400" dirty="0">
                        <a:effectLst/>
                        <a:latin typeface="Calibri" panose="020F0502020204030204" pitchFamily="34" charset="0"/>
                      </a:endParaRPr>
                    </a:p>
                  </a:txBody>
                  <a:tcPr marL="68580" marR="68580" marT="0" marB="0"/>
                </a:tc>
              </a:tr>
              <a:tr h="0">
                <a:tc>
                  <a:txBody>
                    <a:bodyPr/>
                    <a:lstStyle/>
                    <a:p>
                      <a:pPr algn="ctr">
                        <a:lnSpc>
                          <a:spcPct val="115000"/>
                        </a:lnSpc>
                        <a:spcAft>
                          <a:spcPts val="0"/>
                        </a:spcAft>
                      </a:pPr>
                      <a:r>
                        <a:rPr lang="ru-RU" sz="1400" dirty="0">
                          <a:effectLst/>
                        </a:rPr>
                        <a:t> </a:t>
                      </a:r>
                      <a:r>
                        <a:rPr lang="ru-RU" sz="1400" dirty="0" smtClean="0">
                          <a:effectLst/>
                        </a:rPr>
                        <a:t>1</a:t>
                      </a:r>
                      <a:endParaRPr lang="ru-RU" sz="1400" dirty="0">
                        <a:effectLst/>
                        <a:latin typeface="Calibri" panose="020F0502020204030204" pitchFamily="34" charset="0"/>
                      </a:endParaRPr>
                    </a:p>
                  </a:txBody>
                  <a:tcPr marL="68580" marR="68580" marT="0" marB="0"/>
                </a:tc>
                <a:tc>
                  <a:txBody>
                    <a:bodyPr/>
                    <a:lstStyle/>
                    <a:p>
                      <a:pPr algn="just"/>
                      <a:r>
                        <a:rPr lang="ru-RU" sz="1400" i="1" kern="1200" dirty="0" smtClean="0">
                          <a:solidFill>
                            <a:schemeClr val="dk1"/>
                          </a:solidFill>
                          <a:effectLst/>
                          <a:latin typeface="Times New Roman" panose="02020603050405020304" pitchFamily="18" charset="0"/>
                          <a:ea typeface="+mn-ea"/>
                          <a:cs typeface="Times New Roman" panose="02020603050405020304" pitchFamily="18" charset="0"/>
                        </a:rPr>
                        <a:t>Работники, работающие на открытом воздухе, не обеспечиваются обезвреживающими средствами (кремом).</a:t>
                      </a:r>
                      <a:endParaRPr lang="ru-RU" sz="1400"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just"/>
                      <a:r>
                        <a:rPr lang="ru-RU" sz="1400" kern="1200" dirty="0" smtClean="0">
                          <a:solidFill>
                            <a:schemeClr val="dk1"/>
                          </a:solidFill>
                          <a:effectLst/>
                          <a:latin typeface="Times New Roman" panose="02020603050405020304" pitchFamily="18" charset="0"/>
                          <a:ea typeface="+mn-ea"/>
                          <a:cs typeface="Times New Roman" panose="02020603050405020304" pitchFamily="18" charset="0"/>
                        </a:rPr>
                        <a:t>Обеспечить работников, работающих на открытом воздухе, обезвреживающими средствами (кремом).</a:t>
                      </a:r>
                    </a:p>
                    <a:p>
                      <a:pPr algn="just"/>
                      <a:r>
                        <a:rPr lang="ru-RU" sz="1400" u="sng" kern="1200" dirty="0" smtClean="0">
                          <a:solidFill>
                            <a:schemeClr val="dk1"/>
                          </a:solidFill>
                          <a:effectLst/>
                          <a:latin typeface="Times New Roman" panose="02020603050405020304" pitchFamily="18" charset="0"/>
                          <a:ea typeface="+mn-ea"/>
                          <a:cs typeface="Times New Roman" panose="02020603050405020304" pitchFamily="18" charset="0"/>
                        </a:rPr>
                        <a:t>Основание:</a:t>
                      </a:r>
                      <a:r>
                        <a:rPr lang="ru-RU" sz="1400" kern="1200" dirty="0" smtClean="0">
                          <a:solidFill>
                            <a:schemeClr val="dk1"/>
                          </a:solidFill>
                          <a:effectLst/>
                          <a:latin typeface="Times New Roman" panose="02020603050405020304" pitchFamily="18" charset="0"/>
                          <a:ea typeface="+mn-ea"/>
                          <a:cs typeface="Times New Roman" panose="02020603050405020304" pitchFamily="18" charset="0"/>
                        </a:rPr>
                        <a:t> О нормах и порядке обеспечения работников смывающими и обезвреживающими средствами, утв. пост.   Министерства труда и социальной защиты Республики Беларусь 30.12.2008 г. № 208.</a:t>
                      </a:r>
                      <a:endParaRPr lang="ru-RU" sz="1400" i="0" u="sng" dirty="0">
                        <a:effectLst/>
                        <a:latin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endParaRPr lang="ru-RU" sz="1400" dirty="0" smtClean="0">
                        <a:effectLst/>
                      </a:endParaRPr>
                    </a:p>
                    <a:p>
                      <a:pPr algn="ctr">
                        <a:lnSpc>
                          <a:spcPct val="115000"/>
                        </a:lnSpc>
                        <a:spcAft>
                          <a:spcPts val="0"/>
                        </a:spcAft>
                      </a:pPr>
                      <a:r>
                        <a:rPr lang="ru-RU" sz="1400" dirty="0" smtClean="0">
                          <a:effectLst/>
                        </a:rPr>
                        <a:t>Немедленно</a:t>
                      </a:r>
                      <a:r>
                        <a:rPr lang="ru-RU" sz="1400" baseline="0" dirty="0" smtClean="0">
                          <a:effectLst/>
                        </a:rPr>
                        <a:t> по </a:t>
                      </a:r>
                      <a:r>
                        <a:rPr lang="ru-RU" sz="1400" dirty="0" smtClean="0">
                          <a:effectLst/>
                        </a:rPr>
                        <a:t>получении рекомендации</a:t>
                      </a:r>
                      <a:r>
                        <a:rPr lang="ru-RU" sz="1400" dirty="0">
                          <a:effectLst/>
                        </a:rPr>
                        <a:t> </a:t>
                      </a:r>
                      <a:endParaRPr lang="ru-RU" sz="1400" dirty="0">
                        <a:effectLst/>
                        <a:latin typeface="Calibri" panose="020F0502020204030204" pitchFamily="34" charset="0"/>
                      </a:endParaRPr>
                    </a:p>
                  </a:txBody>
                  <a:tcPr marL="68580" marR="68580" marT="0" marB="0"/>
                </a:tc>
              </a:tr>
              <a:tr h="0">
                <a:tc>
                  <a:txBody>
                    <a:bodyPr/>
                    <a:lstStyle/>
                    <a:p>
                      <a:pPr>
                        <a:lnSpc>
                          <a:spcPct val="115000"/>
                        </a:lnSpc>
                        <a:spcAft>
                          <a:spcPts val="0"/>
                        </a:spcAft>
                      </a:pPr>
                      <a:r>
                        <a:rPr lang="ru-RU" sz="1100">
                          <a:effectLst/>
                        </a:rPr>
                        <a:t> </a:t>
                      </a:r>
                      <a:endParaRPr lang="ru-RU" sz="1100">
                        <a:effectLst/>
                        <a:latin typeface="Calibri" panose="020F0502020204030204" pitchFamily="34" charset="0"/>
                      </a:endParaRPr>
                    </a:p>
                  </a:txBody>
                  <a:tcPr marL="68580" marR="68580" marT="0" marB="0"/>
                </a:tc>
                <a:tc>
                  <a:txBody>
                    <a:bodyPr/>
                    <a:lstStyle/>
                    <a:p>
                      <a:pPr algn="just">
                        <a:lnSpc>
                          <a:spcPct val="115000"/>
                        </a:lnSpc>
                        <a:spcAft>
                          <a:spcPts val="0"/>
                        </a:spcAft>
                      </a:pPr>
                      <a:r>
                        <a:rPr lang="ru-RU" sz="1100" dirty="0" smtClean="0">
                          <a:effectLst/>
                        </a:rPr>
                        <a:t> </a:t>
                      </a:r>
                      <a:endParaRPr lang="ru-RU" sz="1100" dirty="0">
                        <a:effectLst/>
                        <a:latin typeface="Calibri" panose="020F0502020204030204" pitchFamily="34" charset="0"/>
                      </a:endParaRPr>
                    </a:p>
                  </a:txBody>
                  <a:tcPr marL="68580" marR="68580" marT="0" marB="0"/>
                </a:tc>
                <a:tc>
                  <a:txBody>
                    <a:bodyPr/>
                    <a:lstStyle/>
                    <a:p>
                      <a:pPr algn="ctr">
                        <a:lnSpc>
                          <a:spcPct val="115000"/>
                        </a:lnSpc>
                        <a:spcAft>
                          <a:spcPts val="0"/>
                        </a:spcAft>
                      </a:pPr>
                      <a:r>
                        <a:rPr lang="ru-RU" sz="1100" dirty="0">
                          <a:effectLst/>
                        </a:rPr>
                        <a:t> </a:t>
                      </a:r>
                      <a:endParaRPr lang="ru-RU" sz="1100" dirty="0">
                        <a:effectLst/>
                        <a:latin typeface="Calibri" panose="020F0502020204030204" pitchFamily="34" charset="0"/>
                      </a:endParaRPr>
                    </a:p>
                  </a:txBody>
                  <a:tcPr marL="68580" marR="68580" marT="0" marB="0"/>
                </a:tc>
              </a:tr>
            </a:tbl>
          </a:graphicData>
        </a:graphic>
      </p:graphicFrame>
      <p:sp>
        <p:nvSpPr>
          <p:cNvPr id="5" name="Rectangle 2"/>
          <p:cNvSpPr>
            <a:spLocks noChangeArrowheads="1"/>
          </p:cNvSpPr>
          <p:nvPr/>
        </p:nvSpPr>
        <p:spPr bwMode="auto">
          <a:xfrm>
            <a:off x="1477963" y="32829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6" name="TextBox 5"/>
          <p:cNvSpPr txBox="1"/>
          <p:nvPr/>
        </p:nvSpPr>
        <p:spPr>
          <a:xfrm>
            <a:off x="432401" y="3282950"/>
            <a:ext cx="8319541" cy="3108543"/>
          </a:xfrm>
          <a:prstGeom prst="rect">
            <a:avLst/>
          </a:prstGeom>
          <a:noFill/>
        </p:spPr>
        <p:txBody>
          <a:bodyPr wrap="square" rtlCol="0">
            <a:spAutoFit/>
          </a:bodyPr>
          <a:lstStyle/>
          <a:p>
            <a:pPr algn="just"/>
            <a:r>
              <a:rPr lang="ru-RU" dirty="0">
                <a:latin typeface="Times New Roman" panose="02020603050405020304" pitchFamily="18" charset="0"/>
                <a:cs typeface="Times New Roman" panose="02020603050405020304" pitchFamily="18" charset="0"/>
              </a:rPr>
              <a:t>С целью принятия мер по недопущению в дальнейшем подобных и иных нарушений законодательства Республики Беларусь предлагаем обсудить настоящую рекомендацию на совместном заседании администрации и профсоюзного комитета.</a:t>
            </a:r>
          </a:p>
          <a:p>
            <a:pPr algn="just"/>
            <a:r>
              <a:rPr lang="ru-RU" dirty="0">
                <a:latin typeface="Times New Roman" panose="02020603050405020304" pitchFamily="18" charset="0"/>
                <a:cs typeface="Times New Roman" panose="02020603050405020304" pitchFamily="18" charset="0"/>
              </a:rPr>
              <a:t>Об устранении нарушений в срок до </a:t>
            </a:r>
            <a:r>
              <a:rPr lang="ru-RU" dirty="0" smtClean="0">
                <a:latin typeface="Times New Roman" panose="02020603050405020304" pitchFamily="18" charset="0"/>
                <a:cs typeface="Times New Roman" panose="02020603050405020304" pitchFamily="18" charset="0"/>
              </a:rPr>
              <a:t>«25»__октября__2015г</a:t>
            </a:r>
            <a:r>
              <a:rPr lang="ru-RU" dirty="0">
                <a:latin typeface="Times New Roman" panose="02020603050405020304" pitchFamily="18" charset="0"/>
                <a:cs typeface="Times New Roman" panose="02020603050405020304" pitchFamily="18" charset="0"/>
              </a:rPr>
              <a:t>. прошу информировать</a:t>
            </a:r>
            <a:r>
              <a:rPr lang="ru-RU" sz="1600" dirty="0">
                <a:latin typeface="Times New Roman" panose="02020603050405020304" pitchFamily="18" charset="0"/>
                <a:cs typeface="Times New Roman" panose="02020603050405020304" pitchFamily="18" charset="0"/>
              </a:rPr>
              <a:t> </a:t>
            </a:r>
            <a:r>
              <a:rPr lang="ru-RU" sz="1600" dirty="0" smtClean="0">
                <a:latin typeface="Times New Roman" panose="02020603050405020304" pitchFamily="18" charset="0"/>
                <a:cs typeface="Times New Roman" panose="02020603050405020304" pitchFamily="18" charset="0"/>
              </a:rPr>
              <a:t>____</a:t>
            </a:r>
            <a:r>
              <a:rPr lang="ru-RU" sz="1600" i="1" dirty="0" smtClean="0">
                <a:latin typeface="Times New Roman" panose="02020603050405020304" pitchFamily="18" charset="0"/>
                <a:cs typeface="Times New Roman" panose="02020603050405020304" pitchFamily="18" charset="0"/>
              </a:rPr>
              <a:t>профсоюзный комитет </a:t>
            </a:r>
            <a:r>
              <a:rPr lang="ru-RU" sz="1600" dirty="0" smtClean="0">
                <a:latin typeface="Times New Roman" panose="02020603050405020304" pitchFamily="18" charset="0"/>
                <a:cs typeface="Times New Roman" panose="02020603050405020304" pitchFamily="18" charset="0"/>
              </a:rPr>
              <a:t>____ </a:t>
            </a:r>
            <a:endParaRPr lang="ru-RU" sz="1600" dirty="0">
              <a:latin typeface="Times New Roman" panose="02020603050405020304" pitchFamily="18" charset="0"/>
              <a:cs typeface="Times New Roman" panose="02020603050405020304" pitchFamily="18" charset="0"/>
            </a:endParaRPr>
          </a:p>
          <a:p>
            <a:pPr algn="ctr"/>
            <a:r>
              <a:rPr lang="ru-RU" sz="1200" dirty="0">
                <a:latin typeface="Times New Roman" panose="02020603050405020304" pitchFamily="18" charset="0"/>
                <a:cs typeface="Times New Roman" panose="02020603050405020304" pitchFamily="18" charset="0"/>
              </a:rPr>
              <a:t>(указать кого информировать)</a:t>
            </a:r>
          </a:p>
          <a:p>
            <a:pPr algn="just"/>
            <a:r>
              <a:rPr lang="ru-RU" dirty="0">
                <a:latin typeface="Times New Roman" panose="02020603050405020304" pitchFamily="18" charset="0"/>
                <a:cs typeface="Times New Roman" panose="02020603050405020304" pitchFamily="18" charset="0"/>
              </a:rPr>
              <a:t>по адресу:_______________________________________________________</a:t>
            </a:r>
          </a:p>
          <a:p>
            <a:pPr algn="just"/>
            <a:r>
              <a:rPr lang="ru-RU" sz="1600" dirty="0" smtClean="0">
                <a:latin typeface="Times New Roman" panose="02020603050405020304" pitchFamily="18" charset="0"/>
                <a:cs typeface="Times New Roman" panose="02020603050405020304" pitchFamily="18" charset="0"/>
              </a:rPr>
              <a:t>_</a:t>
            </a:r>
            <a:r>
              <a:rPr lang="ru-RU" sz="1600" u="sng" dirty="0" smtClean="0">
                <a:latin typeface="Times New Roman" panose="02020603050405020304" pitchFamily="18" charset="0"/>
                <a:cs typeface="Times New Roman" panose="02020603050405020304" pitchFamily="18" charset="0"/>
              </a:rPr>
              <a:t>общественный инспектор по ОТ    </a:t>
            </a:r>
            <a:r>
              <a:rPr lang="ru-RU" sz="1600" dirty="0" smtClean="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________________      </a:t>
            </a:r>
            <a:r>
              <a:rPr lang="ru-RU" sz="1600" u="sng" dirty="0" smtClean="0">
                <a:latin typeface="Times New Roman" panose="02020603050405020304" pitchFamily="18" charset="0"/>
                <a:cs typeface="Times New Roman" panose="02020603050405020304" pitchFamily="18" charset="0"/>
              </a:rPr>
              <a:t>Василевская О.М</a:t>
            </a:r>
            <a:r>
              <a:rPr lang="ru-RU" sz="1600" dirty="0" smtClean="0">
                <a:latin typeface="Times New Roman" panose="02020603050405020304" pitchFamily="18" charset="0"/>
                <a:cs typeface="Times New Roman" panose="02020603050405020304" pitchFamily="18" charset="0"/>
              </a:rPr>
              <a:t>._ </a:t>
            </a:r>
            <a:endParaRPr lang="ru-RU" sz="1600" dirty="0">
              <a:latin typeface="Times New Roman" panose="02020603050405020304" pitchFamily="18" charset="0"/>
              <a:cs typeface="Times New Roman" panose="02020603050405020304" pitchFamily="18" charset="0"/>
            </a:endParaRPr>
          </a:p>
          <a:p>
            <a:pPr algn="just"/>
            <a:r>
              <a:rPr lang="ru-RU" sz="1200" dirty="0">
                <a:latin typeface="Times New Roman" panose="02020603050405020304" pitchFamily="18" charset="0"/>
                <a:cs typeface="Times New Roman" panose="02020603050405020304" pitchFamily="18" charset="0"/>
              </a:rPr>
              <a:t>(должность профсоюзного руководителя                       (подпись)                               (фамилия, инициалы)</a:t>
            </a:r>
          </a:p>
          <a:p>
            <a:pPr algn="just"/>
            <a:r>
              <a:rPr lang="ru-RU" dirty="0" smtClean="0">
                <a:latin typeface="Times New Roman" panose="02020603050405020304" pitchFamily="18" charset="0"/>
                <a:cs typeface="Times New Roman" panose="02020603050405020304" pitchFamily="18" charset="0"/>
              </a:rPr>
              <a:t>Рекомендацию </a:t>
            </a:r>
            <a:r>
              <a:rPr lang="ru-RU" dirty="0">
                <a:latin typeface="Times New Roman" panose="02020603050405020304" pitchFamily="18" charset="0"/>
                <a:cs typeface="Times New Roman" panose="02020603050405020304" pitchFamily="18" charset="0"/>
              </a:rPr>
              <a:t>получил </a:t>
            </a:r>
            <a:r>
              <a:rPr lang="ru-RU" sz="1600" dirty="0">
                <a:latin typeface="Times New Roman" panose="02020603050405020304" pitchFamily="18" charset="0"/>
                <a:cs typeface="Times New Roman" panose="02020603050405020304" pitchFamily="18" charset="0"/>
              </a:rPr>
              <a:t> </a:t>
            </a:r>
            <a:r>
              <a:rPr lang="ru-RU" sz="1600" dirty="0" smtClean="0">
                <a:latin typeface="Times New Roman" panose="02020603050405020304" pitchFamily="18" charset="0"/>
                <a:cs typeface="Times New Roman" panose="02020603050405020304" pitchFamily="18" charset="0"/>
              </a:rPr>
              <a:t>Директор _____________Рудой С.Б.____</a:t>
            </a:r>
            <a:endParaRPr lang="ru-RU" sz="1600" dirty="0">
              <a:latin typeface="Times New Roman" panose="02020603050405020304" pitchFamily="18" charset="0"/>
              <a:cs typeface="Times New Roman" panose="02020603050405020304" pitchFamily="18" charset="0"/>
            </a:endParaRPr>
          </a:p>
          <a:p>
            <a:pPr algn="just"/>
            <a:r>
              <a:rPr lang="ru-RU" sz="1200" dirty="0">
                <a:latin typeface="Times New Roman" panose="02020603050405020304" pitchFamily="18" charset="0"/>
                <a:cs typeface="Times New Roman" panose="02020603050405020304" pitchFamily="18" charset="0"/>
              </a:rPr>
              <a:t>                                                                          (Ф.И.О., должность, дата)</a:t>
            </a:r>
          </a:p>
        </p:txBody>
      </p:sp>
    </p:spTree>
    <p:extLst>
      <p:ext uri="{BB962C8B-B14F-4D97-AF65-F5344CB8AC3E}">
        <p14:creationId xmlns:p14="http://schemas.microsoft.com/office/powerpoint/2010/main" val="276273648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Прямоугольник 1"/>
          <p:cNvSpPr/>
          <p:nvPr/>
        </p:nvSpPr>
        <p:spPr>
          <a:xfrm>
            <a:off x="412229" y="1166842"/>
            <a:ext cx="8319541" cy="3908762"/>
          </a:xfrm>
          <a:prstGeom prst="rect">
            <a:avLst/>
          </a:prstGeom>
          <a:noFill/>
        </p:spPr>
        <p:txBody>
          <a:bodyPr wrap="square" lIns="91440" tIns="45720" rIns="91440" bIns="45720">
            <a:spAutoFit/>
          </a:bodyPr>
          <a:lstStyle/>
          <a:p>
            <a:pPr algn="ctr"/>
            <a:r>
              <a:rPr lang="ru-RU" sz="3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Постановление </a:t>
            </a:r>
            <a:r>
              <a:rPr lang="ru-RU"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Президиума Совета Федерации профсоюзов </a:t>
            </a:r>
            <a:r>
              <a:rPr lang="ru-RU" sz="3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Беларуси</a:t>
            </a:r>
          </a:p>
          <a:p>
            <a:pPr algn="ctr"/>
            <a:r>
              <a:rPr lang="ru-RU" sz="3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25.08.2010 № 180 </a:t>
            </a:r>
            <a:endParaRPr lang="ru-RU" sz="3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endParaRPr lang="ru-RU"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ru-RU" sz="40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«Положение </a:t>
            </a:r>
          </a:p>
          <a:p>
            <a:pPr algn="ctr"/>
            <a:r>
              <a:rPr lang="ru-RU" sz="40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об </a:t>
            </a:r>
            <a:r>
              <a:rPr lang="ru-RU" sz="4000" b="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общественном </a:t>
            </a:r>
            <a:r>
              <a:rPr lang="ru-RU" sz="40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инспекторе</a:t>
            </a:r>
          </a:p>
          <a:p>
            <a:pPr algn="ctr"/>
            <a:r>
              <a:rPr lang="ru-RU" sz="40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4000" b="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по охране </a:t>
            </a:r>
            <a:r>
              <a:rPr lang="ru-RU" sz="40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труда»</a:t>
            </a:r>
            <a:endParaRPr lang="ru-RU" sz="4000"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741203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Effect transition="in" filter="fade">
                                      <p:cBhvr>
                                        <p:cTn id="9" dur="1000"/>
                                        <p:tgtEl>
                                          <p:spTgt spid="2"/>
                                        </p:tgtEl>
                                      </p:cBhvr>
                                    </p:animEffect>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374754" y="149901"/>
            <a:ext cx="8484433" cy="6555641"/>
          </a:xfrm>
          <a:prstGeom prst="rect">
            <a:avLst/>
          </a:prstGeom>
          <a:noFill/>
        </p:spPr>
        <p:txBody>
          <a:bodyPr wrap="square" rtlCol="0">
            <a:spAutoFit/>
          </a:bodyPr>
          <a:lstStyle/>
          <a:p>
            <a:pPr lvl="0" algn="just"/>
            <a:r>
              <a:rPr lang="ru-RU" sz="3000" dirty="0">
                <a:latin typeface="Times New Roman" panose="02020603050405020304" pitchFamily="18" charset="0"/>
                <a:cs typeface="Times New Roman" panose="02020603050405020304" pitchFamily="18" charset="0"/>
              </a:rPr>
              <a:t>В целях осуществления профсоюзами общественного контроля за соблюдением законодательства об охране труда  на каждом рабочем месте (далее – рабочее место), более полной реализации предоставленных профсоюзам прав к этой работе на общественных началах </a:t>
            </a:r>
            <a:r>
              <a:rPr lang="ru-RU" sz="3000" b="1" i="1" dirty="0">
                <a:latin typeface="Times New Roman" panose="02020603050405020304" pitchFamily="18" charset="0"/>
                <a:cs typeface="Times New Roman" panose="02020603050405020304" pitchFamily="18" charset="0"/>
              </a:rPr>
              <a:t>привлекаются работники профсоюзных органов, профсоюзные активисты и другие члены профсоюза </a:t>
            </a:r>
            <a:r>
              <a:rPr lang="ru-RU" sz="3000" dirty="0">
                <a:latin typeface="Times New Roman" panose="02020603050405020304" pitchFamily="18" charset="0"/>
                <a:cs typeface="Times New Roman" panose="02020603050405020304" pitchFamily="18" charset="0"/>
              </a:rPr>
              <a:t>(далее – общественный инспектор по охране труда</a:t>
            </a:r>
            <a:r>
              <a:rPr lang="ru-RU" sz="3000" dirty="0" smtClean="0">
                <a:latin typeface="Times New Roman" panose="02020603050405020304" pitchFamily="18" charset="0"/>
                <a:cs typeface="Times New Roman" panose="02020603050405020304" pitchFamily="18" charset="0"/>
              </a:rPr>
              <a:t>).</a:t>
            </a:r>
          </a:p>
          <a:p>
            <a:pPr lvl="0" algn="just"/>
            <a:endParaRPr lang="ru-RU" sz="3000" dirty="0">
              <a:latin typeface="Times New Roman" panose="02020603050405020304" pitchFamily="18" charset="0"/>
              <a:cs typeface="Times New Roman" panose="02020603050405020304" pitchFamily="18" charset="0"/>
            </a:endParaRPr>
          </a:p>
          <a:p>
            <a:pPr algn="just"/>
            <a:r>
              <a:rPr lang="ru-RU" sz="3000" dirty="0">
                <a:latin typeface="Times New Roman" panose="02020603050405020304" pitchFamily="18" charset="0"/>
                <a:cs typeface="Times New Roman" panose="02020603050405020304" pitchFamily="18" charset="0"/>
              </a:rPr>
              <a:t>5.Общественный инспектор по охране труда осуществляет контроль </a:t>
            </a:r>
            <a:r>
              <a:rPr lang="ru-RU" sz="3000" u="sng" dirty="0">
                <a:latin typeface="Times New Roman" panose="02020603050405020304" pitchFamily="18" charset="0"/>
                <a:cs typeface="Times New Roman" panose="02020603050405020304" pitchFamily="18" charset="0"/>
              </a:rPr>
              <a:t>самостоятельно</a:t>
            </a:r>
            <a:r>
              <a:rPr lang="ru-RU" sz="3000" dirty="0">
                <a:latin typeface="Times New Roman" panose="02020603050405020304" pitchFamily="18" charset="0"/>
                <a:cs typeface="Times New Roman" panose="02020603050405020304" pitchFamily="18" charset="0"/>
              </a:rPr>
              <a:t> или в </a:t>
            </a:r>
            <a:r>
              <a:rPr lang="ru-RU" sz="3000" u="sng" dirty="0">
                <a:latin typeface="Times New Roman" panose="02020603050405020304" pitchFamily="18" charset="0"/>
                <a:cs typeface="Times New Roman" panose="02020603050405020304" pitchFamily="18" charset="0"/>
              </a:rPr>
              <a:t>составе комиссий</a:t>
            </a:r>
            <a:r>
              <a:rPr lang="ru-RU" sz="30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24323637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Прямоугольник 1"/>
          <p:cNvSpPr/>
          <p:nvPr/>
        </p:nvSpPr>
        <p:spPr>
          <a:xfrm>
            <a:off x="389744" y="478968"/>
            <a:ext cx="8319541" cy="4955203"/>
          </a:xfrm>
          <a:prstGeom prst="rect">
            <a:avLst/>
          </a:prstGeom>
          <a:noFill/>
        </p:spPr>
        <p:txBody>
          <a:bodyPr wrap="square" lIns="91440" tIns="45720" rIns="91440" bIns="45720">
            <a:spAutoFit/>
          </a:bodyPr>
          <a:lstStyle/>
          <a:p>
            <a:pPr algn="ctr"/>
            <a:r>
              <a:rPr lang="ru-RU"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Указ Президента Республики Беларусь 06.05.2010 № </a:t>
            </a:r>
            <a:r>
              <a:rPr lang="ru-RU" sz="3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240</a:t>
            </a:r>
          </a:p>
          <a:p>
            <a:pPr algn="ctr"/>
            <a:r>
              <a:rPr lang="ru-RU" sz="36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ru-RU" sz="3600" b="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Положение о порядке осуществления общественного </a:t>
            </a:r>
            <a:r>
              <a:rPr lang="ru-RU" sz="36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контроля профессиональными </a:t>
            </a:r>
            <a:r>
              <a:rPr lang="ru-RU" sz="3600" b="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союзами, их организационными структурами, объединениями таких союзов и их организационными структурами в форме проведения проверок»</a:t>
            </a:r>
            <a:endParaRPr lang="ru-RU" sz="3600" b="1" cap="none" spc="0" dirty="0">
              <a:ln w="13462">
                <a:solidFill>
                  <a:schemeClr val="bg1"/>
                </a:solidFill>
                <a:prstDash val="solid"/>
              </a:ln>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4204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528"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2">
                                            <p:txEl>
                                              <p:pRg st="0" end="0"/>
                                            </p:txEl>
                                          </p:spTgt>
                                        </p:tgtEl>
                                      </p:cBhvr>
                                    </p:animEffect>
                                    <p:anim calcmode="lin" valueType="num">
                                      <p:cBhvr>
                                        <p:cTn id="10" dur="1000" fill="hold"/>
                                        <p:tgtEl>
                                          <p:spTgt spid="2">
                                            <p:txEl>
                                              <p:pRg st="0" end="0"/>
                                            </p:txEl>
                                          </p:spTgt>
                                        </p:tgtEl>
                                        <p:attrNameLst>
                                          <p:attrName>ppt_x</p:attrName>
                                        </p:attrNameLst>
                                      </p:cBhvr>
                                      <p:tavLst>
                                        <p:tav tm="0">
                                          <p:val>
                                            <p:fltVal val="0.5"/>
                                          </p:val>
                                        </p:tav>
                                        <p:tav tm="100000">
                                          <p:val>
                                            <p:strVal val="#ppt_x"/>
                                          </p:val>
                                        </p:tav>
                                      </p:tavLst>
                                    </p:anim>
                                    <p:anim calcmode="lin" valueType="num">
                                      <p:cBhvr>
                                        <p:cTn id="11" dur="1000" fill="hold"/>
                                        <p:tgtEl>
                                          <p:spTgt spid="2">
                                            <p:txEl>
                                              <p:pRg st="0" end="0"/>
                                            </p:txEl>
                                          </p:spTgt>
                                        </p:tgtEl>
                                        <p:attrNameLst>
                                          <p:attrName>ppt_y</p:attrName>
                                        </p:attrNameLst>
                                      </p:cBhvr>
                                      <p:tavLst>
                                        <p:tav tm="0">
                                          <p:val>
                                            <p:fltVal val="0.5"/>
                                          </p:val>
                                        </p:tav>
                                        <p:tav tm="100000">
                                          <p:val>
                                            <p:strVal val="#ppt_y"/>
                                          </p:val>
                                        </p:tav>
                                      </p:tavLst>
                                    </p:anim>
                                  </p:childTnLst>
                                </p:cTn>
                              </p:par>
                            </p:childTnLst>
                          </p:cTn>
                        </p:par>
                        <p:par>
                          <p:cTn id="12" fill="hold">
                            <p:stCondLst>
                              <p:cond delay="1000"/>
                            </p:stCondLst>
                            <p:childTnLst>
                              <p:par>
                                <p:cTn id="13" presetID="53" presetClass="entr" presetSubtype="528" fill="hold" grpId="0" nodeType="after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p:cTn id="15"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17" dur="1000"/>
                                        <p:tgtEl>
                                          <p:spTgt spid="2">
                                            <p:txEl>
                                              <p:pRg st="1" end="1"/>
                                            </p:txEl>
                                          </p:spTgt>
                                        </p:tgtEl>
                                      </p:cBhvr>
                                    </p:animEffect>
                                    <p:anim calcmode="lin" valueType="num">
                                      <p:cBhvr>
                                        <p:cTn id="18" dur="1000" fill="hold"/>
                                        <p:tgtEl>
                                          <p:spTgt spid="2">
                                            <p:txEl>
                                              <p:pRg st="1" end="1"/>
                                            </p:txEl>
                                          </p:spTgt>
                                        </p:tgtEl>
                                        <p:attrNameLst>
                                          <p:attrName>ppt_x</p:attrName>
                                        </p:attrNameLst>
                                      </p:cBhvr>
                                      <p:tavLst>
                                        <p:tav tm="0">
                                          <p:val>
                                            <p:fltVal val="0.5"/>
                                          </p:val>
                                        </p:tav>
                                        <p:tav tm="100000">
                                          <p:val>
                                            <p:strVal val="#ppt_x"/>
                                          </p:val>
                                        </p:tav>
                                      </p:tavLst>
                                    </p:anim>
                                    <p:anim calcmode="lin" valueType="num">
                                      <p:cBhvr>
                                        <p:cTn id="19" dur="1000" fill="hold"/>
                                        <p:tgtEl>
                                          <p:spTgt spid="2">
                                            <p:txEl>
                                              <p:pRg st="1" end="1"/>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239842" y="0"/>
            <a:ext cx="8589364" cy="7017306"/>
          </a:xfrm>
          <a:prstGeom prst="rect">
            <a:avLst/>
          </a:prstGeom>
          <a:noFill/>
        </p:spPr>
        <p:txBody>
          <a:bodyPr wrap="square" rtlCol="0">
            <a:spAutoFit/>
          </a:bodyPr>
          <a:lstStyle/>
          <a:p>
            <a:pPr algn="ctr"/>
            <a:r>
              <a:rPr lang="ru-RU" sz="2400" b="1" i="1" dirty="0">
                <a:solidFill>
                  <a:srgbClr val="800000"/>
                </a:solidFill>
                <a:effectLst>
                  <a:outerShdw blurRad="38100" dist="38100" dir="2700000" algn="tl">
                    <a:srgbClr val="000000">
                      <a:alpha val="43137"/>
                    </a:srgbClr>
                  </a:outerShdw>
                </a:effectLst>
              </a:rPr>
              <a:t>Порядок назначения и полномочия общественного</a:t>
            </a:r>
          </a:p>
          <a:p>
            <a:pPr algn="ctr"/>
            <a:r>
              <a:rPr lang="ru-RU" sz="2400" b="1" i="1" dirty="0">
                <a:solidFill>
                  <a:srgbClr val="800000"/>
                </a:solidFill>
                <a:effectLst>
                  <a:outerShdw blurRad="38100" dist="38100" dir="2700000" algn="tl">
                    <a:srgbClr val="000000">
                      <a:alpha val="43137"/>
                    </a:srgbClr>
                  </a:outerShdw>
                </a:effectLst>
              </a:rPr>
              <a:t>              инспектора по охране </a:t>
            </a:r>
            <a:r>
              <a:rPr lang="ru-RU" sz="2400" b="1" i="1" dirty="0" smtClean="0">
                <a:solidFill>
                  <a:srgbClr val="800000"/>
                </a:solidFill>
                <a:effectLst>
                  <a:outerShdw blurRad="38100" dist="38100" dir="2700000" algn="tl">
                    <a:srgbClr val="000000">
                      <a:alpha val="43137"/>
                    </a:srgbClr>
                  </a:outerShdw>
                </a:effectLst>
              </a:rPr>
              <a:t>труда</a:t>
            </a:r>
          </a:p>
          <a:p>
            <a:pPr algn="ctr"/>
            <a:endParaRPr lang="ru-RU" sz="2400" b="1" i="1" dirty="0">
              <a:solidFill>
                <a:srgbClr val="800000"/>
              </a:solidFill>
              <a:effectLst>
                <a:outerShdw blurRad="38100" dist="38100" dir="2700000" algn="tl">
                  <a:srgbClr val="000000">
                    <a:alpha val="43137"/>
                  </a:srgbClr>
                </a:outerShdw>
              </a:effectLst>
            </a:endParaRPr>
          </a:p>
          <a:p>
            <a:pPr lvl="0"/>
            <a:r>
              <a:rPr lang="ru-RU" dirty="0"/>
              <a:t>Общественный инспектор по охране труда </a:t>
            </a:r>
            <a:r>
              <a:rPr lang="ru-RU" b="1" i="1" u="sng" dirty="0"/>
              <a:t>избирается</a:t>
            </a:r>
            <a:r>
              <a:rPr lang="ru-RU" b="1" i="1" dirty="0"/>
              <a:t> открытым голосованием на общем собрании </a:t>
            </a:r>
            <a:r>
              <a:rPr lang="ru-RU" dirty="0"/>
              <a:t>профсоюзной группы на срок полномочий профгрупорга или </a:t>
            </a:r>
            <a:r>
              <a:rPr lang="ru-RU" b="1" i="1" u="sng" dirty="0"/>
              <a:t>назначается</a:t>
            </a:r>
            <a:r>
              <a:rPr lang="ru-RU" b="1" i="1" dirty="0"/>
              <a:t> решением профсоюзного органа</a:t>
            </a:r>
            <a:r>
              <a:rPr lang="ru-RU" dirty="0"/>
              <a:t> членской организации ФПБ, ее организационных структур, организационной структуры ФПБ </a:t>
            </a:r>
            <a:r>
              <a:rPr lang="ru-RU" b="1" i="1" u="sng" dirty="0"/>
              <a:t>на срок полномочий профсоюзного органа</a:t>
            </a:r>
            <a:r>
              <a:rPr lang="ru-RU" dirty="0"/>
              <a:t> из членов профсоюза, способных по своим деловым качествам осуществлять контроль за соблюдением законодательства об охране труда, и работает под их руководством.</a:t>
            </a:r>
          </a:p>
          <a:p>
            <a:r>
              <a:rPr lang="ru-RU" dirty="0"/>
              <a:t>8.</a:t>
            </a:r>
            <a:r>
              <a:rPr lang="ru-RU" b="1" i="1" dirty="0"/>
              <a:t>Количество общественных инспекторов по охране труда</a:t>
            </a:r>
            <a:r>
              <a:rPr lang="ru-RU" dirty="0"/>
              <a:t> в организации, в том числе в ее структурных подразделениях определяется </a:t>
            </a:r>
            <a:r>
              <a:rPr lang="ru-RU" b="1" i="1" dirty="0"/>
              <a:t>в зависимости от конкретных условий.</a:t>
            </a:r>
            <a:endParaRPr lang="ru-RU" dirty="0"/>
          </a:p>
          <a:p>
            <a:r>
              <a:rPr lang="ru-RU" dirty="0"/>
              <a:t>9.</a:t>
            </a:r>
            <a:r>
              <a:rPr lang="ru-RU" b="1" i="1" dirty="0"/>
              <a:t>Список</a:t>
            </a:r>
            <a:r>
              <a:rPr lang="ru-RU" dirty="0"/>
              <a:t> общественных инспекторов по охране труда </a:t>
            </a:r>
            <a:r>
              <a:rPr lang="ru-RU" b="1" i="1" dirty="0"/>
              <a:t>передается контролируемому субъекту.</a:t>
            </a:r>
            <a:endParaRPr lang="ru-RU" dirty="0"/>
          </a:p>
          <a:p>
            <a:r>
              <a:rPr lang="ru-RU" dirty="0"/>
              <a:t>10.</a:t>
            </a:r>
            <a:r>
              <a:rPr lang="ru-RU" b="1" dirty="0"/>
              <a:t>Полномочия</a:t>
            </a:r>
            <a:r>
              <a:rPr lang="ru-RU" dirty="0"/>
              <a:t> общественного инспектора по охране труда на осуществление контроля </a:t>
            </a:r>
            <a:r>
              <a:rPr lang="ru-RU" b="1" dirty="0"/>
              <a:t>подтверждаются удостоверением</a:t>
            </a:r>
            <a:r>
              <a:rPr lang="ru-RU" dirty="0"/>
              <a:t> по форме, приведенной в приложении 1 к настоящему Положению.</a:t>
            </a:r>
          </a:p>
          <a:p>
            <a:r>
              <a:rPr lang="ru-RU" dirty="0"/>
              <a:t>13.Обучение общественных инспекторов проводится по примерной программе для обучения (повышения квалификации) общественных инспекторов по охране труда, утвержденной постановлением Президиума Совета ФПБ.</a:t>
            </a:r>
          </a:p>
          <a:p>
            <a:r>
              <a:rPr lang="ru-RU" dirty="0"/>
              <a:t>14.В случае повторного избрания (назначения) общественных инспекторов по охране труда проводится повышение их квалификации.</a:t>
            </a:r>
          </a:p>
          <a:p>
            <a:endParaRPr lang="ru-RU" dirty="0"/>
          </a:p>
        </p:txBody>
      </p:sp>
    </p:spTree>
    <p:extLst>
      <p:ext uri="{BB962C8B-B14F-4D97-AF65-F5344CB8AC3E}">
        <p14:creationId xmlns:p14="http://schemas.microsoft.com/office/powerpoint/2010/main" val="222885483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368968" y="213617"/>
            <a:ext cx="8486274" cy="6644383"/>
          </a:xfrm>
          <a:prstGeom prst="rect">
            <a:avLst/>
          </a:prstGeom>
          <a:noFill/>
        </p:spPr>
        <p:txBody>
          <a:bodyPr wrap="square" rtlCol="0">
            <a:spAutoFit/>
          </a:bodyPr>
          <a:lstStyle/>
          <a:p>
            <a:pPr>
              <a:lnSpc>
                <a:spcPct val="115000"/>
              </a:lnSpc>
              <a:spcAft>
                <a:spcPts val="1000"/>
              </a:spcAft>
              <a:tabLst>
                <a:tab pos="810260" algn="l"/>
                <a:tab pos="990600" algn="l"/>
              </a:tabLst>
            </a:pPr>
            <a:r>
              <a:rPr lang="ru-RU" sz="2800" b="1" i="1" dirty="0">
                <a:solidFill>
                  <a:srgbClr val="8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Права </a:t>
            </a:r>
            <a:r>
              <a:rPr lang="ru-RU" sz="2800" b="1" i="1" dirty="0" smtClean="0">
                <a:solidFill>
                  <a:srgbClr val="8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общественного </a:t>
            </a:r>
            <a:r>
              <a:rPr lang="ru-RU" sz="2800" b="1" i="1" dirty="0">
                <a:solidFill>
                  <a:srgbClr val="8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инспектора по охране </a:t>
            </a:r>
            <a:r>
              <a:rPr lang="ru-RU" sz="2800" b="1" i="1" dirty="0" smtClean="0">
                <a:solidFill>
                  <a:srgbClr val="8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труда</a:t>
            </a:r>
            <a:endParaRPr lang="ru-RU" sz="2800" b="1" i="1" dirty="0">
              <a:solidFill>
                <a:srgbClr val="8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endParaRPr>
          </a:p>
          <a:p>
            <a:pPr marL="36830" algn="just">
              <a:lnSpc>
                <a:spcPct val="115000"/>
              </a:lnSpc>
              <a:spcAft>
                <a:spcPts val="1000"/>
              </a:spcAft>
              <a:tabLst>
                <a:tab pos="810260" algn="l"/>
              </a:tabLst>
            </a:pPr>
            <a:r>
              <a:rPr lang="ru-RU"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17.Общественный инспектор по охране труда, осуществляя свою деятельность,  имеет право:</a:t>
            </a:r>
          </a:p>
          <a:p>
            <a:pPr marL="36830" algn="just">
              <a:lnSpc>
                <a:spcPct val="115000"/>
              </a:lnSpc>
              <a:spcAft>
                <a:spcPts val="1000"/>
              </a:spcAft>
              <a:tabLst>
                <a:tab pos="810260" algn="l"/>
                <a:tab pos="990600" algn="l"/>
              </a:tabLst>
            </a:pPr>
            <a:r>
              <a:rPr lang="ru-RU"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17.1.</a:t>
            </a:r>
            <a:r>
              <a:rPr lang="ru-RU" sz="24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осуществлять контроль за</a:t>
            </a:r>
            <a:r>
              <a:rPr lang="ru-RU"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p>
          <a:p>
            <a:pPr>
              <a:lnSpc>
                <a:spcPct val="115000"/>
              </a:lnSpc>
              <a:spcAft>
                <a:spcPts val="1000"/>
              </a:spcAft>
              <a:tabLst>
                <a:tab pos="810260" algn="l"/>
                <a:tab pos="990600" algn="l"/>
              </a:tabLst>
            </a:pPr>
            <a:r>
              <a:rPr lang="ru-RU"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-соблюдением законодательства об охране труда;</a:t>
            </a:r>
          </a:p>
          <a:p>
            <a:pPr>
              <a:lnSpc>
                <a:spcPct val="115000"/>
              </a:lnSpc>
              <a:spcAft>
                <a:spcPts val="1000"/>
              </a:spcAft>
              <a:tabLst>
                <a:tab pos="810260" algn="l"/>
                <a:tab pos="990600" algn="l"/>
              </a:tabLst>
            </a:pPr>
            <a:r>
              <a:rPr lang="ru-RU"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-выполнением условий коллективного договора (соглашения);</a:t>
            </a:r>
          </a:p>
          <a:p>
            <a:pPr marL="96838" lvl="1" algn="just">
              <a:lnSpc>
                <a:spcPct val="115000"/>
              </a:lnSpc>
              <a:spcAft>
                <a:spcPts val="0"/>
              </a:spcAft>
              <a:tabLst>
                <a:tab pos="810260" algn="l"/>
                <a:tab pos="990600" algn="l"/>
              </a:tabLst>
            </a:pPr>
            <a:r>
              <a:rPr lang="ru-RU" sz="2400" b="1"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17.2.запрашивать </a:t>
            </a:r>
            <a:r>
              <a:rPr lang="ru-RU" sz="24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и получать</a:t>
            </a:r>
            <a:r>
              <a:rPr lang="ru-RU"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от уполномоченных должностных лиц контролируемого субъекта, органов государственного управления </a:t>
            </a:r>
            <a:r>
              <a:rPr lang="ru-RU" sz="24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сведения о</a:t>
            </a:r>
            <a:r>
              <a:rPr lang="ru-RU"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несчастных случаях на производстве и профессиональных заболеваниях, документы, локальные нормативные акты и иную информацию по вопросам, относящимся к предмету общественного контроля</a:t>
            </a:r>
            <a:r>
              <a:rPr lang="ru-RU" dirty="0">
                <a:solidFill>
                  <a:srgbClr val="002060"/>
                </a:solidFill>
                <a:latin typeface="Calibri" panose="020F0502020204030204" pitchFamily="34" charset="0"/>
                <a:ea typeface="Times New Roman" panose="02020603050405020304" pitchFamily="18" charset="0"/>
                <a:cs typeface="Times New Roman" panose="02020603050405020304" pitchFamily="18" charset="0"/>
              </a:rPr>
              <a:t>;</a:t>
            </a:r>
            <a:endParaRPr lang="ru-RU" sz="1400" dirty="0">
              <a:solidFill>
                <a:srgbClr val="002060"/>
              </a:solidFill>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tabLst>
                <a:tab pos="810260" algn="l"/>
                <a:tab pos="990600" algn="l"/>
              </a:tabLst>
            </a:pPr>
            <a:r>
              <a:rPr lang="ru-RU" dirty="0" smtClean="0">
                <a:latin typeface="Calibri" panose="020F0502020204030204" pitchFamily="34" charset="0"/>
                <a:ea typeface="Times New Roman" panose="02020603050405020304" pitchFamily="18" charset="0"/>
                <a:cs typeface="Times New Roman" panose="02020603050405020304" pitchFamily="18" charset="0"/>
              </a:rPr>
              <a:t>-</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61862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p:cNvSpPr txBox="1"/>
          <p:nvPr/>
        </p:nvSpPr>
        <p:spPr>
          <a:xfrm>
            <a:off x="336884" y="-91595"/>
            <a:ext cx="8470231" cy="6949595"/>
          </a:xfrm>
          <a:prstGeom prst="rect">
            <a:avLst/>
          </a:prstGeom>
          <a:noFill/>
        </p:spPr>
        <p:txBody>
          <a:bodyPr wrap="square" rtlCol="0">
            <a:spAutoFit/>
          </a:bodyPr>
          <a:lstStyle/>
          <a:p>
            <a:pPr marL="96838" lvl="1" algn="just">
              <a:lnSpc>
                <a:spcPct val="115000"/>
              </a:lnSpc>
              <a:spcAft>
                <a:spcPts val="1000"/>
              </a:spcAft>
              <a:tabLst>
                <a:tab pos="810260" algn="l"/>
                <a:tab pos="990600" algn="l"/>
              </a:tabLst>
            </a:pPr>
            <a:r>
              <a:rPr lang="ru-RU" sz="2400" b="1"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17.3. контролировать</a:t>
            </a:r>
            <a:r>
              <a:rPr lang="ru-RU"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15000"/>
              </a:lnSpc>
              <a:spcAft>
                <a:spcPts val="1000"/>
              </a:spcAft>
              <a:tabLst>
                <a:tab pos="810260" algn="l"/>
                <a:tab pos="990600" algn="l"/>
              </a:tabLst>
            </a:pPr>
            <a:r>
              <a:rPr lang="ru-RU"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-состояние условий и охраны труда на </a:t>
            </a:r>
            <a:r>
              <a:rPr lang="ru-RU" sz="20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рабочих местах, на участках, в цехах и т.п.;</a:t>
            </a:r>
          </a:p>
          <a:p>
            <a:pPr algn="just">
              <a:lnSpc>
                <a:spcPct val="115000"/>
              </a:lnSpc>
              <a:spcAft>
                <a:spcPts val="1000"/>
              </a:spcAft>
              <a:tabLst>
                <a:tab pos="810260" algn="l"/>
                <a:tab pos="990600" algn="l"/>
              </a:tabLst>
            </a:pPr>
            <a:r>
              <a:rPr lang="ru-RU"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-соответствие требованиям безопасности </a:t>
            </a:r>
            <a:r>
              <a:rPr lang="ru-RU" sz="20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вентиляционных установок и осветительных приборов, оборудования, приспособлений и инструментов, транспортных </a:t>
            </a:r>
            <a:r>
              <a:rPr lang="ru-RU"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и грузоподъемных </a:t>
            </a:r>
            <a:r>
              <a:rPr lang="ru-RU" sz="20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средств;</a:t>
            </a:r>
          </a:p>
          <a:p>
            <a:pPr algn="just">
              <a:lnSpc>
                <a:spcPct val="115000"/>
              </a:lnSpc>
              <a:spcAft>
                <a:spcPts val="1000"/>
              </a:spcAft>
              <a:tabLst>
                <a:tab pos="810260" algn="l"/>
                <a:tab pos="990600" algn="l"/>
              </a:tabLst>
            </a:pPr>
            <a:r>
              <a:rPr lang="ru-RU"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-своевременность обеспечения работающих необходимыми специальной одеждой, специальной обувью и другими </a:t>
            </a:r>
            <a:r>
              <a:rPr lang="ru-RU" sz="20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средствами индивидуальной защиты,</a:t>
            </a:r>
            <a:r>
              <a:rPr lang="ru-RU"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правильность их применения, организацией соответствующего ухода за ними (ремонт, стирка, химчистка, </a:t>
            </a:r>
            <a:r>
              <a:rPr lang="ru-RU"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обеспыливание</a:t>
            </a:r>
            <a:r>
              <a:rPr lang="ru-RU"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и т.п.);</a:t>
            </a:r>
          </a:p>
          <a:p>
            <a:pPr algn="just">
              <a:lnSpc>
                <a:spcPct val="115000"/>
              </a:lnSpc>
              <a:spcAft>
                <a:spcPts val="1000"/>
              </a:spcAft>
              <a:tabLst>
                <a:tab pos="810260" algn="l"/>
                <a:tab pos="990600" algn="l"/>
              </a:tabLst>
            </a:pPr>
            <a:r>
              <a:rPr lang="ru-RU"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-своевременность и качество проведения </a:t>
            </a:r>
            <a:r>
              <a:rPr lang="ru-RU" sz="20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инструктажей по охране труда и обучения </a:t>
            </a:r>
            <a:r>
              <a:rPr lang="ru-RU"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работающих безопасным методам труда</a:t>
            </a:r>
            <a:r>
              <a:rPr lang="ru-RU" sz="20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15000"/>
              </a:lnSpc>
              <a:spcAft>
                <a:spcPts val="1000"/>
              </a:spcAft>
              <a:tabLst>
                <a:tab pos="810260" algn="l"/>
                <a:tab pos="990600" algn="l"/>
              </a:tabLst>
            </a:pPr>
            <a:r>
              <a:rPr lang="ru-RU"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-состояние </a:t>
            </a:r>
            <a:r>
              <a:rPr lang="ru-RU" sz="20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санитарно-бытовых помещений</a:t>
            </a:r>
            <a:r>
              <a:rPr lang="ru-RU"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обеспечение работающих мылом, </a:t>
            </a:r>
            <a:r>
              <a:rPr lang="ru-RU" sz="20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смывающими и обезвреживающими средствами</a:t>
            </a:r>
            <a:r>
              <a:rPr lang="ru-RU"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организацию водно-питьевого режима;</a:t>
            </a:r>
          </a:p>
          <a:p>
            <a:pPr algn="just">
              <a:lnSpc>
                <a:spcPct val="115000"/>
              </a:lnSpc>
              <a:spcAft>
                <a:spcPts val="1000"/>
              </a:spcAft>
              <a:tabLst>
                <a:tab pos="810260" algn="l"/>
                <a:tab pos="990600" algn="l"/>
              </a:tabLst>
            </a:pPr>
            <a:r>
              <a:rPr lang="ru-RU"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-соблюдение </a:t>
            </a:r>
            <a:r>
              <a:rPr lang="ru-RU" sz="20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законодательства о рабочем времени и времени отдыха</a:t>
            </a:r>
            <a:r>
              <a:rPr lang="ru-RU"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об охране труда женщин и молодежи;</a:t>
            </a:r>
          </a:p>
        </p:txBody>
      </p:sp>
    </p:spTree>
    <p:extLst>
      <p:ext uri="{BB962C8B-B14F-4D97-AF65-F5344CB8AC3E}">
        <p14:creationId xmlns:p14="http://schemas.microsoft.com/office/powerpoint/2010/main" val="22303690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272717" y="513347"/>
            <a:ext cx="8646695" cy="5632311"/>
          </a:xfrm>
          <a:prstGeom prst="rect">
            <a:avLst/>
          </a:prstGeom>
          <a:noFill/>
        </p:spPr>
        <p:txBody>
          <a:bodyPr wrap="square" rtlCol="0">
            <a:spAutoFit/>
          </a:bodyPr>
          <a:lstStyle/>
          <a:p>
            <a:pPr marL="0" lvl="1"/>
            <a:r>
              <a:rPr lang="ru-RU" sz="2000" b="1" dirty="0" smtClean="0">
                <a:solidFill>
                  <a:srgbClr val="002060"/>
                </a:solidFill>
                <a:latin typeface="Times New Roman" panose="02020603050405020304" pitchFamily="18" charset="0"/>
                <a:cs typeface="Times New Roman" panose="02020603050405020304" pitchFamily="18" charset="0"/>
              </a:rPr>
              <a:t>17.4. обследовать</a:t>
            </a:r>
            <a:r>
              <a:rPr lang="ru-RU" sz="2000" dirty="0" smtClean="0">
                <a:solidFill>
                  <a:srgbClr val="002060"/>
                </a:solidFill>
                <a:latin typeface="Times New Roman" panose="02020603050405020304" pitchFamily="18" charset="0"/>
                <a:cs typeface="Times New Roman" panose="02020603050405020304" pitchFamily="18" charset="0"/>
              </a:rPr>
              <a:t> </a:t>
            </a:r>
            <a:r>
              <a:rPr lang="ru-RU" sz="2000" b="1" dirty="0">
                <a:solidFill>
                  <a:srgbClr val="002060"/>
                </a:solidFill>
                <a:latin typeface="Times New Roman" panose="02020603050405020304" pitchFamily="18" charset="0"/>
                <a:cs typeface="Times New Roman" panose="02020603050405020304" pitchFamily="18" charset="0"/>
              </a:rPr>
              <a:t>состояние безопасности труда</a:t>
            </a:r>
            <a:r>
              <a:rPr lang="ru-RU" sz="2000" dirty="0">
                <a:solidFill>
                  <a:srgbClr val="002060"/>
                </a:solidFill>
                <a:latin typeface="Times New Roman" panose="02020603050405020304" pitchFamily="18" charset="0"/>
                <a:cs typeface="Times New Roman" panose="02020603050405020304" pitchFamily="18" charset="0"/>
              </a:rPr>
              <a:t> на проездах, проходах, территориях и других местах работы; </a:t>
            </a:r>
          </a:p>
          <a:p>
            <a:pPr marL="96838" lvl="1"/>
            <a:r>
              <a:rPr lang="ru-RU" sz="2000" b="1" dirty="0" smtClean="0">
                <a:solidFill>
                  <a:srgbClr val="002060"/>
                </a:solidFill>
                <a:latin typeface="Times New Roman" panose="02020603050405020304" pitchFamily="18" charset="0"/>
                <a:cs typeface="Times New Roman" panose="02020603050405020304" pitchFamily="18" charset="0"/>
              </a:rPr>
              <a:t>17.5. принимать  </a:t>
            </a:r>
            <a:r>
              <a:rPr lang="ru-RU" sz="2000" b="1" dirty="0">
                <a:solidFill>
                  <a:srgbClr val="002060"/>
                </a:solidFill>
                <a:latin typeface="Times New Roman" panose="02020603050405020304" pitchFamily="18" charset="0"/>
                <a:cs typeface="Times New Roman" panose="02020603050405020304" pitchFamily="18" charset="0"/>
              </a:rPr>
              <a:t>участие  в</a:t>
            </a:r>
            <a:r>
              <a:rPr lang="ru-RU" sz="2000" dirty="0">
                <a:solidFill>
                  <a:srgbClr val="002060"/>
                </a:solidFill>
                <a:latin typeface="Times New Roman" panose="02020603050405020304" pitchFamily="18" charset="0"/>
                <a:cs typeface="Times New Roman" panose="02020603050405020304" pitchFamily="18" charset="0"/>
              </a:rPr>
              <a:t>:</a:t>
            </a:r>
          </a:p>
          <a:p>
            <a:r>
              <a:rPr lang="ru-RU" sz="2000" dirty="0">
                <a:solidFill>
                  <a:srgbClr val="002060"/>
                </a:solidFill>
                <a:latin typeface="Times New Roman" panose="02020603050405020304" pitchFamily="18" charset="0"/>
                <a:cs typeface="Times New Roman" panose="02020603050405020304" pitchFamily="18" charset="0"/>
              </a:rPr>
              <a:t>-</a:t>
            </a:r>
            <a:r>
              <a:rPr lang="ru-RU" sz="2000" b="1" dirty="0">
                <a:solidFill>
                  <a:srgbClr val="002060"/>
                </a:solidFill>
                <a:latin typeface="Times New Roman" panose="02020603050405020304" pitchFamily="18" charset="0"/>
                <a:cs typeface="Times New Roman" panose="02020603050405020304" pitchFamily="18" charset="0"/>
              </a:rPr>
              <a:t>расследовании несчастных случаев</a:t>
            </a:r>
            <a:r>
              <a:rPr lang="ru-RU" sz="2000" dirty="0">
                <a:solidFill>
                  <a:srgbClr val="002060"/>
                </a:solidFill>
                <a:latin typeface="Times New Roman" panose="02020603050405020304" pitchFamily="18" charset="0"/>
                <a:cs typeface="Times New Roman" panose="02020603050405020304" pitchFamily="18" charset="0"/>
              </a:rPr>
              <a:t> на производстве и профессиональных заболеваний;</a:t>
            </a:r>
          </a:p>
          <a:p>
            <a:r>
              <a:rPr lang="ru-RU" sz="2000" dirty="0">
                <a:solidFill>
                  <a:srgbClr val="002060"/>
                </a:solidFill>
                <a:latin typeface="Times New Roman" panose="02020603050405020304" pitchFamily="18" charset="0"/>
                <a:cs typeface="Times New Roman" panose="02020603050405020304" pitchFamily="18" charset="0"/>
              </a:rPr>
              <a:t>-</a:t>
            </a:r>
            <a:r>
              <a:rPr lang="ru-RU" sz="2000" b="1" dirty="0">
                <a:solidFill>
                  <a:srgbClr val="002060"/>
                </a:solidFill>
                <a:latin typeface="Times New Roman" panose="02020603050405020304" pitchFamily="18" charset="0"/>
                <a:cs typeface="Times New Roman" panose="02020603050405020304" pitchFamily="18" charset="0"/>
              </a:rPr>
              <a:t>работе  комиссии</a:t>
            </a:r>
            <a:r>
              <a:rPr lang="ru-RU" sz="2000" dirty="0">
                <a:solidFill>
                  <a:srgbClr val="002060"/>
                </a:solidFill>
                <a:latin typeface="Times New Roman" panose="02020603050405020304" pitchFamily="18" charset="0"/>
                <a:cs typeface="Times New Roman" panose="02020603050405020304" pitchFamily="18" charset="0"/>
              </a:rPr>
              <a:t> по контролю качества средств индивидуальной защиты;</a:t>
            </a:r>
          </a:p>
          <a:p>
            <a:r>
              <a:rPr lang="ru-RU" sz="2000" dirty="0">
                <a:solidFill>
                  <a:srgbClr val="002060"/>
                </a:solidFill>
                <a:latin typeface="Times New Roman" panose="02020603050405020304" pitchFamily="18" charset="0"/>
                <a:cs typeface="Times New Roman" panose="02020603050405020304" pitchFamily="18" charset="0"/>
              </a:rPr>
              <a:t>-проведении </a:t>
            </a:r>
            <a:r>
              <a:rPr lang="ru-RU" sz="2000" b="1" dirty="0">
                <a:solidFill>
                  <a:srgbClr val="002060"/>
                </a:solidFill>
                <a:latin typeface="Times New Roman" panose="02020603050405020304" pitchFamily="18" charset="0"/>
                <a:cs typeface="Times New Roman" panose="02020603050405020304" pitchFamily="18" charset="0"/>
              </a:rPr>
              <a:t>периодического контроля </a:t>
            </a:r>
            <a:r>
              <a:rPr lang="ru-RU" sz="2000" dirty="0">
                <a:solidFill>
                  <a:srgbClr val="002060"/>
                </a:solidFill>
                <a:latin typeface="Times New Roman" panose="02020603050405020304" pitchFamily="18" charset="0"/>
                <a:cs typeface="Times New Roman" panose="02020603050405020304" pitchFamily="18" charset="0"/>
              </a:rPr>
              <a:t>за соблюдением законодательства об охране труда, осуществляемом представителями контролируемого субъекта;</a:t>
            </a:r>
          </a:p>
          <a:p>
            <a:r>
              <a:rPr lang="ru-RU" sz="2000" dirty="0">
                <a:solidFill>
                  <a:srgbClr val="002060"/>
                </a:solidFill>
                <a:latin typeface="Times New Roman" panose="02020603050405020304" pitchFamily="18" charset="0"/>
                <a:cs typeface="Times New Roman" panose="02020603050405020304" pitchFamily="18" charset="0"/>
              </a:rPr>
              <a:t>-</a:t>
            </a:r>
            <a:r>
              <a:rPr lang="ru-RU" sz="2000" b="1" dirty="0">
                <a:solidFill>
                  <a:srgbClr val="002060"/>
                </a:solidFill>
                <a:latin typeface="Times New Roman" panose="02020603050405020304" pitchFamily="18" charset="0"/>
                <a:cs typeface="Times New Roman" panose="02020603050405020304" pitchFamily="18" charset="0"/>
              </a:rPr>
              <a:t>паспортизации санитарно-технического состояния условий и охраны труда</a:t>
            </a:r>
            <a:r>
              <a:rPr lang="ru-RU" sz="2000" dirty="0">
                <a:solidFill>
                  <a:srgbClr val="002060"/>
                </a:solidFill>
                <a:latin typeface="Times New Roman" panose="02020603050405020304" pitchFamily="18" charset="0"/>
                <a:cs typeface="Times New Roman" panose="02020603050405020304" pitchFamily="18" charset="0"/>
              </a:rPr>
              <a:t>;</a:t>
            </a:r>
          </a:p>
          <a:p>
            <a:r>
              <a:rPr lang="ru-RU" sz="2000" dirty="0">
                <a:solidFill>
                  <a:srgbClr val="002060"/>
                </a:solidFill>
                <a:latin typeface="Times New Roman" panose="02020603050405020304" pitchFamily="18" charset="0"/>
                <a:cs typeface="Times New Roman" panose="02020603050405020304" pitchFamily="18" charset="0"/>
              </a:rPr>
              <a:t>-работе  комиссий </a:t>
            </a:r>
            <a:r>
              <a:rPr lang="ru-RU" sz="2000" b="1" dirty="0">
                <a:solidFill>
                  <a:srgbClr val="002060"/>
                </a:solidFill>
                <a:latin typeface="Times New Roman" panose="02020603050405020304" pitchFamily="18" charset="0"/>
                <a:cs typeface="Times New Roman" panose="02020603050405020304" pitchFamily="18" charset="0"/>
              </a:rPr>
              <a:t>по  испытаниям  и приемке  в  эксплуатацию</a:t>
            </a:r>
            <a:r>
              <a:rPr lang="ru-RU" sz="2000" dirty="0">
                <a:solidFill>
                  <a:srgbClr val="002060"/>
                </a:solidFill>
                <a:latin typeface="Times New Roman" panose="02020603050405020304" pitchFamily="18" charset="0"/>
                <a:cs typeface="Times New Roman" panose="02020603050405020304" pitchFamily="18" charset="0"/>
              </a:rPr>
              <a:t>,  экспертизе безопасности условий труда проектируемых, строящихся и  эксплуатируемых производственных объектов, а также проектируемых  и  эксплуатируемых  механизмов и инструментов в целях определения соответствия их требованиям норм и правил  по  охране  труда;   </a:t>
            </a:r>
          </a:p>
          <a:p>
            <a:r>
              <a:rPr lang="ru-RU" sz="2000" dirty="0">
                <a:solidFill>
                  <a:srgbClr val="002060"/>
                </a:solidFill>
                <a:latin typeface="Times New Roman" panose="02020603050405020304" pitchFamily="18" charset="0"/>
                <a:cs typeface="Times New Roman" panose="02020603050405020304" pitchFamily="18" charset="0"/>
              </a:rPr>
              <a:t>-</a:t>
            </a:r>
            <a:r>
              <a:rPr lang="ru-RU" sz="2000" b="1" dirty="0">
                <a:solidFill>
                  <a:srgbClr val="002060"/>
                </a:solidFill>
                <a:latin typeface="Times New Roman" panose="02020603050405020304" pitchFamily="18" charset="0"/>
                <a:cs typeface="Times New Roman" panose="02020603050405020304" pitchFamily="18" charset="0"/>
              </a:rPr>
              <a:t>проведении аттестации рабочих мест по условиям труда</a:t>
            </a:r>
            <a:r>
              <a:rPr lang="ru-RU" sz="2000" dirty="0">
                <a:solidFill>
                  <a:srgbClr val="002060"/>
                </a:solidFill>
                <a:latin typeface="Times New Roman" panose="02020603050405020304" pitchFamily="18" charset="0"/>
                <a:cs typeface="Times New Roman" panose="02020603050405020304" pitchFamily="18" charset="0"/>
              </a:rPr>
              <a:t> и получать информацию о ее результатах;</a:t>
            </a:r>
          </a:p>
          <a:p>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768187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7" presetClass="entr" presetSubtype="0" fill="hold"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fade">
                                      <p:cBhvr>
                                        <p:cTn id="56" dur="1000"/>
                                        <p:tgtEl>
                                          <p:spTgt spid="2">
                                            <p:txEl>
                                              <p:pRg st="7" end="7"/>
                                            </p:txEl>
                                          </p:spTgt>
                                        </p:tgtEl>
                                      </p:cBhvr>
                                    </p:animEffect>
                                    <p:anim calcmode="lin" valueType="num">
                                      <p:cBhvr>
                                        <p:cTn id="5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0" y="315008"/>
            <a:ext cx="8967537" cy="7171194"/>
          </a:xfrm>
          <a:prstGeom prst="rect">
            <a:avLst/>
          </a:prstGeom>
          <a:noFill/>
        </p:spPr>
        <p:txBody>
          <a:bodyPr wrap="square" rtlCol="0">
            <a:spAutoFit/>
          </a:bodyPr>
          <a:lstStyle/>
          <a:p>
            <a:pPr lvl="1" algn="just"/>
            <a:r>
              <a:rPr lang="ru-RU" sz="1700" b="1" dirty="0" smtClean="0">
                <a:solidFill>
                  <a:srgbClr val="002060"/>
                </a:solidFill>
                <a:latin typeface="Times New Roman" panose="02020603050405020304" pitchFamily="18" charset="0"/>
                <a:cs typeface="Times New Roman" panose="02020603050405020304" pitchFamily="18" charset="0"/>
              </a:rPr>
              <a:t>17.9.выдавать</a:t>
            </a:r>
            <a:r>
              <a:rPr lang="ru-RU" sz="1700" dirty="0" smtClean="0">
                <a:solidFill>
                  <a:srgbClr val="002060"/>
                </a:solidFill>
                <a:latin typeface="Times New Roman" panose="02020603050405020304" pitchFamily="18" charset="0"/>
                <a:cs typeface="Times New Roman" panose="02020603050405020304" pitchFamily="18" charset="0"/>
              </a:rPr>
              <a:t> </a:t>
            </a:r>
            <a:r>
              <a:rPr lang="ru-RU" sz="1700" dirty="0">
                <a:solidFill>
                  <a:srgbClr val="002060"/>
                </a:solidFill>
                <a:latin typeface="Times New Roman" panose="02020603050405020304" pitchFamily="18" charset="0"/>
                <a:cs typeface="Times New Roman" panose="02020603050405020304" pitchFamily="18" charset="0"/>
              </a:rPr>
              <a:t>контролируемому субъекту </a:t>
            </a:r>
            <a:r>
              <a:rPr lang="ru-RU" sz="1700" b="1" dirty="0">
                <a:solidFill>
                  <a:srgbClr val="002060"/>
                </a:solidFill>
                <a:latin typeface="Times New Roman" panose="02020603050405020304" pitchFamily="18" charset="0"/>
                <a:cs typeface="Times New Roman" panose="02020603050405020304" pitchFamily="18" charset="0"/>
              </a:rPr>
              <a:t>рекомендацию</a:t>
            </a:r>
            <a:r>
              <a:rPr lang="ru-RU" sz="1700" dirty="0">
                <a:solidFill>
                  <a:srgbClr val="002060"/>
                </a:solidFill>
                <a:latin typeface="Times New Roman" panose="02020603050405020304" pitchFamily="18" charset="0"/>
                <a:cs typeface="Times New Roman" panose="02020603050405020304" pitchFamily="18" charset="0"/>
              </a:rPr>
              <a:t>, обязательную для рассмотрения, по устранению установленных нарушений законодательства, коллективного договора (соглашения) (далее – рекомендация); </a:t>
            </a:r>
          </a:p>
          <a:p>
            <a:pPr lvl="1" algn="just"/>
            <a:r>
              <a:rPr lang="ru-RU" sz="1700" b="1" dirty="0" smtClean="0">
                <a:solidFill>
                  <a:srgbClr val="002060"/>
                </a:solidFill>
                <a:latin typeface="Times New Roman" panose="02020603050405020304" pitchFamily="18" charset="0"/>
                <a:cs typeface="Times New Roman" panose="02020603050405020304" pitchFamily="18" charset="0"/>
              </a:rPr>
              <a:t>17.10.рекомендовать</a:t>
            </a:r>
            <a:r>
              <a:rPr lang="ru-RU" sz="1700" dirty="0" smtClean="0">
                <a:solidFill>
                  <a:srgbClr val="002060"/>
                </a:solidFill>
                <a:latin typeface="Times New Roman" panose="02020603050405020304" pitchFamily="18" charset="0"/>
                <a:cs typeface="Times New Roman" panose="02020603050405020304" pitchFamily="18" charset="0"/>
              </a:rPr>
              <a:t> </a:t>
            </a:r>
            <a:r>
              <a:rPr lang="ru-RU" sz="1700" dirty="0">
                <a:solidFill>
                  <a:srgbClr val="002060"/>
                </a:solidFill>
                <a:latin typeface="Times New Roman" panose="02020603050405020304" pitchFamily="18" charset="0"/>
                <a:cs typeface="Times New Roman" panose="02020603050405020304" pitchFamily="18" charset="0"/>
              </a:rPr>
              <a:t>должностным лицам контролируемого субъекта </a:t>
            </a:r>
            <a:r>
              <a:rPr lang="ru-RU" sz="1700" b="1" dirty="0">
                <a:solidFill>
                  <a:srgbClr val="002060"/>
                </a:solidFill>
                <a:latin typeface="Times New Roman" panose="02020603050405020304" pitchFamily="18" charset="0"/>
                <a:cs typeface="Times New Roman" panose="02020603050405020304" pitchFamily="18" charset="0"/>
              </a:rPr>
              <a:t>отстранять от работы</a:t>
            </a:r>
            <a:r>
              <a:rPr lang="ru-RU" sz="1700" dirty="0">
                <a:solidFill>
                  <a:srgbClr val="002060"/>
                </a:solidFill>
                <a:latin typeface="Times New Roman" panose="02020603050405020304" pitchFamily="18" charset="0"/>
                <a:cs typeface="Times New Roman" panose="02020603050405020304" pitchFamily="18" charset="0"/>
              </a:rPr>
              <a:t> в соответствующий день (смену) работающих, появившихся на рабочем месте в состоянии алкогольного, наркотического или токсического опьянения, не использующих требуемые средства индивидуальной защиты, обеспечивающие безопасность труда, не прошедших в случаях и порядке, предусмотренных законодательством, инструктаж, проверку знаний по вопросам охраны труда, медицинский осмотр;</a:t>
            </a:r>
          </a:p>
          <a:p>
            <a:pPr lvl="1" algn="just"/>
            <a:r>
              <a:rPr lang="ru-RU" sz="1700" b="1" dirty="0" smtClean="0">
                <a:solidFill>
                  <a:srgbClr val="002060"/>
                </a:solidFill>
                <a:latin typeface="Times New Roman" panose="02020603050405020304" pitchFamily="18" charset="0"/>
                <a:cs typeface="Times New Roman" panose="02020603050405020304" pitchFamily="18" charset="0"/>
              </a:rPr>
              <a:t>17.11.выдавать </a:t>
            </a:r>
            <a:r>
              <a:rPr lang="ru-RU" sz="1700" b="1" dirty="0">
                <a:solidFill>
                  <a:srgbClr val="002060"/>
                </a:solidFill>
                <a:latin typeface="Times New Roman" panose="02020603050405020304" pitchFamily="18" charset="0"/>
                <a:cs typeface="Times New Roman" panose="02020603050405020304" pitchFamily="18" charset="0"/>
              </a:rPr>
              <a:t>рекомендации о проведении внепланового инструктажа</a:t>
            </a:r>
            <a:r>
              <a:rPr lang="ru-RU" sz="1700" dirty="0">
                <a:solidFill>
                  <a:srgbClr val="002060"/>
                </a:solidFill>
                <a:latin typeface="Times New Roman" panose="02020603050405020304" pitchFamily="18" charset="0"/>
                <a:cs typeface="Times New Roman" panose="02020603050405020304" pitchFamily="18" charset="0"/>
              </a:rPr>
              <a:t> по охране труда и внеочередной проверки знаний по вопросам охраны труда работников организаций при выявлении нарушений требований по охране труда, которые могут привести или привели к аварии, несчастному случаю на производстве и другим тяжелым последствиям; </a:t>
            </a:r>
          </a:p>
          <a:p>
            <a:pPr lvl="1" algn="just"/>
            <a:r>
              <a:rPr lang="ru-RU" sz="1700" b="1" dirty="0" smtClean="0">
                <a:solidFill>
                  <a:srgbClr val="002060"/>
                </a:solidFill>
                <a:latin typeface="Times New Roman" panose="02020603050405020304" pitchFamily="18" charset="0"/>
                <a:cs typeface="Times New Roman" panose="02020603050405020304" pitchFamily="18" charset="0"/>
              </a:rPr>
              <a:t>17.12.требовать</a:t>
            </a:r>
            <a:r>
              <a:rPr lang="ru-RU" sz="1700" dirty="0" smtClean="0">
                <a:solidFill>
                  <a:srgbClr val="002060"/>
                </a:solidFill>
                <a:latin typeface="Times New Roman" panose="02020603050405020304" pitchFamily="18" charset="0"/>
                <a:cs typeface="Times New Roman" panose="02020603050405020304" pitchFamily="18" charset="0"/>
              </a:rPr>
              <a:t>  </a:t>
            </a:r>
            <a:r>
              <a:rPr lang="ru-RU" sz="1700" dirty="0">
                <a:solidFill>
                  <a:srgbClr val="002060"/>
                </a:solidFill>
                <a:latin typeface="Times New Roman" panose="02020603050405020304" pitchFamily="18" charset="0"/>
                <a:cs typeface="Times New Roman" panose="02020603050405020304" pitchFamily="18" charset="0"/>
              </a:rPr>
              <a:t>от должностных лиц контролируемого субъекта немедленного устранения нарушений по охране труда, угрожающих жизни и здоровью работников, а в случаях непосредственной угрозы их жизни и здоровью </a:t>
            </a:r>
            <a:r>
              <a:rPr lang="ru-RU" sz="1700" b="1" dirty="0">
                <a:solidFill>
                  <a:srgbClr val="002060"/>
                </a:solidFill>
                <a:latin typeface="Times New Roman" panose="02020603050405020304" pitchFamily="18" charset="0"/>
                <a:cs typeface="Times New Roman" panose="02020603050405020304" pitchFamily="18" charset="0"/>
              </a:rPr>
              <a:t>приостановления работ</a:t>
            </a:r>
            <a:r>
              <a:rPr lang="ru-RU" sz="1700" dirty="0">
                <a:solidFill>
                  <a:srgbClr val="002060"/>
                </a:solidFill>
                <a:latin typeface="Times New Roman" panose="02020603050405020304" pitchFamily="18" charset="0"/>
                <a:cs typeface="Times New Roman" panose="02020603050405020304" pitchFamily="18" charset="0"/>
              </a:rPr>
              <a:t> до  устранения нарушений;</a:t>
            </a:r>
          </a:p>
          <a:p>
            <a:pPr lvl="1" algn="just"/>
            <a:r>
              <a:rPr lang="ru-RU" sz="1700" b="1" dirty="0" smtClean="0">
                <a:solidFill>
                  <a:srgbClr val="002060"/>
                </a:solidFill>
                <a:latin typeface="Times New Roman" panose="02020603050405020304" pitchFamily="18" charset="0"/>
                <a:cs typeface="Times New Roman" panose="02020603050405020304" pitchFamily="18" charset="0"/>
              </a:rPr>
              <a:t>17.13.заслушивать </a:t>
            </a:r>
            <a:r>
              <a:rPr lang="ru-RU" sz="1700" b="1" dirty="0">
                <a:solidFill>
                  <a:srgbClr val="002060"/>
                </a:solidFill>
                <a:latin typeface="Times New Roman" panose="02020603050405020304" pitchFamily="18" charset="0"/>
                <a:cs typeface="Times New Roman" panose="02020603050405020304" pitchFamily="18" charset="0"/>
              </a:rPr>
              <a:t>на заседаниях выборных профсоюзных органов</a:t>
            </a:r>
            <a:r>
              <a:rPr lang="ru-RU" sz="1700" dirty="0">
                <a:solidFill>
                  <a:srgbClr val="002060"/>
                </a:solidFill>
                <a:latin typeface="Times New Roman" panose="02020603050405020304" pitchFamily="18" charset="0"/>
                <a:cs typeface="Times New Roman" panose="02020603050405020304" pitchFamily="18" charset="0"/>
              </a:rPr>
              <a:t> полученные от контролируемого субъекта </a:t>
            </a:r>
            <a:r>
              <a:rPr lang="ru-RU" sz="1700" b="1" dirty="0">
                <a:solidFill>
                  <a:srgbClr val="002060"/>
                </a:solidFill>
                <a:latin typeface="Times New Roman" panose="02020603050405020304" pitchFamily="18" charset="0"/>
                <a:cs typeface="Times New Roman" panose="02020603050405020304" pitchFamily="18" charset="0"/>
              </a:rPr>
              <a:t>информацию и сообщения</a:t>
            </a:r>
            <a:r>
              <a:rPr lang="ru-RU" sz="1700" dirty="0">
                <a:solidFill>
                  <a:srgbClr val="002060"/>
                </a:solidFill>
                <a:latin typeface="Times New Roman" panose="02020603050405020304" pitchFamily="18" charset="0"/>
                <a:cs typeface="Times New Roman" panose="02020603050405020304" pitchFamily="18" charset="0"/>
              </a:rPr>
              <a:t>, относящиеся к предмету общественного контроля;</a:t>
            </a:r>
          </a:p>
          <a:p>
            <a:pPr lvl="1" algn="just"/>
            <a:r>
              <a:rPr lang="ru-RU" sz="1700" b="1" dirty="0" smtClean="0">
                <a:solidFill>
                  <a:srgbClr val="002060"/>
                </a:solidFill>
                <a:latin typeface="Times New Roman" panose="02020603050405020304" pitchFamily="18" charset="0"/>
                <a:cs typeface="Times New Roman" panose="02020603050405020304" pitchFamily="18" charset="0"/>
              </a:rPr>
              <a:t>17.14.обращаться </a:t>
            </a:r>
            <a:r>
              <a:rPr lang="ru-RU" sz="1700" b="1" dirty="0">
                <a:solidFill>
                  <a:srgbClr val="002060"/>
                </a:solidFill>
                <a:latin typeface="Times New Roman" panose="02020603050405020304" pitchFamily="18" charset="0"/>
                <a:cs typeface="Times New Roman" panose="02020603050405020304" pitchFamily="18" charset="0"/>
              </a:rPr>
              <a:t>в техническую инспекцию труда</a:t>
            </a:r>
            <a:r>
              <a:rPr lang="ru-RU" sz="1700" dirty="0">
                <a:solidFill>
                  <a:srgbClr val="002060"/>
                </a:solidFill>
                <a:latin typeface="Times New Roman" panose="02020603050405020304" pitchFamily="18" charset="0"/>
                <a:cs typeface="Times New Roman" panose="02020603050405020304" pitchFamily="18" charset="0"/>
              </a:rPr>
              <a:t> для принятия необходимых мер по выявленным нарушениям;</a:t>
            </a:r>
          </a:p>
          <a:p>
            <a:pPr lvl="1" algn="just"/>
            <a:r>
              <a:rPr lang="ru-RU" sz="1700" b="1" dirty="0" smtClean="0">
                <a:solidFill>
                  <a:srgbClr val="002060"/>
                </a:solidFill>
                <a:latin typeface="Times New Roman" panose="02020603050405020304" pitchFamily="18" charset="0"/>
                <a:cs typeface="Times New Roman" panose="02020603050405020304" pitchFamily="18" charset="0"/>
              </a:rPr>
              <a:t>17.15.выполнять </a:t>
            </a:r>
            <a:r>
              <a:rPr lang="ru-RU" sz="1700" b="1" dirty="0">
                <a:solidFill>
                  <a:srgbClr val="002060"/>
                </a:solidFill>
                <a:latin typeface="Times New Roman" panose="02020603050405020304" pitchFamily="18" charset="0"/>
                <a:cs typeface="Times New Roman" panose="02020603050405020304" pitchFamily="18" charset="0"/>
              </a:rPr>
              <a:t>другие действия </a:t>
            </a:r>
            <a:r>
              <a:rPr lang="ru-RU" sz="1700" dirty="0">
                <a:solidFill>
                  <a:srgbClr val="002060"/>
                </a:solidFill>
                <a:latin typeface="Times New Roman" panose="02020603050405020304" pitchFamily="18" charset="0"/>
                <a:cs typeface="Times New Roman" panose="02020603050405020304" pitchFamily="18" charset="0"/>
              </a:rPr>
              <a:t>предусмотренные законодательством, коллективными договорами, соглашениями и настоящим Положением</a:t>
            </a:r>
            <a:r>
              <a:rPr lang="ru-RU" sz="1700" dirty="0">
                <a:latin typeface="Times New Roman" panose="02020603050405020304" pitchFamily="18" charset="0"/>
                <a:cs typeface="Times New Roman" panose="02020603050405020304" pitchFamily="18" charset="0"/>
              </a:rPr>
              <a:t>.                                                                                                                                                                                                                                                                                                                                                                                                                                                                                                                                                                                                                                                                                                                                                                                                                                                                                                                                                                                                                                                                                                                                                                                                                                                                                                                                                                                                                                                                                                                                                                                                                                                                                                                                                                                                                                                                                                                                                                                                                                                                                                                                                                                                                                                                                                                                                                                                                                                                                                                                                                                                                                                                                                                                                                                                                                                                                                                                                                                                                                                                                                                                                                                                                                                                                                                                                                                                                                                                                                                                                                                                                                                                                                                                                                                                                                                                                                                                                                                                                                                                                                                                                                                                                                                                                                                                                                                                                                                                                                                                                                                                                                                                                                                                                                                                                                                                                                                                                                                                                                                                                                                                                                                                                                                                                                                                                                                                                                                                                                                                                                                                                                                                                                                                                                                                                                                                                                                                                                                                                                                                                                                                                                                                                                                                                                                                                                                                                                                                                                                                                                                                                                                                                                                                                                                                                                                                                                                                                                                                                                                                                                                                                                                                                                                                                                                                                                                                                                                                                                                                                                                                                                                                                                                                                                                                                                                                                                                                                                                                                                                                                                                                                                                                                                                                                                                                                                                                                                                                                                                                                                                                                                                                                                                                                                                                                                                                                                                                                                                                                                                                                                                                                                                                                                                                                                                                                                                                                                                                                                                                                                                                                                                                                                                                                                                                                                                                                                                                                                                                                                                                                                                                                                                                                                                                                                                                                                                                                                                                                                                                                                                                                                                                                                                                                                                                                                                                                                                                                                                                                                                                                                                                                                                                                                                                                                                                                                                                                                                                                                                                                                                                                                                                                                                                                                                                                                                                                                                                                                                                                                                                                                                                                                                                                                                                                                                                                                                                                                                                                                                                                                                                                                                                                                                                                                                                                                                                                                                                                                                                                                                                                                                                                                                                                                                                                                                                                                                                                                                                                                                                                                                                                                                                                                                                                                                                                                                                                                                                                                                                                                                                                                                                                                                                                                                                                                                                                                                                                                                                                                                                                                                                                                                                                                                                                                                                                                                                                                                                                                                                                                                                                                                                                                                                                                                                                                                                                                                                                                                                                                                                                                                                                                                                                                                                                                                                                                                                                                                                                                                                                                                                                                                                                                                                                                                                                                                                                                                                                                                                                                                                                                                                                                                                                                                                                                                                                                                                                                                                                                                                                                                                                                                                                                                                                                                                                                                                                                                                                                                                                                                                                                                                                                                                                                                                                                                                                                                                                                                                                                                                                                                                                                                                                                                                                                                                                                                                                                                                                                                                                                                                                                                                                                                                                                                                                                                                                                                                                                                                                                                                                                                                                                                                                                                                                                                                                                                                                                                                                                                                                                                                                                                                                                                                                                                                                                                                                                                                                                                                                                                                                                                                                                                                                                                                                                                                                                                                                                                                                                                                                                                                                                                                                                                                                                                                                                                                                                                                                                                                                                                                                                                                                                                                                                                                                                                                                                                                                                                                                                                                                                                                                                                                                                                                                                                                                                                                                                                                                                                                                                                                                                                                                                                                                                                                                                                                                                                                                                                                                                                                                                                                                                                                                                                                                                                                                                                                                                                                                                                                                                                                                                                                                                                                                                                                                                                                                                                                                                                                                                                                                                                                                                                                                                                                                                                                                                                                                                                                                                                                                                                                                                                                                                                                                                                                                                                                                                                                                                                                                                                                                                                                                                                                                                                                                                                                                                                                                                                                                                                                                                                                                                                                                                                                                                                                                                                                                                                                                                                                                                                                                                                                                                                                                                                                                                                                                                                                                                                                                                                                                                                                                                                                                                                                                                                                                                                                                                                                                                                                                                                                                                                                                                                                                                                                                                                                                                                                                                                                                                                                                                                                                                                                                                                                                                                                                                                                                                                                                                                                                                                                                                                                                                                                                                                                                                                                                                                                                                                                                                                                                                                                                                                                                                                                                                                                                                                                                                                                                                                                                                                                                                                                                                                                                                                                                                                                                                                                                                                                                                                                                                                                                                                                                                                                                                                                                                                                                                                                                                                                                                                                                                                                                                                                                                                                                                                                                                                                                                                                                                                                                                                                                                                                                                                                                                                                                                                                                                                                                                                                                                                                                                                                                                                                                                                                                                                                                                                                                                                                                                                                                                                                                                                                                                                                                                                                                                                                                                                                                                                                                                                                                                                                                                                                                                                                                                                                                                                                                                                                                                                                                                                                                                                                                                                                                                                                                                                                                                                                                                                                                                                                                                                                                                                                                                                                                                                                                                                                                                                                                                                                                                                                                                                                                                                                                                                                                                                                                                                                                                                                                                                                                                                                                                                                                                                                                                                                                                                                                                                                                                                                                                                                                                                                                                                                                                                                                                                                                                                                                                                                                                                                                                                                                                                                                                                                                                                                                                                                                                                                                                                                                                                                                                                                                                                                                                                                                                                                                                                                                                                                                                                                                                                                                                                                                                                                                                                                                                                                                                                                                                                                                                                                                                                                                                                                                                                                                                                                                                                                                                                                                                                                                                                                                                                                                                                                                                                                                                                                                                                                                                                                                                                                                                                                                                                                                                                                                                                                                                                                                                                                                                                                                                                                                                                                                                                                                                                                                                                                                                                                                                                                                                                                                                                                                                                                                                                                                                                                                                                                                                                                                                                                                                                                                                                                                                                                                                                                                                                                                                                                                                                                                                                                                                                                                                                                                                                                                                                                                                                                                                                                                                                                                                                                                                                                                                                                                                                                                                                                                                                                                                                                                                                                                                                                                                                                                                                                                                                                                                                                                                                                                                                                                                                                                                                                                                                                                                                                                                                                                                                                                                                                                                                                                                                                                                                                                                                                                                                                                                                                                                                                                                                                                                                                                                                                                                                                                                                                                                                                                                                                                                                                                                                                                                                                                                                                                                                                                                                                                                                                                                                                                                                                                                                                                                                                                                                                                                                                                                                                                                                                                                                                                                                                                                                                                                                                                         </a:t>
            </a:r>
          </a:p>
          <a:p>
            <a:pPr algn="just"/>
            <a:r>
              <a:rPr lang="ru-RU" sz="1700" dirty="0">
                <a:latin typeface="Times New Roman" panose="02020603050405020304" pitchFamily="18" charset="0"/>
                <a:cs typeface="Times New Roman" panose="02020603050405020304" pitchFamily="18" charset="0"/>
              </a:rPr>
              <a:t> </a:t>
            </a:r>
          </a:p>
          <a:p>
            <a:pPr algn="just"/>
            <a:endParaRPr lang="ru-RU" dirty="0"/>
          </a:p>
        </p:txBody>
      </p:sp>
    </p:spTree>
    <p:extLst>
      <p:ext uri="{BB962C8B-B14F-4D97-AF65-F5344CB8AC3E}">
        <p14:creationId xmlns:p14="http://schemas.microsoft.com/office/powerpoint/2010/main" val="231833169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fade">
                                      <p:cBhvr>
                                        <p:cTn id="56" dur="1000"/>
                                        <p:tgtEl>
                                          <p:spTgt spid="2">
                                            <p:txEl>
                                              <p:pRg st="7" end="7"/>
                                            </p:txEl>
                                          </p:spTgt>
                                        </p:tgtEl>
                                      </p:cBhvr>
                                    </p:animEffect>
                                    <p:anim calcmode="lin" valueType="num">
                                      <p:cBhvr>
                                        <p:cTn id="5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124691" y="0"/>
            <a:ext cx="8908473" cy="7017306"/>
          </a:xfrm>
          <a:prstGeom prst="rect">
            <a:avLst/>
          </a:prstGeom>
          <a:noFill/>
        </p:spPr>
        <p:txBody>
          <a:bodyPr wrap="square" rtlCol="0">
            <a:spAutoFit/>
          </a:bodyPr>
          <a:lstStyle/>
          <a:p>
            <a:pPr algn="ctr">
              <a:lnSpc>
                <a:spcPts val="1700"/>
              </a:lnSpc>
            </a:pPr>
            <a:r>
              <a:rPr lang="ru-RU" sz="2000" b="1" i="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Организация работы общественного инспектора по охране труда </a:t>
            </a:r>
          </a:p>
          <a:p>
            <a:pPr algn="ctr">
              <a:lnSpc>
                <a:spcPts val="1700"/>
              </a:lnSpc>
            </a:pPr>
            <a:r>
              <a:rPr lang="ru-RU" sz="2000" b="1" i="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и порядок осуществления общественного контроля</a:t>
            </a:r>
          </a:p>
          <a:p>
            <a:pPr algn="just"/>
            <a:r>
              <a:rPr lang="ru-RU" dirty="0">
                <a:solidFill>
                  <a:srgbClr val="002060"/>
                </a:solidFill>
                <a:latin typeface="Times New Roman" panose="02020603050405020304" pitchFamily="18" charset="0"/>
                <a:cs typeface="Times New Roman" panose="02020603050405020304" pitchFamily="18" charset="0"/>
              </a:rPr>
              <a:t>18.В своей работе общественный инспектор по охране труда </a:t>
            </a:r>
            <a:r>
              <a:rPr lang="ru-RU" b="1" dirty="0">
                <a:solidFill>
                  <a:srgbClr val="002060"/>
                </a:solidFill>
                <a:latin typeface="Times New Roman" panose="02020603050405020304" pitchFamily="18" charset="0"/>
                <a:cs typeface="Times New Roman" panose="02020603050405020304" pitchFamily="18" charset="0"/>
              </a:rPr>
              <a:t>руководствуется</a:t>
            </a:r>
            <a:r>
              <a:rPr lang="ru-RU" dirty="0">
                <a:solidFill>
                  <a:srgbClr val="002060"/>
                </a:solidFill>
                <a:latin typeface="Times New Roman" panose="02020603050405020304" pitchFamily="18" charset="0"/>
                <a:cs typeface="Times New Roman" panose="02020603050405020304" pitchFamily="18" charset="0"/>
              </a:rPr>
              <a:t> законодательством, уставами (положениями) соответствующих профессиональных союзов (объединений профсоюзов), правилами и инструкциями по охране труда, а также настоящим Положением.</a:t>
            </a:r>
          </a:p>
          <a:p>
            <a:pPr algn="just"/>
            <a:r>
              <a:rPr lang="ru-RU" dirty="0">
                <a:solidFill>
                  <a:srgbClr val="002060"/>
                </a:solidFill>
                <a:latin typeface="Times New Roman" panose="02020603050405020304" pitchFamily="18" charset="0"/>
                <a:cs typeface="Times New Roman" panose="02020603050405020304" pitchFamily="18" charset="0"/>
              </a:rPr>
              <a:t>19.Общественный инспектор по охране труда строит свою работу в контакте:</a:t>
            </a:r>
          </a:p>
          <a:p>
            <a:pPr algn="just"/>
            <a:r>
              <a:rPr lang="ru-RU" dirty="0">
                <a:solidFill>
                  <a:srgbClr val="002060"/>
                </a:solidFill>
                <a:latin typeface="Times New Roman" panose="02020603050405020304" pitchFamily="18" charset="0"/>
                <a:cs typeface="Times New Roman" panose="02020603050405020304" pitchFamily="18" charset="0"/>
              </a:rPr>
              <a:t>- с непосредственными руководителями работ, </a:t>
            </a:r>
          </a:p>
          <a:p>
            <a:pPr indent="360363" algn="just"/>
            <a:r>
              <a:rPr lang="ru-RU" dirty="0">
                <a:solidFill>
                  <a:srgbClr val="002060"/>
                </a:solidFill>
                <a:latin typeface="Times New Roman" panose="02020603050405020304" pitchFamily="18" charset="0"/>
                <a:cs typeface="Times New Roman" panose="02020603050405020304" pitchFamily="18" charset="0"/>
              </a:rPr>
              <a:t>-с работниками службы охраны труда организации, </a:t>
            </a:r>
          </a:p>
          <a:p>
            <a:pPr indent="720725" algn="just"/>
            <a:r>
              <a:rPr lang="ru-RU" dirty="0">
                <a:solidFill>
                  <a:srgbClr val="002060"/>
                </a:solidFill>
                <a:latin typeface="Times New Roman" panose="02020603050405020304" pitchFamily="18" charset="0"/>
                <a:cs typeface="Times New Roman" panose="02020603050405020304" pitchFamily="18" charset="0"/>
              </a:rPr>
              <a:t>-с первичной профсоюзной организацией, </a:t>
            </a:r>
          </a:p>
          <a:p>
            <a:pPr algn="just"/>
            <a:r>
              <a:rPr lang="ru-RU" dirty="0">
                <a:solidFill>
                  <a:srgbClr val="002060"/>
                </a:solidFill>
                <a:latin typeface="Times New Roman" panose="02020603050405020304" pitchFamily="18" charset="0"/>
                <a:cs typeface="Times New Roman" panose="02020603050405020304" pitchFamily="18" charset="0"/>
              </a:rPr>
              <a:t>-с контролирующими (надзорными) органами и техническими инспекциями труда.</a:t>
            </a:r>
          </a:p>
          <a:p>
            <a:pPr algn="just"/>
            <a:r>
              <a:rPr lang="ru-RU" dirty="0">
                <a:solidFill>
                  <a:srgbClr val="002060"/>
                </a:solidFill>
                <a:latin typeface="Times New Roman" panose="02020603050405020304" pitchFamily="18" charset="0"/>
                <a:cs typeface="Times New Roman" panose="02020603050405020304" pitchFamily="18" charset="0"/>
              </a:rPr>
              <a:t>20.О выявленных нарушениях законодательства об охране труда, невыполнении коллективного договора (соглашения) общественный инспектор по охране труда:</a:t>
            </a:r>
          </a:p>
          <a:p>
            <a:pPr algn="just"/>
            <a:r>
              <a:rPr lang="ru-RU" dirty="0">
                <a:solidFill>
                  <a:srgbClr val="002060"/>
                </a:solidFill>
                <a:latin typeface="Times New Roman" panose="02020603050405020304" pitchFamily="18" charset="0"/>
                <a:cs typeface="Times New Roman" panose="02020603050405020304" pitchFamily="18" charset="0"/>
              </a:rPr>
              <a:t>-</a:t>
            </a:r>
            <a:r>
              <a:rPr lang="ru-RU" b="1" i="1" dirty="0">
                <a:solidFill>
                  <a:srgbClr val="002060"/>
                </a:solidFill>
                <a:latin typeface="Times New Roman" panose="02020603050405020304" pitchFamily="18" charset="0"/>
                <a:cs typeface="Times New Roman" panose="02020603050405020304" pitchFamily="18" charset="0"/>
              </a:rPr>
              <a:t>ставит в известность руководителя работ</a:t>
            </a:r>
            <a:r>
              <a:rPr lang="ru-RU" dirty="0">
                <a:solidFill>
                  <a:srgbClr val="002060"/>
                </a:solidFill>
                <a:latin typeface="Times New Roman" panose="02020603050405020304" pitchFamily="18" charset="0"/>
                <a:cs typeface="Times New Roman" panose="02020603050405020304" pitchFamily="18" charset="0"/>
              </a:rPr>
              <a:t> или руководителя структурного подразделения и рекомендует им принять меры по устранению нарушений;</a:t>
            </a:r>
          </a:p>
          <a:p>
            <a:pPr algn="just"/>
            <a:r>
              <a:rPr lang="ru-RU" dirty="0">
                <a:solidFill>
                  <a:srgbClr val="002060"/>
                </a:solidFill>
                <a:latin typeface="Times New Roman" panose="02020603050405020304" pitchFamily="18" charset="0"/>
                <a:cs typeface="Times New Roman" panose="02020603050405020304" pitchFamily="18" charset="0"/>
              </a:rPr>
              <a:t>-</a:t>
            </a:r>
            <a:r>
              <a:rPr lang="ru-RU" b="1" i="1" dirty="0">
                <a:solidFill>
                  <a:srgbClr val="002060"/>
                </a:solidFill>
                <a:latin typeface="Times New Roman" panose="02020603050405020304" pitchFamily="18" charset="0"/>
                <a:cs typeface="Times New Roman" panose="02020603050405020304" pitchFamily="18" charset="0"/>
              </a:rPr>
              <a:t>выдает рекомендацию</a:t>
            </a:r>
            <a:r>
              <a:rPr lang="ru-RU" dirty="0">
                <a:solidFill>
                  <a:srgbClr val="002060"/>
                </a:solidFill>
                <a:latin typeface="Times New Roman" panose="02020603050405020304" pitchFamily="18" charset="0"/>
                <a:cs typeface="Times New Roman" panose="02020603050405020304" pitchFamily="18" charset="0"/>
              </a:rPr>
              <a:t> по устранению выявленных нарушений актов законодательства, коллективного договора (соглашения) по форме, приведенной в приложении 2 к настоящему Положению;</a:t>
            </a:r>
          </a:p>
          <a:p>
            <a:pPr algn="just"/>
            <a:r>
              <a:rPr lang="ru-RU" dirty="0">
                <a:solidFill>
                  <a:srgbClr val="002060"/>
                </a:solidFill>
                <a:latin typeface="Times New Roman" panose="02020603050405020304" pitchFamily="18" charset="0"/>
                <a:cs typeface="Times New Roman" panose="02020603050405020304" pitchFamily="18" charset="0"/>
              </a:rPr>
              <a:t> -</a:t>
            </a:r>
            <a:r>
              <a:rPr lang="ru-RU" b="1" i="1" dirty="0">
                <a:solidFill>
                  <a:srgbClr val="002060"/>
                </a:solidFill>
                <a:latin typeface="Times New Roman" panose="02020603050405020304" pitchFamily="18" charset="0"/>
                <a:cs typeface="Times New Roman" panose="02020603050405020304" pitchFamily="18" charset="0"/>
              </a:rPr>
              <a:t>делает запись в журналах</a:t>
            </a:r>
            <a:r>
              <a:rPr lang="ru-RU" dirty="0">
                <a:solidFill>
                  <a:srgbClr val="002060"/>
                </a:solidFill>
                <a:latin typeface="Times New Roman" panose="02020603050405020304" pitchFamily="18" charset="0"/>
                <a:cs typeface="Times New Roman" panose="02020603050405020304" pitchFamily="18" charset="0"/>
              </a:rPr>
              <a:t> ежедневного, ежемесячного контроля за состоянием охраны труда.</a:t>
            </a:r>
          </a:p>
          <a:p>
            <a:pPr algn="just"/>
            <a:r>
              <a:rPr lang="ru-RU" dirty="0">
                <a:solidFill>
                  <a:srgbClr val="002060"/>
                </a:solidFill>
                <a:latin typeface="Times New Roman" panose="02020603050405020304" pitchFamily="18" charset="0"/>
                <a:cs typeface="Times New Roman" panose="02020603050405020304" pitchFamily="18" charset="0"/>
              </a:rPr>
              <a:t>21.</a:t>
            </a:r>
            <a:r>
              <a:rPr lang="ru-RU" b="1" i="1" dirty="0">
                <a:solidFill>
                  <a:srgbClr val="002060"/>
                </a:solidFill>
                <a:latin typeface="Times New Roman" panose="02020603050405020304" pitchFamily="18" charset="0"/>
                <a:cs typeface="Times New Roman" panose="02020603050405020304" pitchFamily="18" charset="0"/>
              </a:rPr>
              <a:t>Рекомендация составляется в двух экземплярах</a:t>
            </a:r>
            <a:r>
              <a:rPr lang="ru-RU" dirty="0">
                <a:solidFill>
                  <a:srgbClr val="002060"/>
                </a:solidFill>
                <a:latin typeface="Times New Roman" panose="02020603050405020304" pitchFamily="18" charset="0"/>
                <a:cs typeface="Times New Roman" panose="02020603050405020304" pitchFamily="18" charset="0"/>
              </a:rPr>
              <a:t>: один экземпляр вручается (направляется) контролируемому субъекту, другой – остается для контроля у общественного инспектора по охране труда, проводившего контроль, и подлежат рассмотрению контролируемым субъектом.</a:t>
            </a:r>
          </a:p>
          <a:p>
            <a:endParaRPr lang="ru-RU" dirty="0"/>
          </a:p>
        </p:txBody>
      </p:sp>
    </p:spTree>
    <p:extLst>
      <p:ext uri="{BB962C8B-B14F-4D97-AF65-F5344CB8AC3E}">
        <p14:creationId xmlns:p14="http://schemas.microsoft.com/office/powerpoint/2010/main" val="367064842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fade">
                                      <p:cBhvr>
                                        <p:cTn id="56" dur="1000"/>
                                        <p:tgtEl>
                                          <p:spTgt spid="2">
                                            <p:txEl>
                                              <p:pRg st="7" end="7"/>
                                            </p:txEl>
                                          </p:spTgt>
                                        </p:tgtEl>
                                      </p:cBhvr>
                                    </p:animEffect>
                                    <p:anim calcmode="lin" valueType="num">
                                      <p:cBhvr>
                                        <p:cTn id="5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2">
                                            <p:txEl>
                                              <p:pRg st="8" end="8"/>
                                            </p:txEl>
                                          </p:spTgt>
                                        </p:tgtEl>
                                        <p:attrNameLst>
                                          <p:attrName>style.visibility</p:attrName>
                                        </p:attrNameLst>
                                      </p:cBhvr>
                                      <p:to>
                                        <p:strVal val="visible"/>
                                      </p:to>
                                    </p:set>
                                    <p:animEffect transition="in" filter="fade">
                                      <p:cBhvr>
                                        <p:cTn id="63" dur="1000"/>
                                        <p:tgtEl>
                                          <p:spTgt spid="2">
                                            <p:txEl>
                                              <p:pRg st="8" end="8"/>
                                            </p:txEl>
                                          </p:spTgt>
                                        </p:tgtEl>
                                      </p:cBhvr>
                                    </p:animEffect>
                                    <p:anim calcmode="lin" valueType="num">
                                      <p:cBhvr>
                                        <p:cTn id="64"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2">
                                            <p:txEl>
                                              <p:pRg st="9" end="9"/>
                                            </p:txEl>
                                          </p:spTgt>
                                        </p:tgtEl>
                                        <p:attrNameLst>
                                          <p:attrName>style.visibility</p:attrName>
                                        </p:attrNameLst>
                                      </p:cBhvr>
                                      <p:to>
                                        <p:strVal val="visible"/>
                                      </p:to>
                                    </p:set>
                                    <p:animEffect transition="in" filter="fade">
                                      <p:cBhvr>
                                        <p:cTn id="70" dur="1000"/>
                                        <p:tgtEl>
                                          <p:spTgt spid="2">
                                            <p:txEl>
                                              <p:pRg st="9" end="9"/>
                                            </p:txEl>
                                          </p:spTgt>
                                        </p:tgtEl>
                                      </p:cBhvr>
                                    </p:animEffect>
                                    <p:anim calcmode="lin" valueType="num">
                                      <p:cBhvr>
                                        <p:cTn id="71"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2">
                                            <p:txEl>
                                              <p:pRg st="10" end="10"/>
                                            </p:txEl>
                                          </p:spTgt>
                                        </p:tgtEl>
                                        <p:attrNameLst>
                                          <p:attrName>style.visibility</p:attrName>
                                        </p:attrNameLst>
                                      </p:cBhvr>
                                      <p:to>
                                        <p:strVal val="visible"/>
                                      </p:to>
                                    </p:set>
                                    <p:animEffect transition="in" filter="fade">
                                      <p:cBhvr>
                                        <p:cTn id="77" dur="1000"/>
                                        <p:tgtEl>
                                          <p:spTgt spid="2">
                                            <p:txEl>
                                              <p:pRg st="10" end="10"/>
                                            </p:txEl>
                                          </p:spTgt>
                                        </p:tgtEl>
                                      </p:cBhvr>
                                    </p:animEffect>
                                    <p:anim calcmode="lin" valueType="num">
                                      <p:cBhvr>
                                        <p:cTn id="78"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2">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2">
                                            <p:txEl>
                                              <p:pRg st="11" end="11"/>
                                            </p:txEl>
                                          </p:spTgt>
                                        </p:tgtEl>
                                        <p:attrNameLst>
                                          <p:attrName>style.visibility</p:attrName>
                                        </p:attrNameLst>
                                      </p:cBhvr>
                                      <p:to>
                                        <p:strVal val="visible"/>
                                      </p:to>
                                    </p:set>
                                    <p:animEffect transition="in" filter="fade">
                                      <p:cBhvr>
                                        <p:cTn id="84" dur="1000"/>
                                        <p:tgtEl>
                                          <p:spTgt spid="2">
                                            <p:txEl>
                                              <p:pRg st="11" end="11"/>
                                            </p:txEl>
                                          </p:spTgt>
                                        </p:tgtEl>
                                      </p:cBhvr>
                                    </p:animEffect>
                                    <p:anim calcmode="lin" valueType="num">
                                      <p:cBhvr>
                                        <p:cTn id="85" dur="1000" fill="hold"/>
                                        <p:tgtEl>
                                          <p:spTgt spid="2">
                                            <p:txEl>
                                              <p:pRg st="11" end="11"/>
                                            </p:txEl>
                                          </p:spTgt>
                                        </p:tgtEl>
                                        <p:attrNameLst>
                                          <p:attrName>ppt_x</p:attrName>
                                        </p:attrNameLst>
                                      </p:cBhvr>
                                      <p:tavLst>
                                        <p:tav tm="0">
                                          <p:val>
                                            <p:strVal val="#ppt_x"/>
                                          </p:val>
                                        </p:tav>
                                        <p:tav tm="100000">
                                          <p:val>
                                            <p:strVal val="#ppt_x"/>
                                          </p:val>
                                        </p:tav>
                                      </p:tavLst>
                                    </p:anim>
                                    <p:anim calcmode="lin" valueType="num">
                                      <p:cBhvr>
                                        <p:cTn id="86" dur="1000" fill="hold"/>
                                        <p:tgtEl>
                                          <p:spTgt spid="2">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2">
                                            <p:txEl>
                                              <p:pRg st="12" end="12"/>
                                            </p:txEl>
                                          </p:spTgt>
                                        </p:tgtEl>
                                        <p:attrNameLst>
                                          <p:attrName>style.visibility</p:attrName>
                                        </p:attrNameLst>
                                      </p:cBhvr>
                                      <p:to>
                                        <p:strVal val="visible"/>
                                      </p:to>
                                    </p:set>
                                    <p:animEffect transition="in" filter="fade">
                                      <p:cBhvr>
                                        <p:cTn id="91" dur="1000"/>
                                        <p:tgtEl>
                                          <p:spTgt spid="2">
                                            <p:txEl>
                                              <p:pRg st="12" end="12"/>
                                            </p:txEl>
                                          </p:spTgt>
                                        </p:tgtEl>
                                      </p:cBhvr>
                                    </p:animEffect>
                                    <p:anim calcmode="lin" valueType="num">
                                      <p:cBhvr>
                                        <p:cTn id="92" dur="1000" fill="hold"/>
                                        <p:tgtEl>
                                          <p:spTgt spid="2">
                                            <p:txEl>
                                              <p:pRg st="12" end="12"/>
                                            </p:txEl>
                                          </p:spTgt>
                                        </p:tgtEl>
                                        <p:attrNameLst>
                                          <p:attrName>ppt_x</p:attrName>
                                        </p:attrNameLst>
                                      </p:cBhvr>
                                      <p:tavLst>
                                        <p:tav tm="0">
                                          <p:val>
                                            <p:strVal val="#ppt_x"/>
                                          </p:val>
                                        </p:tav>
                                        <p:tav tm="100000">
                                          <p:val>
                                            <p:strVal val="#ppt_x"/>
                                          </p:val>
                                        </p:tav>
                                      </p:tavLst>
                                    </p:anim>
                                    <p:anim calcmode="lin" valueType="num">
                                      <p:cBhvr>
                                        <p:cTn id="93" dur="1000" fill="hold"/>
                                        <p:tgtEl>
                                          <p:spTgt spid="2">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3"/>
    </p:bld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124690" y="0"/>
            <a:ext cx="8894619" cy="7048083"/>
          </a:xfrm>
          <a:prstGeom prst="rect">
            <a:avLst/>
          </a:prstGeom>
          <a:noFill/>
        </p:spPr>
        <p:txBody>
          <a:bodyPr wrap="square" rtlCol="0">
            <a:spAutoFit/>
          </a:bodyPr>
          <a:lstStyle/>
          <a:p>
            <a:pPr algn="ctr"/>
            <a:r>
              <a:rPr lang="ru-RU" sz="2800" b="1" i="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Заключение</a:t>
            </a:r>
          </a:p>
          <a:p>
            <a:pPr algn="ctr"/>
            <a:endParaRPr lang="ru-RU" sz="2800" b="1" i="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r>
              <a:rPr lang="ru-RU" dirty="0">
                <a:solidFill>
                  <a:srgbClr val="002060"/>
                </a:solidFill>
                <a:latin typeface="Times New Roman" panose="02020603050405020304" pitchFamily="18" charset="0"/>
                <a:cs typeface="Times New Roman" panose="02020603050405020304" pitchFamily="18" charset="0"/>
              </a:rPr>
              <a:t>22.В целях обеспечения успешной работы общественных инспекторов по охране труда профсоюзная организация:</a:t>
            </a:r>
          </a:p>
          <a:p>
            <a:pPr algn="just"/>
            <a:r>
              <a:rPr lang="ru-RU" dirty="0">
                <a:solidFill>
                  <a:srgbClr val="002060"/>
                </a:solidFill>
                <a:latin typeface="Times New Roman" panose="02020603050405020304" pitchFamily="18" charset="0"/>
                <a:cs typeface="Times New Roman" panose="02020603050405020304" pitchFamily="18" charset="0"/>
              </a:rPr>
              <a:t>22.1.</a:t>
            </a:r>
            <a:r>
              <a:rPr lang="ru-RU" b="1" i="1" dirty="0">
                <a:solidFill>
                  <a:srgbClr val="002060"/>
                </a:solidFill>
                <a:latin typeface="Times New Roman" panose="02020603050405020304" pitchFamily="18" charset="0"/>
                <a:cs typeface="Times New Roman" panose="02020603050405020304" pitchFamily="18" charset="0"/>
              </a:rPr>
              <a:t>организует их обучение и информирование</a:t>
            </a:r>
            <a:r>
              <a:rPr lang="ru-RU" dirty="0">
                <a:solidFill>
                  <a:srgbClr val="002060"/>
                </a:solidFill>
                <a:latin typeface="Times New Roman" panose="02020603050405020304" pitchFamily="18" charset="0"/>
                <a:cs typeface="Times New Roman" panose="02020603050405020304" pitchFamily="18" charset="0"/>
              </a:rPr>
              <a:t> по вопросам охраны труда, обеспечение инструкциями и нормативными документами, относящимися к предмету контроля;</a:t>
            </a:r>
          </a:p>
          <a:p>
            <a:pPr algn="just"/>
            <a:r>
              <a:rPr lang="ru-RU" dirty="0">
                <a:solidFill>
                  <a:srgbClr val="002060"/>
                </a:solidFill>
                <a:latin typeface="Times New Roman" panose="02020603050405020304" pitchFamily="18" charset="0"/>
                <a:cs typeface="Times New Roman" panose="02020603050405020304" pitchFamily="18" charset="0"/>
              </a:rPr>
              <a:t>22.2.</a:t>
            </a:r>
            <a:r>
              <a:rPr lang="ru-RU" b="1" i="1" dirty="0">
                <a:solidFill>
                  <a:srgbClr val="002060"/>
                </a:solidFill>
                <a:latin typeface="Times New Roman" panose="02020603050405020304" pitchFamily="18" charset="0"/>
                <a:cs typeface="Times New Roman" panose="02020603050405020304" pitchFamily="18" charset="0"/>
              </a:rPr>
              <a:t>содействует реализации</a:t>
            </a:r>
            <a:r>
              <a:rPr lang="ru-RU" dirty="0">
                <a:solidFill>
                  <a:srgbClr val="002060"/>
                </a:solidFill>
                <a:latin typeface="Times New Roman" panose="02020603050405020304" pitchFamily="18" charset="0"/>
                <a:cs typeface="Times New Roman" panose="02020603050405020304" pitchFamily="18" charset="0"/>
              </a:rPr>
              <a:t> внесенных ими </a:t>
            </a:r>
            <a:r>
              <a:rPr lang="ru-RU" b="1" i="1" dirty="0">
                <a:solidFill>
                  <a:srgbClr val="002060"/>
                </a:solidFill>
                <a:latin typeface="Times New Roman" panose="02020603050405020304" pitchFamily="18" charset="0"/>
                <a:cs typeface="Times New Roman" panose="02020603050405020304" pitchFamily="18" charset="0"/>
              </a:rPr>
              <a:t>предложений</a:t>
            </a:r>
            <a:r>
              <a:rPr lang="ru-RU" dirty="0">
                <a:solidFill>
                  <a:srgbClr val="002060"/>
                </a:solidFill>
                <a:latin typeface="Times New Roman" panose="02020603050405020304" pitchFamily="18" charset="0"/>
                <a:cs typeface="Times New Roman" panose="02020603050405020304" pitchFamily="18" charset="0"/>
              </a:rPr>
              <a:t> по улучшению условий охраны труда на производстве;</a:t>
            </a:r>
          </a:p>
          <a:p>
            <a:pPr algn="just"/>
            <a:r>
              <a:rPr lang="ru-RU" dirty="0">
                <a:solidFill>
                  <a:srgbClr val="002060"/>
                </a:solidFill>
                <a:latin typeface="Times New Roman" panose="02020603050405020304" pitchFamily="18" charset="0"/>
                <a:cs typeface="Times New Roman" panose="02020603050405020304" pitchFamily="18" charset="0"/>
              </a:rPr>
              <a:t>22.3.</a:t>
            </a:r>
            <a:r>
              <a:rPr lang="ru-RU" b="1" i="1" dirty="0">
                <a:solidFill>
                  <a:srgbClr val="002060"/>
                </a:solidFill>
                <a:latin typeface="Times New Roman" panose="02020603050405020304" pitchFamily="18" charset="0"/>
                <a:cs typeface="Times New Roman" panose="02020603050405020304" pitchFamily="18" charset="0"/>
              </a:rPr>
              <a:t>обобщает</a:t>
            </a:r>
            <a:r>
              <a:rPr lang="ru-RU" dirty="0">
                <a:solidFill>
                  <a:srgbClr val="002060"/>
                </a:solidFill>
                <a:latin typeface="Times New Roman" panose="02020603050405020304" pitchFamily="18" charset="0"/>
                <a:cs typeface="Times New Roman" panose="02020603050405020304" pitchFamily="18" charset="0"/>
              </a:rPr>
              <a:t> положительный </a:t>
            </a:r>
            <a:r>
              <a:rPr lang="ru-RU" b="1" i="1" dirty="0">
                <a:solidFill>
                  <a:srgbClr val="002060"/>
                </a:solidFill>
                <a:latin typeface="Times New Roman" panose="02020603050405020304" pitchFamily="18" charset="0"/>
                <a:cs typeface="Times New Roman" panose="02020603050405020304" pitchFamily="18" charset="0"/>
              </a:rPr>
              <a:t>опыт работы</a:t>
            </a:r>
            <a:r>
              <a:rPr lang="ru-RU" dirty="0">
                <a:solidFill>
                  <a:srgbClr val="002060"/>
                </a:solidFill>
                <a:latin typeface="Times New Roman" panose="02020603050405020304" pitchFamily="18" charset="0"/>
                <a:cs typeface="Times New Roman" panose="02020603050405020304" pitchFamily="18" charset="0"/>
              </a:rPr>
              <a:t> общественных инспекторов по охране труда и обеспечивает его распространение;</a:t>
            </a:r>
          </a:p>
          <a:p>
            <a:pPr algn="just"/>
            <a:r>
              <a:rPr lang="ru-RU" dirty="0">
                <a:solidFill>
                  <a:srgbClr val="002060"/>
                </a:solidFill>
                <a:latin typeface="Times New Roman" panose="02020603050405020304" pitchFamily="18" charset="0"/>
                <a:cs typeface="Times New Roman" panose="02020603050405020304" pitchFamily="18" charset="0"/>
              </a:rPr>
              <a:t>22.4.предусматривает меры морального и материального поощрения общественных инспекторов по охране труда за активную и добросовестную работу.</a:t>
            </a:r>
          </a:p>
          <a:p>
            <a:pPr algn="just"/>
            <a:r>
              <a:rPr lang="ru-RU" dirty="0">
                <a:solidFill>
                  <a:srgbClr val="002060"/>
                </a:solidFill>
                <a:latin typeface="Times New Roman" panose="02020603050405020304" pitchFamily="18" charset="0"/>
                <a:cs typeface="Times New Roman" panose="02020603050405020304" pitchFamily="18" charset="0"/>
              </a:rPr>
              <a:t>23.</a:t>
            </a:r>
            <a:r>
              <a:rPr lang="ru-RU" b="1" i="1" dirty="0">
                <a:solidFill>
                  <a:srgbClr val="002060"/>
                </a:solidFill>
                <a:latin typeface="Times New Roman" panose="02020603050405020304" pitchFamily="18" charset="0"/>
                <a:cs typeface="Times New Roman" panose="02020603050405020304" pitchFamily="18" charset="0"/>
              </a:rPr>
              <a:t>Коллективный договор</a:t>
            </a:r>
            <a:r>
              <a:rPr lang="ru-RU" dirty="0">
                <a:solidFill>
                  <a:srgbClr val="002060"/>
                </a:solidFill>
                <a:latin typeface="Times New Roman" panose="02020603050405020304" pitchFamily="18" charset="0"/>
                <a:cs typeface="Times New Roman" panose="02020603050405020304" pitchFamily="18" charset="0"/>
              </a:rPr>
              <a:t> (соглашение) </a:t>
            </a:r>
            <a:r>
              <a:rPr lang="ru-RU" b="1" i="1" dirty="0">
                <a:solidFill>
                  <a:srgbClr val="002060"/>
                </a:solidFill>
                <a:latin typeface="Times New Roman" panose="02020603050405020304" pitchFamily="18" charset="0"/>
                <a:cs typeface="Times New Roman" panose="02020603050405020304" pitchFamily="18" charset="0"/>
              </a:rPr>
              <a:t>может предусматривать</a:t>
            </a:r>
            <a:r>
              <a:rPr lang="ru-RU" dirty="0">
                <a:solidFill>
                  <a:srgbClr val="002060"/>
                </a:solidFill>
                <a:latin typeface="Times New Roman" panose="02020603050405020304" pitchFamily="18" charset="0"/>
                <a:cs typeface="Times New Roman" panose="02020603050405020304" pitchFamily="18" charset="0"/>
              </a:rPr>
              <a:t> для общественных инспекторов по охране труда </a:t>
            </a:r>
            <a:r>
              <a:rPr lang="ru-RU" b="1" i="1" dirty="0">
                <a:solidFill>
                  <a:srgbClr val="002060"/>
                </a:solidFill>
                <a:latin typeface="Times New Roman" panose="02020603050405020304" pitchFamily="18" charset="0"/>
                <a:cs typeface="Times New Roman" panose="02020603050405020304" pitchFamily="18" charset="0"/>
              </a:rPr>
              <a:t>создание дополнительных</a:t>
            </a:r>
            <a:r>
              <a:rPr lang="ru-RU" dirty="0">
                <a:solidFill>
                  <a:srgbClr val="002060"/>
                </a:solidFill>
                <a:latin typeface="Times New Roman" panose="02020603050405020304" pitchFamily="18" charset="0"/>
                <a:cs typeface="Times New Roman" panose="02020603050405020304" pitchFamily="18" charset="0"/>
              </a:rPr>
              <a:t> (не ущемляющих права профсоюза) </a:t>
            </a:r>
            <a:r>
              <a:rPr lang="ru-RU" b="1" i="1" dirty="0">
                <a:solidFill>
                  <a:srgbClr val="002060"/>
                </a:solidFill>
                <a:latin typeface="Times New Roman" panose="02020603050405020304" pitchFamily="18" charset="0"/>
                <a:cs typeface="Times New Roman" panose="02020603050405020304" pitchFamily="18" charset="0"/>
              </a:rPr>
              <a:t>условий,</a:t>
            </a:r>
            <a:r>
              <a:rPr lang="ru-RU" dirty="0">
                <a:solidFill>
                  <a:srgbClr val="002060"/>
                </a:solidFill>
                <a:latin typeface="Times New Roman" panose="02020603050405020304" pitchFamily="18" charset="0"/>
                <a:cs typeface="Times New Roman" panose="02020603050405020304" pitchFamily="18" charset="0"/>
              </a:rPr>
              <a:t> способствующих осуществлению возложенных на них задач (например, </a:t>
            </a:r>
            <a:r>
              <a:rPr lang="ru-RU" b="1" dirty="0">
                <a:solidFill>
                  <a:srgbClr val="002060"/>
                </a:solidFill>
                <a:latin typeface="Times New Roman" panose="02020603050405020304" pitchFamily="18" charset="0"/>
                <a:cs typeface="Times New Roman" panose="02020603050405020304" pitchFamily="18" charset="0"/>
              </a:rPr>
              <a:t>1)</a:t>
            </a:r>
            <a:r>
              <a:rPr lang="ru-RU" dirty="0">
                <a:solidFill>
                  <a:srgbClr val="002060"/>
                </a:solidFill>
                <a:latin typeface="Times New Roman" panose="02020603050405020304" pitchFamily="18" charset="0"/>
                <a:cs typeface="Times New Roman" panose="02020603050405020304" pitchFamily="18" charset="0"/>
              </a:rPr>
              <a:t>привлечение общественного инспектора по охране труда к дисциплинарной ответственности или его увольнение по инициативе нанимателя только с предварительного согласия профсоюзного органа</a:t>
            </a:r>
            <a:r>
              <a:rPr lang="ru-RU" b="1" dirty="0">
                <a:solidFill>
                  <a:srgbClr val="002060"/>
                </a:solidFill>
                <a:latin typeface="Times New Roman" panose="02020603050405020304" pitchFamily="18" charset="0"/>
                <a:cs typeface="Times New Roman" panose="02020603050405020304" pitchFamily="18" charset="0"/>
              </a:rPr>
              <a:t>, 2) </a:t>
            </a:r>
            <a:r>
              <a:rPr lang="ru-RU" dirty="0">
                <a:solidFill>
                  <a:srgbClr val="002060"/>
                </a:solidFill>
                <a:latin typeface="Times New Roman" panose="02020603050405020304" pitchFamily="18" charset="0"/>
                <a:cs typeface="Times New Roman" panose="02020603050405020304" pitchFamily="18" charset="0"/>
              </a:rPr>
              <a:t>предоставление возможности осуществлять общественный контроль за соблюдением законодательства о труде в рабочее время, а также ряд других льгот).</a:t>
            </a:r>
          </a:p>
          <a:p>
            <a:pPr algn="just"/>
            <a:r>
              <a:rPr lang="ru-RU" dirty="0">
                <a:solidFill>
                  <a:srgbClr val="002060"/>
                </a:solidFill>
                <a:latin typeface="Times New Roman" panose="02020603050405020304" pitchFamily="18" charset="0"/>
                <a:cs typeface="Times New Roman" panose="02020603050405020304" pitchFamily="18" charset="0"/>
              </a:rPr>
              <a:t>24.За воспрепятствование  осуществлению контроля     уполномоченные должностные лица нанимателя несут ответственность в соответствии с законодательством.</a:t>
            </a:r>
          </a:p>
          <a:p>
            <a:endParaRPr lang="ru-RU" dirty="0"/>
          </a:p>
        </p:txBody>
      </p:sp>
    </p:spTree>
    <p:extLst>
      <p:ext uri="{BB962C8B-B14F-4D97-AF65-F5344CB8AC3E}">
        <p14:creationId xmlns:p14="http://schemas.microsoft.com/office/powerpoint/2010/main" val="229302495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1000"/>
                                        <p:tgtEl>
                                          <p:spTgt spid="2">
                                            <p:txEl>
                                              <p:pRg st="0" end="0"/>
                                            </p:txEl>
                                          </p:spTgt>
                                        </p:tgtEl>
                                      </p:cBhvr>
                                    </p:animEffect>
                                  </p:childTnLst>
                                </p:cTn>
                              </p:par>
                            </p:childTnLst>
                          </p:cTn>
                        </p:par>
                        <p:par>
                          <p:cTn id="8" fill="hold">
                            <p:stCondLst>
                              <p:cond delay="1000"/>
                            </p:stCondLst>
                            <p:childTnLst>
                              <p:par>
                                <p:cTn id="9" presetID="22" presetClass="entr" presetSubtype="4" fill="hold" grpId="0" nodeType="after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Effect transition="in" filter="wipe(down)">
                                      <p:cBhvr>
                                        <p:cTn id="11" dur="1000"/>
                                        <p:tgtEl>
                                          <p:spTgt spid="2">
                                            <p:txEl>
                                              <p:pRg st="2" end="2"/>
                                            </p:txEl>
                                          </p:spTgt>
                                        </p:tgtEl>
                                      </p:cBhvr>
                                    </p:animEffect>
                                  </p:childTnLst>
                                </p:cTn>
                              </p:par>
                            </p:childTnLst>
                          </p:cTn>
                        </p:par>
                        <p:par>
                          <p:cTn id="12" fill="hold">
                            <p:stCondLst>
                              <p:cond delay="2000"/>
                            </p:stCondLst>
                            <p:childTnLst>
                              <p:par>
                                <p:cTn id="13" presetID="22" presetClass="entr" presetSubtype="4" fill="hold" grpId="0" nodeType="after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wipe(down)">
                                      <p:cBhvr>
                                        <p:cTn id="15" dur="1000"/>
                                        <p:tgtEl>
                                          <p:spTgt spid="2">
                                            <p:txEl>
                                              <p:pRg st="3" end="3"/>
                                            </p:txEl>
                                          </p:spTgt>
                                        </p:tgtEl>
                                      </p:cBhvr>
                                    </p:animEffect>
                                  </p:childTnLst>
                                </p:cTn>
                              </p:par>
                            </p:childTnLst>
                          </p:cTn>
                        </p:par>
                        <p:par>
                          <p:cTn id="16" fill="hold">
                            <p:stCondLst>
                              <p:cond delay="3000"/>
                            </p:stCondLst>
                            <p:childTnLst>
                              <p:par>
                                <p:cTn id="17" presetID="22" presetClass="entr" presetSubtype="4" fill="hold" grpId="0" nodeType="after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wipe(down)">
                                      <p:cBhvr>
                                        <p:cTn id="19" dur="1000"/>
                                        <p:tgtEl>
                                          <p:spTgt spid="2">
                                            <p:txEl>
                                              <p:pRg st="4" end="4"/>
                                            </p:txEl>
                                          </p:spTgt>
                                        </p:tgtEl>
                                      </p:cBhvr>
                                    </p:animEffect>
                                  </p:childTnLst>
                                </p:cTn>
                              </p:par>
                            </p:childTnLst>
                          </p:cTn>
                        </p:par>
                        <p:par>
                          <p:cTn id="20" fill="hold">
                            <p:stCondLst>
                              <p:cond delay="4000"/>
                            </p:stCondLst>
                            <p:childTnLst>
                              <p:par>
                                <p:cTn id="21" presetID="22" presetClass="entr" presetSubtype="4" fill="hold" grpId="0" nodeType="after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animEffect transition="in" filter="wipe(down)">
                                      <p:cBhvr>
                                        <p:cTn id="23" dur="1000"/>
                                        <p:tgtEl>
                                          <p:spTgt spid="2">
                                            <p:txEl>
                                              <p:pRg st="5" end="5"/>
                                            </p:txEl>
                                          </p:spTgt>
                                        </p:tgtEl>
                                      </p:cBhvr>
                                    </p:animEffect>
                                  </p:childTnLst>
                                </p:cTn>
                              </p:par>
                            </p:childTnLst>
                          </p:cTn>
                        </p:par>
                        <p:par>
                          <p:cTn id="24" fill="hold">
                            <p:stCondLst>
                              <p:cond delay="5000"/>
                            </p:stCondLst>
                            <p:childTnLst>
                              <p:par>
                                <p:cTn id="25" presetID="22" presetClass="entr" presetSubtype="4" fill="hold" grpId="0" nodeType="after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wipe(down)">
                                      <p:cBhvr>
                                        <p:cTn id="27" dur="1000"/>
                                        <p:tgtEl>
                                          <p:spTgt spid="2">
                                            <p:txEl>
                                              <p:pRg st="6" end="6"/>
                                            </p:txEl>
                                          </p:spTgt>
                                        </p:tgtEl>
                                      </p:cBhvr>
                                    </p:animEffect>
                                  </p:childTnLst>
                                </p:cTn>
                              </p:par>
                            </p:childTnLst>
                          </p:cTn>
                        </p:par>
                        <p:par>
                          <p:cTn id="28" fill="hold">
                            <p:stCondLst>
                              <p:cond delay="6000"/>
                            </p:stCondLst>
                            <p:childTnLst>
                              <p:par>
                                <p:cTn id="29" presetID="22" presetClass="entr" presetSubtype="4" fill="hold" grpId="0" nodeType="after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animEffect transition="in" filter="wipe(down)">
                                      <p:cBhvr>
                                        <p:cTn id="31" dur="1000"/>
                                        <p:tgtEl>
                                          <p:spTgt spid="2">
                                            <p:txEl>
                                              <p:pRg st="7" end="7"/>
                                            </p:txEl>
                                          </p:spTgt>
                                        </p:tgtEl>
                                      </p:cBhvr>
                                    </p:animEffect>
                                  </p:childTnLst>
                                </p:cTn>
                              </p:par>
                            </p:childTnLst>
                          </p:cTn>
                        </p:par>
                        <p:par>
                          <p:cTn id="32" fill="hold">
                            <p:stCondLst>
                              <p:cond delay="7000"/>
                            </p:stCondLst>
                            <p:childTnLst>
                              <p:par>
                                <p:cTn id="33" presetID="22" presetClass="entr" presetSubtype="4" fill="hold" grpId="0" nodeType="after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animEffect transition="in" filter="wipe(down)">
                                      <p:cBhvr>
                                        <p:cTn id="35" dur="10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Прямоугольник 1"/>
          <p:cNvSpPr/>
          <p:nvPr/>
        </p:nvSpPr>
        <p:spPr>
          <a:xfrm>
            <a:off x="412229" y="1166842"/>
            <a:ext cx="8319541" cy="4031873"/>
          </a:xfrm>
          <a:prstGeom prst="rect">
            <a:avLst/>
          </a:prstGeom>
          <a:noFill/>
        </p:spPr>
        <p:txBody>
          <a:bodyPr wrap="square" lIns="91440" tIns="45720" rIns="91440" bIns="45720">
            <a:spAutoFit/>
          </a:bodyPr>
          <a:lstStyle/>
          <a:p>
            <a:pPr algn="ctr"/>
            <a:r>
              <a:rPr lang="ru-RU" sz="3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Постановление </a:t>
            </a:r>
            <a:r>
              <a:rPr lang="ru-RU"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Президиума Совета Федерации профсоюзов </a:t>
            </a:r>
            <a:r>
              <a:rPr lang="ru-RU" sz="3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Беларуси</a:t>
            </a:r>
          </a:p>
          <a:p>
            <a:pPr algn="ctr"/>
            <a:r>
              <a:rPr lang="ru-RU" sz="3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25.08.2010 № </a:t>
            </a:r>
            <a:r>
              <a:rPr lang="ru-RU" sz="3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180</a:t>
            </a:r>
            <a:endParaRPr lang="ru-RU" sz="40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endParaRPr lang="ru-RU" sz="4000" b="1" i="1" dirty="0" smtClean="0">
              <a:solidFill>
                <a:srgbClr val="800000"/>
              </a:solidFill>
              <a:effectLst>
                <a:outerShdw blurRad="38100" dist="38100" dir="2700000" algn="tl">
                  <a:srgbClr val="000000">
                    <a:alpha val="43137"/>
                  </a:srgbClr>
                </a:outerShdw>
              </a:effectLst>
            </a:endParaRPr>
          </a:p>
          <a:p>
            <a:pPr algn="ctr"/>
            <a:r>
              <a:rPr lang="ru-RU" sz="40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«Положение</a:t>
            </a:r>
          </a:p>
          <a:p>
            <a:pPr algn="ctr"/>
            <a:r>
              <a:rPr lang="ru-RU" sz="40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4000" b="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об общественной комиссии </a:t>
            </a:r>
            <a:endParaRPr lang="ru-RU" sz="40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ru-RU" sz="40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по </a:t>
            </a:r>
            <a:r>
              <a:rPr lang="ru-RU" sz="4000" b="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охране </a:t>
            </a:r>
            <a:r>
              <a:rPr lang="ru-RU" sz="40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труда» </a:t>
            </a:r>
            <a:endParaRPr lang="ru-RU" sz="4000"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070744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Effect transition="in" filter="fade">
                                      <p:cBhvr>
                                        <p:cTn id="9" dur="1000"/>
                                        <p:tgtEl>
                                          <p:spTgt spid="2"/>
                                        </p:tgtEl>
                                      </p:cBhvr>
                                    </p:animEffect>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207818" y="0"/>
            <a:ext cx="8714509" cy="6863417"/>
          </a:xfrm>
          <a:prstGeom prst="rect">
            <a:avLst/>
          </a:prstGeom>
          <a:noFill/>
        </p:spPr>
        <p:txBody>
          <a:bodyPr wrap="square" rtlCol="0">
            <a:spAutoFit/>
          </a:bodyPr>
          <a:lstStyle/>
          <a:p>
            <a:pPr algn="just"/>
            <a:r>
              <a:rPr lang="ru-RU" sz="2200" dirty="0">
                <a:solidFill>
                  <a:srgbClr val="002060"/>
                </a:solidFill>
                <a:latin typeface="Times New Roman" panose="02020603050405020304" pitchFamily="18" charset="0"/>
                <a:cs typeface="Times New Roman" panose="02020603050405020304" pitchFamily="18" charset="0"/>
              </a:rPr>
              <a:t>2.Общественная комиссия по охране труда (далее – комиссия) создается </a:t>
            </a:r>
            <a:r>
              <a:rPr lang="ru-RU" sz="2200" b="1" i="1" dirty="0">
                <a:solidFill>
                  <a:srgbClr val="002060"/>
                </a:solidFill>
                <a:latin typeface="Times New Roman" panose="02020603050405020304" pitchFamily="18" charset="0"/>
                <a:cs typeface="Times New Roman" panose="02020603050405020304" pitchFamily="18" charset="0"/>
              </a:rPr>
              <a:t>в целях</a:t>
            </a:r>
            <a:r>
              <a:rPr lang="ru-RU" sz="2200" dirty="0">
                <a:solidFill>
                  <a:srgbClr val="002060"/>
                </a:solidFill>
                <a:latin typeface="Times New Roman" panose="02020603050405020304" pitchFamily="18" charset="0"/>
                <a:cs typeface="Times New Roman" panose="02020603050405020304" pitchFamily="18" charset="0"/>
              </a:rPr>
              <a:t> повышения эффективности и </a:t>
            </a:r>
            <a:r>
              <a:rPr lang="ru-RU" sz="2200" b="1" i="1" dirty="0">
                <a:solidFill>
                  <a:srgbClr val="002060"/>
                </a:solidFill>
                <a:latin typeface="Times New Roman" panose="02020603050405020304" pitchFamily="18" charset="0"/>
                <a:cs typeface="Times New Roman" panose="02020603050405020304" pitchFamily="18" charset="0"/>
              </a:rPr>
              <a:t>координации деятельности общественных инспекторов по охране труда</a:t>
            </a:r>
            <a:r>
              <a:rPr lang="ru-RU" sz="2200" dirty="0">
                <a:solidFill>
                  <a:srgbClr val="002060"/>
                </a:solidFill>
                <a:latin typeface="Times New Roman" panose="02020603050405020304" pitchFamily="18" charset="0"/>
                <a:cs typeface="Times New Roman" panose="02020603050405020304" pitchFamily="18" charset="0"/>
              </a:rPr>
              <a:t> по осуществлению общественного контроля за соблюдением законодательства об охране  труда (далее – законодательство об охране труда), подготовки предложений профсоюзному органу по улучшению условий труда, предупреждению нарушений требований законодательства об охране труда, профилактике производственного травматизма и профессиональной заболеваемости.</a:t>
            </a:r>
          </a:p>
          <a:p>
            <a:pPr algn="just"/>
            <a:r>
              <a:rPr lang="ru-RU" sz="2200" dirty="0">
                <a:solidFill>
                  <a:srgbClr val="002060"/>
                </a:solidFill>
                <a:latin typeface="Times New Roman" panose="02020603050405020304" pitchFamily="18" charset="0"/>
                <a:cs typeface="Times New Roman" panose="02020603050405020304" pitchFamily="18" charset="0"/>
              </a:rPr>
              <a:t>3.Комиссия </a:t>
            </a:r>
            <a:r>
              <a:rPr lang="ru-RU" sz="2200" b="1" i="1" dirty="0">
                <a:solidFill>
                  <a:srgbClr val="002060"/>
                </a:solidFill>
                <a:latin typeface="Times New Roman" panose="02020603050405020304" pitchFamily="18" charset="0"/>
                <a:cs typeface="Times New Roman" panose="02020603050405020304" pitchFamily="18" charset="0"/>
              </a:rPr>
              <a:t>может создаваться</a:t>
            </a:r>
            <a:r>
              <a:rPr lang="ru-RU" sz="2200" dirty="0">
                <a:solidFill>
                  <a:srgbClr val="002060"/>
                </a:solidFill>
                <a:latin typeface="Times New Roman" panose="02020603050405020304" pitchFamily="18" charset="0"/>
                <a:cs typeface="Times New Roman" panose="02020603050405020304" pitchFamily="18" charset="0"/>
              </a:rPr>
              <a:t> в членских организациях ФПБ, их организационных структурах и организационных структурах ФПБ </a:t>
            </a:r>
            <a:r>
              <a:rPr lang="ru-RU" sz="2200" b="1" i="1" dirty="0">
                <a:solidFill>
                  <a:srgbClr val="002060"/>
                </a:solidFill>
                <a:latin typeface="Times New Roman" panose="02020603050405020304" pitchFamily="18" charset="0"/>
                <a:cs typeface="Times New Roman" panose="02020603050405020304" pitchFamily="18" charset="0"/>
              </a:rPr>
              <a:t>на срок полномочий профсоюзного органа</a:t>
            </a:r>
            <a:r>
              <a:rPr lang="ru-RU" sz="2200" dirty="0">
                <a:solidFill>
                  <a:srgbClr val="002060"/>
                </a:solidFill>
                <a:latin typeface="Times New Roman" panose="02020603050405020304" pitchFamily="18" charset="0"/>
                <a:cs typeface="Times New Roman" panose="02020603050405020304" pitchFamily="18" charset="0"/>
              </a:rPr>
              <a:t> </a:t>
            </a:r>
            <a:r>
              <a:rPr lang="ru-RU" sz="2200" b="1" dirty="0">
                <a:solidFill>
                  <a:srgbClr val="800000"/>
                </a:solidFill>
                <a:latin typeface="Times New Roman" panose="02020603050405020304" pitchFamily="18" charset="0"/>
                <a:cs typeface="Times New Roman" panose="02020603050405020304" pitchFamily="18" charset="0"/>
              </a:rPr>
              <a:t>из общественных инспекторов по охране труда.</a:t>
            </a:r>
            <a:r>
              <a:rPr lang="ru-RU" sz="2200" dirty="0">
                <a:latin typeface="Times New Roman" panose="02020603050405020304" pitchFamily="18" charset="0"/>
                <a:cs typeface="Times New Roman" panose="02020603050405020304" pitchFamily="18" charset="0"/>
              </a:rPr>
              <a:t> </a:t>
            </a:r>
            <a:r>
              <a:rPr lang="ru-RU" sz="2200" b="1" i="1" dirty="0">
                <a:solidFill>
                  <a:srgbClr val="002060"/>
                </a:solidFill>
                <a:latin typeface="Times New Roman" panose="02020603050405020304" pitchFamily="18" charset="0"/>
                <a:cs typeface="Times New Roman" panose="02020603050405020304" pitchFamily="18" charset="0"/>
              </a:rPr>
              <a:t>Количественный состав комиссии</a:t>
            </a:r>
            <a:r>
              <a:rPr lang="ru-RU" sz="2200" dirty="0">
                <a:solidFill>
                  <a:srgbClr val="002060"/>
                </a:solidFill>
                <a:latin typeface="Times New Roman" panose="02020603050405020304" pitchFamily="18" charset="0"/>
                <a:cs typeface="Times New Roman" panose="02020603050405020304" pitchFamily="18" charset="0"/>
              </a:rPr>
              <a:t> определяется в </a:t>
            </a:r>
            <a:r>
              <a:rPr lang="ru-RU" sz="2200" b="1" i="1" dirty="0">
                <a:solidFill>
                  <a:srgbClr val="002060"/>
                </a:solidFill>
                <a:latin typeface="Times New Roman" panose="02020603050405020304" pitchFamily="18" charset="0"/>
                <a:cs typeface="Times New Roman" panose="02020603050405020304" pitchFamily="18" charset="0"/>
              </a:rPr>
              <a:t>зависимости от численности работающих, объема работы, специфики производства и утверждается профсоюзным органом.</a:t>
            </a:r>
            <a:endParaRPr lang="ru-RU" sz="2200" dirty="0">
              <a:solidFill>
                <a:srgbClr val="002060"/>
              </a:solidFill>
              <a:latin typeface="Times New Roman" panose="02020603050405020304" pitchFamily="18" charset="0"/>
              <a:cs typeface="Times New Roman" panose="02020603050405020304" pitchFamily="18" charset="0"/>
            </a:endParaRPr>
          </a:p>
          <a:p>
            <a:pPr algn="just"/>
            <a:r>
              <a:rPr lang="ru-RU" sz="2200" dirty="0">
                <a:solidFill>
                  <a:srgbClr val="002060"/>
                </a:solidFill>
                <a:latin typeface="Times New Roman" panose="02020603050405020304" pitchFamily="18" charset="0"/>
                <a:cs typeface="Times New Roman" panose="02020603050405020304" pitchFamily="18" charset="0"/>
              </a:rPr>
              <a:t>4.Возглавляет комиссию </a:t>
            </a:r>
            <a:r>
              <a:rPr lang="ru-RU" sz="2200" b="1" i="1" dirty="0">
                <a:solidFill>
                  <a:srgbClr val="002060"/>
                </a:solidFill>
                <a:latin typeface="Times New Roman" panose="02020603050405020304" pitchFamily="18" charset="0"/>
                <a:cs typeface="Times New Roman" panose="02020603050405020304" pitchFamily="18" charset="0"/>
              </a:rPr>
              <a:t>председатель</a:t>
            </a:r>
            <a:r>
              <a:rPr lang="ru-RU" sz="2200" dirty="0">
                <a:solidFill>
                  <a:srgbClr val="002060"/>
                </a:solidFill>
                <a:latin typeface="Times New Roman" panose="02020603050405020304" pitchFamily="18" charset="0"/>
                <a:cs typeface="Times New Roman" panose="02020603050405020304" pitchFamily="18" charset="0"/>
              </a:rPr>
              <a:t>, который </a:t>
            </a:r>
            <a:r>
              <a:rPr lang="ru-RU" sz="2200" b="1" i="1" dirty="0">
                <a:solidFill>
                  <a:srgbClr val="002060"/>
                </a:solidFill>
                <a:latin typeface="Times New Roman" panose="02020603050405020304" pitchFamily="18" charset="0"/>
                <a:cs typeface="Times New Roman" panose="02020603050405020304" pitchFamily="18" charset="0"/>
              </a:rPr>
              <a:t>избирается на заседании комиссии </a:t>
            </a:r>
            <a:r>
              <a:rPr lang="ru-RU" sz="2200" dirty="0">
                <a:solidFill>
                  <a:srgbClr val="002060"/>
                </a:solidFill>
                <a:latin typeface="Times New Roman" panose="02020603050405020304" pitchFamily="18" charset="0"/>
                <a:cs typeface="Times New Roman" panose="02020603050405020304" pitchFamily="18" charset="0"/>
              </a:rPr>
              <a:t>открытым голосованием по представлению профсоюзного органа и обладает полномочиями общественного инспектора по охране труда</a:t>
            </a:r>
          </a:p>
        </p:txBody>
      </p:sp>
    </p:spTree>
    <p:extLst>
      <p:ext uri="{BB962C8B-B14F-4D97-AF65-F5344CB8AC3E}">
        <p14:creationId xmlns:p14="http://schemas.microsoft.com/office/powerpoint/2010/main" val="222530334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734291" y="665019"/>
            <a:ext cx="7841674" cy="4339650"/>
          </a:xfrm>
          <a:prstGeom prst="rect">
            <a:avLst/>
          </a:prstGeom>
          <a:noFill/>
        </p:spPr>
        <p:txBody>
          <a:bodyPr wrap="square" rtlCol="0">
            <a:spAutoFit/>
          </a:bodyPr>
          <a:lstStyle/>
          <a:p>
            <a:pPr algn="ctr"/>
            <a:r>
              <a:rPr lang="ru-RU" sz="2800" b="1" i="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Порядок работы </a:t>
            </a:r>
            <a:endParaRPr lang="ru-RU" sz="2800" b="1" i="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ru-RU" sz="2800" b="1" i="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общественной </a:t>
            </a:r>
            <a:r>
              <a:rPr lang="ru-RU" sz="2800" b="1" i="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комиссии по охране </a:t>
            </a:r>
            <a:r>
              <a:rPr lang="ru-RU" sz="2800" b="1" i="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труда</a:t>
            </a:r>
          </a:p>
          <a:p>
            <a:pPr algn="ctr"/>
            <a:endParaRPr lang="ru-RU" sz="2800" b="1" i="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r>
              <a:rPr lang="ru-RU" sz="2400" dirty="0">
                <a:solidFill>
                  <a:srgbClr val="002060"/>
                </a:solidFill>
                <a:latin typeface="Times New Roman" panose="02020603050405020304" pitchFamily="18" charset="0"/>
                <a:cs typeface="Times New Roman" panose="02020603050405020304" pitchFamily="18" charset="0"/>
              </a:rPr>
              <a:t>8.Комиссия </a:t>
            </a:r>
            <a:r>
              <a:rPr lang="ru-RU" sz="2400" b="1" i="1" dirty="0">
                <a:solidFill>
                  <a:srgbClr val="002060"/>
                </a:solidFill>
                <a:latin typeface="Times New Roman" panose="02020603050405020304" pitchFamily="18" charset="0"/>
                <a:cs typeface="Times New Roman" panose="02020603050405020304" pitchFamily="18" charset="0"/>
              </a:rPr>
              <a:t>работает</a:t>
            </a:r>
            <a:r>
              <a:rPr lang="ru-RU" sz="2400" dirty="0">
                <a:solidFill>
                  <a:srgbClr val="002060"/>
                </a:solidFill>
                <a:latin typeface="Times New Roman" panose="02020603050405020304" pitchFamily="18" charset="0"/>
                <a:cs typeface="Times New Roman" panose="02020603050405020304" pitchFamily="18" charset="0"/>
              </a:rPr>
              <a:t> под  руководством профсоюзного органа </a:t>
            </a:r>
            <a:r>
              <a:rPr lang="ru-RU" sz="2400" b="1" i="1" dirty="0">
                <a:solidFill>
                  <a:srgbClr val="002060"/>
                </a:solidFill>
                <a:latin typeface="Times New Roman" panose="02020603050405020304" pitchFamily="18" charset="0"/>
                <a:cs typeface="Times New Roman" panose="02020603050405020304" pitchFamily="18" charset="0"/>
              </a:rPr>
              <a:t>по утвержденному им плану работы </a:t>
            </a:r>
            <a:r>
              <a:rPr lang="ru-RU" sz="2400" dirty="0">
                <a:solidFill>
                  <a:srgbClr val="002060"/>
                </a:solidFill>
                <a:latin typeface="Times New Roman" panose="02020603050405020304" pitchFamily="18" charset="0"/>
                <a:cs typeface="Times New Roman" panose="02020603050405020304" pitchFamily="18" charset="0"/>
              </a:rPr>
              <a:t>и отчитывается перед ним о проделанной работе</a:t>
            </a:r>
            <a:r>
              <a:rPr lang="ru-RU" sz="2400" dirty="0" smtClean="0">
                <a:solidFill>
                  <a:srgbClr val="002060"/>
                </a:solidFill>
                <a:latin typeface="Times New Roman" panose="02020603050405020304" pitchFamily="18" charset="0"/>
                <a:cs typeface="Times New Roman" panose="02020603050405020304" pitchFamily="18" charset="0"/>
              </a:rPr>
              <a:t>.</a:t>
            </a:r>
          </a:p>
          <a:p>
            <a:pPr algn="just"/>
            <a:endParaRPr lang="ru-RU" sz="2400" dirty="0" smtClean="0">
              <a:solidFill>
                <a:srgbClr val="002060"/>
              </a:solidFill>
              <a:latin typeface="Times New Roman" panose="02020603050405020304" pitchFamily="18" charset="0"/>
              <a:cs typeface="Times New Roman" panose="02020603050405020304" pitchFamily="18" charset="0"/>
            </a:endParaRPr>
          </a:p>
          <a:p>
            <a:pPr algn="just"/>
            <a:r>
              <a:rPr lang="ru-RU" sz="2400" dirty="0" smtClean="0">
                <a:solidFill>
                  <a:srgbClr val="002060"/>
                </a:solidFill>
                <a:latin typeface="Times New Roman" panose="02020603050405020304" pitchFamily="18" charset="0"/>
                <a:cs typeface="Times New Roman" panose="02020603050405020304" pitchFamily="18" charset="0"/>
              </a:rPr>
              <a:t>9.</a:t>
            </a:r>
            <a:r>
              <a:rPr lang="ru-RU" sz="2400" b="1" i="1" dirty="0" smtClean="0">
                <a:solidFill>
                  <a:srgbClr val="002060"/>
                </a:solidFill>
                <a:latin typeface="Times New Roman" panose="02020603050405020304" pitchFamily="18" charset="0"/>
                <a:cs typeface="Times New Roman" panose="02020603050405020304" pitchFamily="18" charset="0"/>
              </a:rPr>
              <a:t>Заседания</a:t>
            </a:r>
            <a:r>
              <a:rPr lang="ru-RU" sz="2400" dirty="0" smtClean="0">
                <a:solidFill>
                  <a:srgbClr val="002060"/>
                </a:solidFill>
                <a:latin typeface="Times New Roman" panose="02020603050405020304" pitchFamily="18" charset="0"/>
                <a:cs typeface="Times New Roman" panose="02020603050405020304" pitchFamily="18" charset="0"/>
              </a:rPr>
              <a:t> </a:t>
            </a:r>
            <a:r>
              <a:rPr lang="ru-RU" sz="2400" dirty="0">
                <a:solidFill>
                  <a:srgbClr val="002060"/>
                </a:solidFill>
                <a:latin typeface="Times New Roman" panose="02020603050405020304" pitchFamily="18" charset="0"/>
                <a:cs typeface="Times New Roman" panose="02020603050405020304" pitchFamily="18" charset="0"/>
              </a:rPr>
              <a:t>комиссии проводятся </a:t>
            </a:r>
            <a:r>
              <a:rPr lang="ru-RU" sz="2400" b="1" i="1" dirty="0">
                <a:solidFill>
                  <a:srgbClr val="002060"/>
                </a:solidFill>
                <a:latin typeface="Times New Roman" panose="02020603050405020304" pitchFamily="18" charset="0"/>
                <a:cs typeface="Times New Roman" panose="02020603050405020304" pitchFamily="18" charset="0"/>
              </a:rPr>
              <a:t>по мере необходимости и оформляются протоколом.</a:t>
            </a:r>
            <a:r>
              <a:rPr lang="ru-RU" sz="2400" dirty="0">
                <a:solidFill>
                  <a:srgbClr val="002060"/>
                </a:solidFill>
                <a:latin typeface="Times New Roman" panose="02020603050405020304" pitchFamily="18" charset="0"/>
                <a:cs typeface="Times New Roman" panose="02020603050405020304" pitchFamily="18" charset="0"/>
              </a:rPr>
              <a:t> Решения комиссии принимаются простым голосованием  при участии в нем более половины ее членов. </a:t>
            </a:r>
          </a:p>
        </p:txBody>
      </p:sp>
    </p:spTree>
    <p:extLst>
      <p:ext uri="{BB962C8B-B14F-4D97-AF65-F5344CB8AC3E}">
        <p14:creationId xmlns:p14="http://schemas.microsoft.com/office/powerpoint/2010/main" val="89322874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1000"/>
                                        <p:tgtEl>
                                          <p:spTgt spid="2">
                                            <p:txEl>
                                              <p:pRg st="1" end="1"/>
                                            </p:txEl>
                                          </p:spTgt>
                                        </p:tgtEl>
                                      </p:cBhvr>
                                    </p:animEffect>
                                    <p:anim calcmode="lin" valueType="num">
                                      <p:cBhvr>
                                        <p:cTn id="14"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1000"/>
                                        <p:tgtEl>
                                          <p:spTgt spid="2">
                                            <p:txEl>
                                              <p:pRg st="3" end="3"/>
                                            </p:txEl>
                                          </p:spTgt>
                                        </p:tgtEl>
                                      </p:cBhvr>
                                    </p:animEffect>
                                    <p:anim calcmode="lin" valueType="num">
                                      <p:cBhvr>
                                        <p:cTn id="20"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Effect transition="in" filter="fade">
                                      <p:cBhvr>
                                        <p:cTn id="25" dur="1000"/>
                                        <p:tgtEl>
                                          <p:spTgt spid="2">
                                            <p:txEl>
                                              <p:pRg st="5" end="5"/>
                                            </p:txEl>
                                          </p:spTgt>
                                        </p:tgtEl>
                                      </p:cBhvr>
                                    </p:animEffect>
                                    <p:anim calcmode="lin" valueType="num">
                                      <p:cBhvr>
                                        <p:cTn id="26"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27"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299803" y="0"/>
            <a:ext cx="8664315" cy="6786473"/>
          </a:xfrm>
          <a:prstGeom prst="rect">
            <a:avLst/>
          </a:prstGeom>
          <a:noFill/>
        </p:spPr>
        <p:txBody>
          <a:bodyPr wrap="square" rtlCol="0">
            <a:spAutoFit/>
          </a:bodyPr>
          <a:lstStyle/>
          <a:p>
            <a:pPr algn="just">
              <a:lnSpc>
                <a:spcPts val="2900"/>
              </a:lnSpc>
            </a:pPr>
            <a:r>
              <a:rPr lang="ru-RU" sz="2400" b="1" dirty="0">
                <a:solidFill>
                  <a:srgbClr val="002060"/>
                </a:solidFill>
                <a:latin typeface="Times New Roman" panose="02020603050405020304" pitchFamily="18" charset="0"/>
                <a:cs typeface="Times New Roman" panose="02020603050405020304" pitchFamily="18" charset="0"/>
              </a:rPr>
              <a:t>1. </a:t>
            </a:r>
            <a:r>
              <a:rPr lang="ru-RU" sz="2400" dirty="0">
                <a:solidFill>
                  <a:srgbClr val="002060"/>
                </a:solidFill>
                <a:latin typeface="Times New Roman" panose="02020603050405020304" pitchFamily="18" charset="0"/>
                <a:cs typeface="Times New Roman" panose="02020603050405020304" pitchFamily="18" charset="0"/>
              </a:rPr>
              <a:t>Установить, что:</a:t>
            </a:r>
          </a:p>
          <a:p>
            <a:pPr algn="just">
              <a:lnSpc>
                <a:spcPts val="2900"/>
              </a:lnSpc>
            </a:pPr>
            <a:r>
              <a:rPr lang="ru-RU" sz="2400" b="1" dirty="0">
                <a:solidFill>
                  <a:srgbClr val="002060"/>
                </a:solidFill>
                <a:latin typeface="Times New Roman" panose="02020603050405020304" pitchFamily="18" charset="0"/>
                <a:cs typeface="Times New Roman" panose="02020603050405020304" pitchFamily="18" charset="0"/>
              </a:rPr>
              <a:t>1.1. </a:t>
            </a:r>
            <a:r>
              <a:rPr lang="ru-RU" sz="2400" dirty="0">
                <a:solidFill>
                  <a:srgbClr val="002060"/>
                </a:solidFill>
                <a:latin typeface="Times New Roman" panose="02020603050405020304" pitchFamily="18" charset="0"/>
                <a:cs typeface="Times New Roman" panose="02020603050405020304" pitchFamily="18" charset="0"/>
              </a:rPr>
              <a:t>профессиональные союзы, их организационные структуры, объединения таких союзов и их организационные структуры (далее – профсоюзы) вправе осуществлять общественный контроль в случаях, установленных законодательными актами;</a:t>
            </a:r>
          </a:p>
          <a:p>
            <a:pPr algn="just">
              <a:lnSpc>
                <a:spcPts val="2900"/>
              </a:lnSpc>
            </a:pPr>
            <a:r>
              <a:rPr lang="ru-RU" sz="2400" b="1" dirty="0">
                <a:solidFill>
                  <a:srgbClr val="002060"/>
                </a:solidFill>
                <a:latin typeface="Times New Roman" panose="02020603050405020304" pitchFamily="18" charset="0"/>
                <a:cs typeface="Times New Roman" panose="02020603050405020304" pitchFamily="18" charset="0"/>
              </a:rPr>
              <a:t>1.2. </a:t>
            </a:r>
            <a:r>
              <a:rPr lang="ru-RU" sz="2400" dirty="0">
                <a:solidFill>
                  <a:srgbClr val="002060"/>
                </a:solidFill>
                <a:latin typeface="Times New Roman" panose="02020603050405020304" pitchFamily="18" charset="0"/>
                <a:cs typeface="Times New Roman" panose="02020603050405020304" pitchFamily="18" charset="0"/>
              </a:rPr>
              <a:t>общественный контроль осуществляется профсоюзами:</a:t>
            </a:r>
          </a:p>
          <a:p>
            <a:pPr algn="just">
              <a:lnSpc>
                <a:spcPts val="2900"/>
              </a:lnSpc>
            </a:pPr>
            <a:r>
              <a:rPr lang="ru-RU" sz="2400" b="1" dirty="0">
                <a:solidFill>
                  <a:srgbClr val="002060"/>
                </a:solidFill>
                <a:latin typeface="Times New Roman" panose="02020603050405020304" pitchFamily="18" charset="0"/>
                <a:cs typeface="Times New Roman" panose="02020603050405020304" pitchFamily="18" charset="0"/>
              </a:rPr>
              <a:t>1.2.2. </a:t>
            </a:r>
            <a:r>
              <a:rPr lang="ru-RU" sz="2400" dirty="0">
                <a:solidFill>
                  <a:srgbClr val="002060"/>
                </a:solidFill>
                <a:latin typeface="Times New Roman" panose="02020603050405020304" pitchFamily="18" charset="0"/>
                <a:cs typeface="Times New Roman" panose="02020603050405020304" pitchFamily="18" charset="0"/>
              </a:rPr>
              <a:t>в форме проведения:</a:t>
            </a:r>
          </a:p>
          <a:p>
            <a:pPr algn="just">
              <a:lnSpc>
                <a:spcPts val="2900"/>
              </a:lnSpc>
            </a:pPr>
            <a:r>
              <a:rPr lang="ru-RU" sz="2400" dirty="0">
                <a:solidFill>
                  <a:srgbClr val="002060"/>
                </a:solidFill>
                <a:latin typeface="Times New Roman" panose="02020603050405020304" pitchFamily="18" charset="0"/>
                <a:cs typeface="Times New Roman" panose="02020603050405020304" pitchFamily="18" charset="0"/>
              </a:rPr>
              <a:t>мероприятий </a:t>
            </a:r>
            <a:r>
              <a:rPr lang="ru-RU" sz="2400" dirty="0" smtClean="0">
                <a:solidFill>
                  <a:srgbClr val="002060"/>
                </a:solidFill>
                <a:latin typeface="Times New Roman" panose="02020603050405020304" pitchFamily="18" charset="0"/>
                <a:cs typeface="Times New Roman" panose="02020603050405020304" pitchFamily="18" charset="0"/>
              </a:rPr>
              <a:t>по:</a:t>
            </a:r>
          </a:p>
          <a:p>
            <a:pPr marL="342900" indent="-342900" algn="just">
              <a:lnSpc>
                <a:spcPts val="2900"/>
              </a:lnSpc>
              <a:buFont typeface="Arial" panose="020B0604020202020204" pitchFamily="34" charset="0"/>
              <a:buChar char="•"/>
            </a:pPr>
            <a:r>
              <a:rPr lang="ru-RU" sz="2400" dirty="0" smtClean="0">
                <a:solidFill>
                  <a:srgbClr val="002060"/>
                </a:solidFill>
                <a:latin typeface="Times New Roman" panose="02020603050405020304" pitchFamily="18" charset="0"/>
                <a:cs typeface="Times New Roman" panose="02020603050405020304" pitchFamily="18" charset="0"/>
              </a:rPr>
              <a:t>наблюдению</a:t>
            </a:r>
            <a:r>
              <a:rPr lang="ru-RU" sz="2400" dirty="0">
                <a:solidFill>
                  <a:srgbClr val="002060"/>
                </a:solidFill>
                <a:latin typeface="Times New Roman" panose="02020603050405020304" pitchFamily="18" charset="0"/>
                <a:cs typeface="Times New Roman" panose="02020603050405020304" pitchFamily="18" charset="0"/>
              </a:rPr>
              <a:t>, анализу, оценке соблюдения трудовых и социально-экономических прав граждан </a:t>
            </a:r>
            <a:r>
              <a:rPr lang="ru-RU" sz="2400" b="1" dirty="0">
                <a:solidFill>
                  <a:srgbClr val="002060"/>
                </a:solidFill>
                <a:latin typeface="Times New Roman" panose="02020603050405020304" pitchFamily="18" charset="0"/>
                <a:cs typeface="Times New Roman" panose="02020603050405020304" pitchFamily="18" charset="0"/>
              </a:rPr>
              <a:t>(мониторинг</a:t>
            </a:r>
            <a:r>
              <a:rPr lang="ru-RU" sz="2400" dirty="0" smtClean="0">
                <a:solidFill>
                  <a:srgbClr val="002060"/>
                </a:solidFill>
                <a:latin typeface="Times New Roman" panose="02020603050405020304" pitchFamily="18" charset="0"/>
                <a:cs typeface="Times New Roman" panose="02020603050405020304" pitchFamily="18" charset="0"/>
              </a:rPr>
              <a:t>);</a:t>
            </a:r>
          </a:p>
          <a:p>
            <a:pPr marL="342900" indent="-342900" algn="just">
              <a:lnSpc>
                <a:spcPts val="2900"/>
              </a:lnSpc>
              <a:buFont typeface="Arial" panose="020B0604020202020204" pitchFamily="34" charset="0"/>
              <a:buChar char="•"/>
            </a:pPr>
            <a:r>
              <a:rPr lang="ru-RU" sz="2400" dirty="0" smtClean="0">
                <a:solidFill>
                  <a:srgbClr val="002060"/>
                </a:solidFill>
                <a:latin typeface="Times New Roman" panose="02020603050405020304" pitchFamily="18" charset="0"/>
                <a:cs typeface="Times New Roman" panose="02020603050405020304" pitchFamily="18" charset="0"/>
              </a:rPr>
              <a:t>участия </a:t>
            </a:r>
            <a:r>
              <a:rPr lang="ru-RU" sz="2400" dirty="0">
                <a:solidFill>
                  <a:srgbClr val="002060"/>
                </a:solidFill>
                <a:latin typeface="Times New Roman" panose="02020603050405020304" pitchFamily="18" charset="0"/>
                <a:cs typeface="Times New Roman" panose="02020603050405020304" pitchFamily="18" charset="0"/>
              </a:rPr>
              <a:t>в работе коллегиальных органов, </a:t>
            </a:r>
            <a:r>
              <a:rPr lang="ru-RU" sz="2400" dirty="0" smtClean="0">
                <a:solidFill>
                  <a:srgbClr val="002060"/>
                </a:solidFill>
                <a:latin typeface="Times New Roman" panose="02020603050405020304" pitchFamily="18" charset="0"/>
                <a:cs typeface="Times New Roman" panose="02020603050405020304" pitchFamily="18" charset="0"/>
              </a:rPr>
              <a:t>комиссий;</a:t>
            </a:r>
          </a:p>
          <a:p>
            <a:pPr marL="342900" indent="-342900" algn="just">
              <a:lnSpc>
                <a:spcPts val="2900"/>
              </a:lnSpc>
              <a:buFont typeface="Arial" panose="020B0604020202020204" pitchFamily="34" charset="0"/>
              <a:buChar char="•"/>
            </a:pPr>
            <a:r>
              <a:rPr lang="ru-RU" sz="2400" dirty="0" smtClean="0">
                <a:solidFill>
                  <a:srgbClr val="002060"/>
                </a:solidFill>
                <a:latin typeface="Times New Roman" panose="02020603050405020304" pitchFamily="18" charset="0"/>
                <a:cs typeface="Times New Roman" panose="02020603050405020304" pitchFamily="18" charset="0"/>
              </a:rPr>
              <a:t> </a:t>
            </a:r>
            <a:r>
              <a:rPr lang="ru-RU" sz="2400" dirty="0">
                <a:solidFill>
                  <a:srgbClr val="002060"/>
                </a:solidFill>
                <a:latin typeface="Times New Roman" panose="02020603050405020304" pitchFamily="18" charset="0"/>
                <a:cs typeface="Times New Roman" panose="02020603050405020304" pitchFamily="18" charset="0"/>
              </a:rPr>
              <a:t>иных формах, предусмотренных законодательством, коллективными договорами (соглашениями), </a:t>
            </a:r>
            <a:r>
              <a:rPr lang="ru-RU" sz="2400" b="1" i="1" dirty="0">
                <a:solidFill>
                  <a:srgbClr val="002060"/>
                </a:solidFill>
                <a:latin typeface="Times New Roman" panose="02020603050405020304" pitchFamily="18" charset="0"/>
                <a:cs typeface="Times New Roman" panose="02020603050405020304" pitchFamily="18" charset="0"/>
              </a:rPr>
              <a:t>не связанных с проведением проверок</a:t>
            </a:r>
            <a:r>
              <a:rPr lang="ru-RU" sz="2400" dirty="0">
                <a:solidFill>
                  <a:srgbClr val="002060"/>
                </a:solidFill>
                <a:latin typeface="Times New Roman" panose="02020603050405020304" pitchFamily="18" charset="0"/>
                <a:cs typeface="Times New Roman" panose="02020603050405020304" pitchFamily="18" charset="0"/>
              </a:rPr>
              <a:t>.</a:t>
            </a:r>
          </a:p>
          <a:p>
            <a:pPr algn="just">
              <a:lnSpc>
                <a:spcPts val="2900"/>
              </a:lnSpc>
            </a:pPr>
            <a:r>
              <a:rPr lang="ru-RU" sz="2400" b="1" dirty="0">
                <a:solidFill>
                  <a:srgbClr val="002060"/>
                </a:solidFill>
                <a:latin typeface="Times New Roman" panose="02020603050405020304" pitchFamily="18" charset="0"/>
                <a:cs typeface="Times New Roman" panose="02020603050405020304" pitchFamily="18" charset="0"/>
              </a:rPr>
              <a:t>1.2.4. </a:t>
            </a:r>
            <a:r>
              <a:rPr lang="ru-RU" sz="2400" b="1" i="1" dirty="0">
                <a:solidFill>
                  <a:srgbClr val="002060"/>
                </a:solidFill>
                <a:latin typeface="Times New Roman" panose="02020603050405020304" pitchFamily="18" charset="0"/>
                <a:cs typeface="Times New Roman" panose="02020603050405020304" pitchFamily="18" charset="0"/>
              </a:rPr>
              <a:t>на основании планов</a:t>
            </a:r>
            <a:r>
              <a:rPr lang="ru-RU" sz="2400" dirty="0">
                <a:solidFill>
                  <a:srgbClr val="002060"/>
                </a:solidFill>
                <a:latin typeface="Times New Roman" panose="02020603050405020304" pitchFamily="18" charset="0"/>
                <a:cs typeface="Times New Roman" panose="02020603050405020304" pitchFamily="18" charset="0"/>
              </a:rPr>
              <a:t>, разработанных и утвержденных в установленном республиканскими союзами (ассоциациями) профсоюзов (далее – республиканские объединения профсоюзов) порядк</a:t>
            </a:r>
            <a:r>
              <a:rPr lang="ru-RU" sz="2800" dirty="0">
                <a:solidFill>
                  <a:srgbClr val="002060"/>
                </a:solidFill>
                <a:latin typeface="Times New Roman" panose="02020603050405020304" pitchFamily="18" charset="0"/>
                <a:cs typeface="Times New Roman" panose="02020603050405020304" pitchFamily="18" charset="0"/>
              </a:rPr>
              <a:t>е</a:t>
            </a:r>
            <a:r>
              <a:rPr lang="ru-RU" sz="2800" dirty="0" smtClean="0">
                <a:solidFill>
                  <a:srgbClr val="002060"/>
                </a:solidFill>
                <a:latin typeface="Times New Roman" panose="02020603050405020304" pitchFamily="18" charset="0"/>
                <a:cs typeface="Times New Roman" panose="02020603050405020304" pitchFamily="18" charset="0"/>
              </a:rPr>
              <a:t>;</a:t>
            </a:r>
            <a:endParaRPr lang="ru-RU" sz="2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268398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2"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p:tgtEl>
                                          <p:spTgt spid="2">
                                            <p:txEl>
                                              <p:pRg st="0" end="0"/>
                                            </p:txEl>
                                          </p:spTgt>
                                        </p:tgtEl>
                                        <p:attrNameLst>
                                          <p:attrName>ppt_x</p:attrName>
                                        </p:attrNameLst>
                                      </p:cBhvr>
                                      <p:tavLst>
                                        <p:tav tm="0">
                                          <p:val>
                                            <p:strVal val="#ppt_x+#ppt_w*1.125000"/>
                                          </p:val>
                                        </p:tav>
                                        <p:tav tm="100000">
                                          <p:val>
                                            <p:strVal val="#ppt_x"/>
                                          </p:val>
                                        </p:tav>
                                      </p:tavLst>
                                    </p:anim>
                                    <p:animEffect transition="in" filter="wipe(left)">
                                      <p:cBhvr>
                                        <p:cTn id="8" dur="1000"/>
                                        <p:tgtEl>
                                          <p:spTgt spid="2">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2"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1000"/>
                                        <p:tgtEl>
                                          <p:spTgt spid="2">
                                            <p:txEl>
                                              <p:pRg st="1" end="1"/>
                                            </p:txEl>
                                          </p:spTgt>
                                        </p:tgtEl>
                                        <p:attrNameLst>
                                          <p:attrName>ppt_x</p:attrName>
                                        </p:attrNameLst>
                                      </p:cBhvr>
                                      <p:tavLst>
                                        <p:tav tm="0">
                                          <p:val>
                                            <p:strVal val="#ppt_x+#ppt_w*1.125000"/>
                                          </p:val>
                                        </p:tav>
                                        <p:tav tm="100000">
                                          <p:val>
                                            <p:strVal val="#ppt_x"/>
                                          </p:val>
                                        </p:tav>
                                      </p:tavLst>
                                    </p:anim>
                                    <p:animEffect transition="in" filter="wipe(left)">
                                      <p:cBhvr>
                                        <p:cTn id="14" dur="1000"/>
                                        <p:tgtEl>
                                          <p:spTgt spid="2">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2"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1000"/>
                                        <p:tgtEl>
                                          <p:spTgt spid="2">
                                            <p:txEl>
                                              <p:pRg st="2" end="2"/>
                                            </p:txEl>
                                          </p:spTgt>
                                        </p:tgtEl>
                                        <p:attrNameLst>
                                          <p:attrName>ppt_x</p:attrName>
                                        </p:attrNameLst>
                                      </p:cBhvr>
                                      <p:tavLst>
                                        <p:tav tm="0">
                                          <p:val>
                                            <p:strVal val="#ppt_x+#ppt_w*1.125000"/>
                                          </p:val>
                                        </p:tav>
                                        <p:tav tm="100000">
                                          <p:val>
                                            <p:strVal val="#ppt_x"/>
                                          </p:val>
                                        </p:tav>
                                      </p:tavLst>
                                    </p:anim>
                                    <p:animEffect transition="in" filter="wipe(left)">
                                      <p:cBhvr>
                                        <p:cTn id="20" dur="1000"/>
                                        <p:tgtEl>
                                          <p:spTgt spid="2">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2"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1000"/>
                                        <p:tgtEl>
                                          <p:spTgt spid="2">
                                            <p:txEl>
                                              <p:pRg st="3" end="3"/>
                                            </p:txEl>
                                          </p:spTgt>
                                        </p:tgtEl>
                                        <p:attrNameLst>
                                          <p:attrName>ppt_x</p:attrName>
                                        </p:attrNameLst>
                                      </p:cBhvr>
                                      <p:tavLst>
                                        <p:tav tm="0">
                                          <p:val>
                                            <p:strVal val="#ppt_x+#ppt_w*1.125000"/>
                                          </p:val>
                                        </p:tav>
                                        <p:tav tm="100000">
                                          <p:val>
                                            <p:strVal val="#ppt_x"/>
                                          </p:val>
                                        </p:tav>
                                      </p:tavLst>
                                    </p:anim>
                                    <p:animEffect transition="in" filter="wipe(left)">
                                      <p:cBhvr>
                                        <p:cTn id="26" dur="1000"/>
                                        <p:tgtEl>
                                          <p:spTgt spid="2">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2"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1000"/>
                                        <p:tgtEl>
                                          <p:spTgt spid="2">
                                            <p:txEl>
                                              <p:pRg st="4" end="4"/>
                                            </p:txEl>
                                          </p:spTgt>
                                        </p:tgtEl>
                                        <p:attrNameLst>
                                          <p:attrName>ppt_x</p:attrName>
                                        </p:attrNameLst>
                                      </p:cBhvr>
                                      <p:tavLst>
                                        <p:tav tm="0">
                                          <p:val>
                                            <p:strVal val="#ppt_x+#ppt_w*1.125000"/>
                                          </p:val>
                                        </p:tav>
                                        <p:tav tm="100000">
                                          <p:val>
                                            <p:strVal val="#ppt_x"/>
                                          </p:val>
                                        </p:tav>
                                      </p:tavLst>
                                    </p:anim>
                                    <p:animEffect transition="in" filter="wipe(left)">
                                      <p:cBhvr>
                                        <p:cTn id="32" dur="10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2"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1000"/>
                                        <p:tgtEl>
                                          <p:spTgt spid="2">
                                            <p:txEl>
                                              <p:pRg st="5" end="5"/>
                                            </p:txEl>
                                          </p:spTgt>
                                        </p:tgtEl>
                                        <p:attrNameLst>
                                          <p:attrName>ppt_x</p:attrName>
                                        </p:attrNameLst>
                                      </p:cBhvr>
                                      <p:tavLst>
                                        <p:tav tm="0">
                                          <p:val>
                                            <p:strVal val="#ppt_x+#ppt_w*1.125000"/>
                                          </p:val>
                                        </p:tav>
                                        <p:tav tm="100000">
                                          <p:val>
                                            <p:strVal val="#ppt_x"/>
                                          </p:val>
                                        </p:tav>
                                      </p:tavLst>
                                    </p:anim>
                                    <p:animEffect transition="in" filter="wipe(left)">
                                      <p:cBhvr>
                                        <p:cTn id="38" dur="1000"/>
                                        <p:tgtEl>
                                          <p:spTgt spid="2">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2" presetClass="entr" presetSubtype="2" fill="hold" grpId="0"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1000"/>
                                        <p:tgtEl>
                                          <p:spTgt spid="2">
                                            <p:txEl>
                                              <p:pRg st="6" end="6"/>
                                            </p:txEl>
                                          </p:spTgt>
                                        </p:tgtEl>
                                        <p:attrNameLst>
                                          <p:attrName>ppt_x</p:attrName>
                                        </p:attrNameLst>
                                      </p:cBhvr>
                                      <p:tavLst>
                                        <p:tav tm="0">
                                          <p:val>
                                            <p:strVal val="#ppt_x+#ppt_w*1.125000"/>
                                          </p:val>
                                        </p:tav>
                                        <p:tav tm="100000">
                                          <p:val>
                                            <p:strVal val="#ppt_x"/>
                                          </p:val>
                                        </p:tav>
                                      </p:tavLst>
                                    </p:anim>
                                    <p:animEffect transition="in" filter="wipe(left)">
                                      <p:cBhvr>
                                        <p:cTn id="44" dur="1000"/>
                                        <p:tgtEl>
                                          <p:spTgt spid="2">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2" presetClass="entr" presetSubtype="2" fill="hold" grpId="0"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 calcmode="lin" valueType="num">
                                      <p:cBhvr additive="base">
                                        <p:cTn id="49" dur="1000"/>
                                        <p:tgtEl>
                                          <p:spTgt spid="2">
                                            <p:txEl>
                                              <p:pRg st="7" end="7"/>
                                            </p:txEl>
                                          </p:spTgt>
                                        </p:tgtEl>
                                        <p:attrNameLst>
                                          <p:attrName>ppt_x</p:attrName>
                                        </p:attrNameLst>
                                      </p:cBhvr>
                                      <p:tavLst>
                                        <p:tav tm="0">
                                          <p:val>
                                            <p:strVal val="#ppt_x+#ppt_w*1.125000"/>
                                          </p:val>
                                        </p:tav>
                                        <p:tav tm="100000">
                                          <p:val>
                                            <p:strVal val="#ppt_x"/>
                                          </p:val>
                                        </p:tav>
                                      </p:tavLst>
                                    </p:anim>
                                    <p:animEffect transition="in" filter="wipe(left)">
                                      <p:cBhvr>
                                        <p:cTn id="50" dur="1000"/>
                                        <p:tgtEl>
                                          <p:spTgt spid="2">
                                            <p:txEl>
                                              <p:pRg st="7" end="7"/>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2" presetClass="entr" presetSubtype="2" fill="hold" grpId="0" nodeType="clickEffect">
                                  <p:stCondLst>
                                    <p:cond delay="0"/>
                                  </p:stCondLst>
                                  <p:childTnLst>
                                    <p:set>
                                      <p:cBhvr>
                                        <p:cTn id="54" dur="1" fill="hold">
                                          <p:stCondLst>
                                            <p:cond delay="0"/>
                                          </p:stCondLst>
                                        </p:cTn>
                                        <p:tgtEl>
                                          <p:spTgt spid="2">
                                            <p:txEl>
                                              <p:pRg st="8" end="8"/>
                                            </p:txEl>
                                          </p:spTgt>
                                        </p:tgtEl>
                                        <p:attrNameLst>
                                          <p:attrName>style.visibility</p:attrName>
                                        </p:attrNameLst>
                                      </p:cBhvr>
                                      <p:to>
                                        <p:strVal val="visible"/>
                                      </p:to>
                                    </p:set>
                                    <p:anim calcmode="lin" valueType="num">
                                      <p:cBhvr additive="base">
                                        <p:cTn id="55" dur="1000"/>
                                        <p:tgtEl>
                                          <p:spTgt spid="2">
                                            <p:txEl>
                                              <p:pRg st="8" end="8"/>
                                            </p:txEl>
                                          </p:spTgt>
                                        </p:tgtEl>
                                        <p:attrNameLst>
                                          <p:attrName>ppt_x</p:attrName>
                                        </p:attrNameLst>
                                      </p:cBhvr>
                                      <p:tavLst>
                                        <p:tav tm="0">
                                          <p:val>
                                            <p:strVal val="#ppt_x+#ppt_w*1.125000"/>
                                          </p:val>
                                        </p:tav>
                                        <p:tav tm="100000">
                                          <p:val>
                                            <p:strVal val="#ppt_x"/>
                                          </p:val>
                                        </p:tav>
                                      </p:tavLst>
                                    </p:anim>
                                    <p:animEffect transition="in" filter="wipe(left)">
                                      <p:cBhvr>
                                        <p:cTn id="56" dur="10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222"/>
            <a:ext cx="9144000" cy="6858000"/>
          </a:xfrm>
          <a:prstGeom prst="rect">
            <a:avLst/>
          </a:prstGeom>
        </p:spPr>
      </p:pic>
      <p:sp>
        <p:nvSpPr>
          <p:cNvPr id="2" name="Прямоугольник 1"/>
          <p:cNvSpPr/>
          <p:nvPr/>
        </p:nvSpPr>
        <p:spPr>
          <a:xfrm>
            <a:off x="412229" y="681933"/>
            <a:ext cx="8319541" cy="4524315"/>
          </a:xfrm>
          <a:prstGeom prst="rect">
            <a:avLst/>
          </a:prstGeom>
          <a:noFill/>
        </p:spPr>
        <p:txBody>
          <a:bodyPr wrap="square" lIns="91440" tIns="45720" rIns="91440" bIns="45720">
            <a:spAutoFit/>
          </a:bodyPr>
          <a:lstStyle/>
          <a:p>
            <a:pPr algn="ctr"/>
            <a:r>
              <a:rPr lang="ru-RU" sz="3200" b="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Соглашение </a:t>
            </a:r>
            <a:endParaRPr lang="ru-RU" sz="32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ru-RU" sz="32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3200" b="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между управлением образования Гродненского областного исполнительного </a:t>
            </a:r>
            <a:r>
              <a:rPr lang="ru-RU" sz="32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комитета</a:t>
            </a:r>
          </a:p>
          <a:p>
            <a:pPr algn="ctr"/>
            <a:r>
              <a:rPr lang="ru-RU" sz="32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3200" b="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и </a:t>
            </a:r>
            <a:endParaRPr lang="ru-RU" sz="32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ru-RU" sz="32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Гродненской </a:t>
            </a:r>
            <a:r>
              <a:rPr lang="ru-RU" sz="3200" b="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областной организацией Белорусского профессионального союза работников образования и науки </a:t>
            </a:r>
            <a:endParaRPr lang="ru-RU" sz="32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ru-RU" sz="32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на </a:t>
            </a:r>
            <a:r>
              <a:rPr lang="ru-RU" sz="3200" b="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2013-2016 годы</a:t>
            </a:r>
            <a:endParaRPr lang="ru-RU" sz="4000" b="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209035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Effect transition="in" filter="fade">
                                      <p:cBhvr>
                                        <p:cTn id="9" dur="1000"/>
                                        <p:tgtEl>
                                          <p:spTgt spid="2"/>
                                        </p:tgtEl>
                                      </p:cBhvr>
                                    </p:animEffect>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277091" y="1496291"/>
            <a:ext cx="8478982" cy="3816429"/>
          </a:xfrm>
          <a:prstGeom prst="rect">
            <a:avLst/>
          </a:prstGeom>
          <a:noFill/>
        </p:spPr>
        <p:txBody>
          <a:bodyPr wrap="square" rtlCol="0">
            <a:spAutoFit/>
          </a:bodyPr>
          <a:lstStyle/>
          <a:p>
            <a:pPr algn="ctr"/>
            <a:r>
              <a:rPr lang="ru-RU" sz="3200" b="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8</a:t>
            </a:r>
            <a:r>
              <a:rPr lang="ru-RU" sz="32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ПРАВОВЫЕ </a:t>
            </a:r>
            <a:r>
              <a:rPr lang="ru-RU" sz="3200" b="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ГАРАНТИИ </a:t>
            </a:r>
            <a:endParaRPr lang="ru-RU" sz="32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endParaRPr lang="ru-RU" sz="32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ru-RU" sz="32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ДЕЯТЕЛЬНОСТИ ПРОФСОЮЗА</a:t>
            </a:r>
          </a:p>
          <a:p>
            <a:pPr algn="ctr"/>
            <a:endParaRPr lang="ru-RU" sz="3200" b="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ru-RU" sz="32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3200" b="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РАБОТНИКОВ ОБРАЗОВАНИЯ И </a:t>
            </a:r>
            <a:r>
              <a:rPr lang="ru-RU" sz="32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НАУКИ</a:t>
            </a:r>
          </a:p>
          <a:p>
            <a:pPr algn="ctr"/>
            <a:endParaRPr lang="ru-RU" sz="3200" b="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ru-RU" sz="32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3200" b="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И ЕГО ПРОФСОЮЗНОГО </a:t>
            </a:r>
            <a:r>
              <a:rPr lang="ru-RU" sz="32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АКТИВА</a:t>
            </a:r>
            <a:endParaRPr lang="ru-RU" sz="3200" b="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98324160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161880" y="210026"/>
            <a:ext cx="8825345" cy="7017306"/>
          </a:xfrm>
          <a:prstGeom prst="rect">
            <a:avLst/>
          </a:prstGeom>
          <a:noFill/>
        </p:spPr>
        <p:txBody>
          <a:bodyPr wrap="square" rtlCol="0">
            <a:spAutoFit/>
          </a:bodyPr>
          <a:lstStyle/>
          <a:p>
            <a:pPr algn="just"/>
            <a:r>
              <a:rPr lang="ru-RU" sz="2400" dirty="0">
                <a:latin typeface="Times New Roman" panose="02020603050405020304" pitchFamily="18" charset="0"/>
                <a:cs typeface="Times New Roman" panose="02020603050405020304" pitchFamily="18" charset="0"/>
              </a:rPr>
              <a:t>45.3. </a:t>
            </a:r>
            <a:r>
              <a:rPr lang="ru-RU" sz="2400" b="1" i="1" dirty="0">
                <a:latin typeface="Times New Roman" panose="02020603050405020304" pitchFamily="18" charset="0"/>
                <a:cs typeface="Times New Roman" panose="02020603050405020304" pitchFamily="18" charset="0"/>
              </a:rPr>
              <a:t>Профсоюзным активистам, не освобожденным от основной работы</a:t>
            </a:r>
            <a:r>
              <a:rPr lang="ru-RU" sz="2400" dirty="0">
                <a:latin typeface="Times New Roman" panose="02020603050405020304" pitchFamily="18" charset="0"/>
                <a:cs typeface="Times New Roman" panose="02020603050405020304" pitchFamily="18" charset="0"/>
              </a:rPr>
              <a:t>, предоставляется </a:t>
            </a:r>
            <a:r>
              <a:rPr lang="ru-RU" sz="2400" b="1" i="1" dirty="0">
                <a:latin typeface="Times New Roman" panose="02020603050405020304" pitchFamily="18" charset="0"/>
                <a:cs typeface="Times New Roman" panose="02020603050405020304" pitchFamily="18" charset="0"/>
              </a:rPr>
              <a:t>возможность для участия в работе съездов,</a:t>
            </a:r>
            <a:r>
              <a:rPr lang="ru-RU" sz="2400" dirty="0">
                <a:latin typeface="Times New Roman" panose="02020603050405020304" pitchFamily="18" charset="0"/>
                <a:cs typeface="Times New Roman" panose="02020603050405020304" pitchFamily="18" charset="0"/>
              </a:rPr>
              <a:t> конференций, пленумов, иных уставных мероприятий, </a:t>
            </a:r>
            <a:r>
              <a:rPr lang="ru-RU" sz="2400" b="1" i="1" dirty="0">
                <a:latin typeface="Times New Roman" panose="02020603050405020304" pitchFamily="18" charset="0"/>
                <a:cs typeface="Times New Roman" panose="02020603050405020304" pitchFamily="18" charset="0"/>
              </a:rPr>
              <a:t>краткосрочной профсоюзной учебы</a:t>
            </a:r>
            <a:r>
              <a:rPr lang="ru-RU" sz="2400" dirty="0">
                <a:latin typeface="Times New Roman" panose="02020603050405020304" pitchFamily="18" charset="0"/>
                <a:cs typeface="Times New Roman" panose="02020603050405020304" pitchFamily="18" charset="0"/>
              </a:rPr>
              <a:t>, мероприятий, включенных в план совместной работы Министерства и ЦК отраслевого профсоюза, областного управления образования и обкома профсоюза, </a:t>
            </a:r>
            <a:r>
              <a:rPr lang="ru-RU" sz="2400" b="1" i="1" dirty="0">
                <a:latin typeface="Times New Roman" panose="02020603050405020304" pitchFamily="18" charset="0"/>
                <a:cs typeface="Times New Roman" panose="02020603050405020304" pitchFamily="18" charset="0"/>
              </a:rPr>
              <a:t>с сохранением среднего заработка</a:t>
            </a:r>
            <a:r>
              <a:rPr lang="ru-RU" sz="2400" dirty="0">
                <a:latin typeface="Times New Roman" panose="02020603050405020304" pitchFamily="18" charset="0"/>
                <a:cs typeface="Times New Roman" panose="02020603050405020304" pitchFamily="18" charset="0"/>
              </a:rPr>
              <a:t>, в необходимых случаях командированием в соответствии с законодательством на условиях, предусмотренных коллективным договором</a:t>
            </a:r>
            <a:r>
              <a:rPr lang="ru-RU" sz="2400" b="1" i="1" dirty="0">
                <a:latin typeface="Times New Roman" panose="02020603050405020304" pitchFamily="18" charset="0"/>
                <a:cs typeface="Times New Roman" panose="02020603050405020304" pitchFamily="18" charset="0"/>
              </a:rPr>
              <a:t>, и свободное время для выполнения общественных обязанностей в интересах коллектива работников. </a:t>
            </a:r>
            <a:endParaRPr lang="ru-RU" sz="2400" b="1" i="1" dirty="0" smtClean="0">
              <a:latin typeface="Times New Roman" panose="02020603050405020304" pitchFamily="18" charset="0"/>
              <a:cs typeface="Times New Roman" panose="02020603050405020304" pitchFamily="18" charset="0"/>
            </a:endParaRPr>
          </a:p>
          <a:p>
            <a:pPr algn="just"/>
            <a:endParaRPr lang="ru-RU" sz="2400" dirty="0">
              <a:latin typeface="Times New Roman" panose="02020603050405020304" pitchFamily="18" charset="0"/>
              <a:cs typeface="Times New Roman" panose="02020603050405020304" pitchFamily="18" charset="0"/>
            </a:endParaRPr>
          </a:p>
          <a:p>
            <a:pPr algn="just"/>
            <a:r>
              <a:rPr lang="ru-RU" sz="2400" dirty="0">
                <a:latin typeface="Times New Roman" panose="02020603050405020304" pitchFamily="18" charset="0"/>
                <a:cs typeface="Times New Roman" panose="02020603050405020304" pitchFamily="18" charset="0"/>
              </a:rPr>
              <a:t>45.7. При выполнении общественной работы в интересах коллектива </a:t>
            </a:r>
            <a:r>
              <a:rPr lang="ru-RU" sz="2400" b="1" i="1" dirty="0">
                <a:latin typeface="Times New Roman" panose="02020603050405020304" pitchFamily="18" charset="0"/>
                <a:cs typeface="Times New Roman" panose="02020603050405020304" pitchFamily="18" charset="0"/>
              </a:rPr>
              <a:t>устанавливать председателям первичных профсоюзных организаций надбавки в размере не менее 20% должностного оклада (ставки).</a:t>
            </a:r>
            <a:r>
              <a:rPr lang="ru-RU" sz="2400" dirty="0">
                <a:latin typeface="Times New Roman" panose="02020603050405020304" pitchFamily="18" charset="0"/>
                <a:cs typeface="Times New Roman" panose="02020603050405020304" pitchFamily="18" charset="0"/>
              </a:rPr>
              <a:t> </a:t>
            </a:r>
            <a:r>
              <a:rPr lang="ru-RU" sz="2400" b="1" i="1" dirty="0">
                <a:latin typeface="Times New Roman" panose="02020603050405020304" pitchFamily="18" charset="0"/>
                <a:cs typeface="Times New Roman" panose="02020603050405020304" pitchFamily="18" charset="0"/>
              </a:rPr>
              <a:t>Поощрять </a:t>
            </a:r>
            <a:r>
              <a:rPr lang="ru-RU" sz="2400" dirty="0">
                <a:latin typeface="Times New Roman" panose="02020603050405020304" pitchFamily="18" charset="0"/>
                <a:cs typeface="Times New Roman" panose="02020603050405020304" pitchFamily="18" charset="0"/>
              </a:rPr>
              <a:t>из профсоюзного бюджета и средств материального стимулирования </a:t>
            </a:r>
            <a:r>
              <a:rPr lang="ru-RU" sz="2400" b="1" i="1" dirty="0">
                <a:latin typeface="Times New Roman" panose="02020603050405020304" pitchFamily="18" charset="0"/>
                <a:cs typeface="Times New Roman" panose="02020603050405020304" pitchFamily="18" charset="0"/>
              </a:rPr>
              <a:t>отличившихся профсоюзных активистов и членов профсоюза</a:t>
            </a:r>
            <a:r>
              <a:rPr lang="ru-RU" sz="2400" dirty="0">
                <a:latin typeface="Times New Roman" panose="02020603050405020304" pitchFamily="18" charset="0"/>
                <a:cs typeface="Times New Roman" panose="02020603050405020304" pitchFamily="18" charset="0"/>
              </a:rPr>
              <a:t>.</a:t>
            </a:r>
          </a:p>
          <a:p>
            <a:pPr algn="just"/>
            <a:endParaRPr lang="ru-RU" dirty="0"/>
          </a:p>
        </p:txBody>
      </p:sp>
    </p:spTree>
    <p:extLst>
      <p:ext uri="{BB962C8B-B14F-4D97-AF65-F5344CB8AC3E}">
        <p14:creationId xmlns:p14="http://schemas.microsoft.com/office/powerpoint/2010/main" val="321764941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1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577515" y="433137"/>
            <a:ext cx="8021053" cy="6186309"/>
          </a:xfrm>
          <a:prstGeom prst="rect">
            <a:avLst/>
          </a:prstGeom>
          <a:noFill/>
        </p:spPr>
        <p:txBody>
          <a:bodyPr wrap="square" rtlCol="0">
            <a:spAutoFit/>
          </a:bodyPr>
          <a:lstStyle/>
          <a:p>
            <a:pPr algn="just"/>
            <a:r>
              <a:rPr lang="ru-RU" sz="2100" dirty="0">
                <a:latin typeface="Times New Roman" panose="02020603050405020304" pitchFamily="18" charset="0"/>
                <a:cs typeface="Times New Roman" panose="02020603050405020304" pitchFamily="18" charset="0"/>
              </a:rPr>
              <a:t>45.12. </a:t>
            </a:r>
            <a:r>
              <a:rPr lang="ru-RU" sz="2100" b="1" i="1" dirty="0">
                <a:latin typeface="Times New Roman" panose="02020603050405020304" pitchFamily="18" charset="0"/>
                <a:cs typeface="Times New Roman" panose="02020603050405020304" pitchFamily="18" charset="0"/>
              </a:rPr>
              <a:t>Расторжение трудового договора по инициативе  нанимателя</a:t>
            </a:r>
            <a:r>
              <a:rPr lang="ru-RU" sz="2100" dirty="0">
                <a:latin typeface="Times New Roman" panose="02020603050405020304" pitchFamily="18" charset="0"/>
                <a:cs typeface="Times New Roman" panose="02020603050405020304" pitchFamily="18" charset="0"/>
              </a:rPr>
              <a:t> по пунктам 1 (кроме ликвидации организации), 3, 4, 5 статьи 42 Трудового кодекса, а также </a:t>
            </a:r>
            <a:r>
              <a:rPr lang="ru-RU" sz="2100" b="1" i="1" dirty="0">
                <a:latin typeface="Times New Roman" panose="02020603050405020304" pitchFamily="18" charset="0"/>
                <a:cs typeface="Times New Roman" panose="02020603050405020304" pitchFamily="18" charset="0"/>
              </a:rPr>
              <a:t>привлечение к дисциплинарной ответственности</a:t>
            </a:r>
            <a:r>
              <a:rPr lang="ru-RU" sz="2100" dirty="0">
                <a:latin typeface="Times New Roman" panose="02020603050405020304" pitchFamily="18" charset="0"/>
                <a:cs typeface="Times New Roman" panose="02020603050405020304" pitchFamily="18" charset="0"/>
              </a:rPr>
              <a:t> представителей отраслевого профсоюза, участвующих в работе комиссий по трудовым спорам, членов отраслевого профсоюза, уполномоченных вести переговоры по коллективным договорам, а </a:t>
            </a:r>
            <a:r>
              <a:rPr lang="ru-RU" sz="2100" b="1" i="1" dirty="0">
                <a:latin typeface="Times New Roman" panose="02020603050405020304" pitchFamily="18" charset="0"/>
                <a:cs typeface="Times New Roman" panose="02020603050405020304" pitchFamily="18" charset="0"/>
              </a:rPr>
              <a:t>также общественных инспекторов по охране труда</a:t>
            </a:r>
            <a:r>
              <a:rPr lang="ru-RU" sz="2100" dirty="0">
                <a:latin typeface="Times New Roman" panose="02020603050405020304" pitchFamily="18" charset="0"/>
                <a:cs typeface="Times New Roman" panose="02020603050405020304" pitchFamily="18" charset="0"/>
              </a:rPr>
              <a:t> и контролю за соблюдением законодательства  о труде допускаются </a:t>
            </a:r>
            <a:r>
              <a:rPr lang="ru-RU" sz="2100" b="1" i="1" dirty="0">
                <a:latin typeface="Times New Roman" panose="02020603050405020304" pitchFamily="18" charset="0"/>
                <a:cs typeface="Times New Roman" panose="02020603050405020304" pitchFamily="18" charset="0"/>
              </a:rPr>
              <a:t>с согласия соответствующего комитета</a:t>
            </a:r>
            <a:r>
              <a:rPr lang="ru-RU" sz="2100" dirty="0">
                <a:latin typeface="Times New Roman" panose="02020603050405020304" pitchFamily="18" charset="0"/>
                <a:cs typeface="Times New Roman" panose="02020603050405020304" pitchFamily="18" charset="0"/>
              </a:rPr>
              <a:t> отраслевого </a:t>
            </a:r>
            <a:r>
              <a:rPr lang="ru-RU" sz="2100" b="1" i="1" dirty="0">
                <a:latin typeface="Times New Roman" panose="02020603050405020304" pitchFamily="18" charset="0"/>
                <a:cs typeface="Times New Roman" panose="02020603050405020304" pitchFamily="18" charset="0"/>
              </a:rPr>
              <a:t>профсоюза </a:t>
            </a:r>
            <a:r>
              <a:rPr lang="ru-RU" sz="2100" dirty="0">
                <a:latin typeface="Times New Roman" panose="02020603050405020304" pitchFamily="18" charset="0"/>
                <a:cs typeface="Times New Roman" panose="02020603050405020304" pitchFamily="18" charset="0"/>
              </a:rPr>
              <a:t>организации системы образования. </a:t>
            </a:r>
          </a:p>
          <a:p>
            <a:pPr indent="722313" algn="just"/>
            <a:r>
              <a:rPr lang="ru-RU" sz="2100" b="1" i="1" dirty="0">
                <a:latin typeface="Times New Roman" panose="02020603050405020304" pitchFamily="18" charset="0"/>
                <a:cs typeface="Times New Roman" panose="02020603050405020304" pitchFamily="18" charset="0"/>
              </a:rPr>
              <a:t>Расторжение контракта в связи с истечением его срока, досрочное расторжение контракта по дополнительным основаниям,</a:t>
            </a:r>
            <a:r>
              <a:rPr lang="ru-RU" sz="2100" dirty="0">
                <a:latin typeface="Times New Roman" panose="02020603050405020304" pitchFamily="18" charset="0"/>
                <a:cs typeface="Times New Roman" panose="02020603050405020304" pitchFamily="18" charset="0"/>
              </a:rPr>
              <a:t> предусмотренным подпунктом 2.10 пункта 2 Декрета Президента Республики Беларусь от 26 июля 1999 г. № 29, с указанными категориями работников допускается </a:t>
            </a:r>
            <a:r>
              <a:rPr lang="ru-RU" sz="2100" b="1" i="1" dirty="0">
                <a:latin typeface="Times New Roman" panose="02020603050405020304" pitchFamily="18" charset="0"/>
                <a:cs typeface="Times New Roman" panose="02020603050405020304" pitchFamily="18" charset="0"/>
              </a:rPr>
              <a:t>после предварительного, не позднее чем за две недели, уведомления соответствующего профсоюзного органа.</a:t>
            </a:r>
            <a:endParaRPr lang="ru-RU" sz="21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23822177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545432" y="417095"/>
            <a:ext cx="8149390" cy="5324535"/>
          </a:xfrm>
          <a:prstGeom prst="rect">
            <a:avLst/>
          </a:prstGeom>
          <a:noFill/>
        </p:spPr>
        <p:txBody>
          <a:bodyPr wrap="square" rtlCol="0">
            <a:spAutoFit/>
          </a:bodyPr>
          <a:lstStyle/>
          <a:p>
            <a:pPr algn="just"/>
            <a:r>
              <a:rPr lang="ru-RU" sz="2000" dirty="0">
                <a:latin typeface="Times New Roman" panose="02020603050405020304" pitchFamily="18" charset="0"/>
                <a:cs typeface="Times New Roman" panose="02020603050405020304" pitchFamily="18" charset="0"/>
              </a:rPr>
              <a:t>45.13. </a:t>
            </a:r>
            <a:r>
              <a:rPr lang="ru-RU" sz="2000" b="1" i="1" dirty="0">
                <a:latin typeface="Times New Roman" panose="02020603050405020304" pitchFamily="18" charset="0"/>
                <a:cs typeface="Times New Roman" panose="02020603050405020304" pitchFamily="18" charset="0"/>
              </a:rPr>
              <a:t>Не переводить на контрактную форму найма </a:t>
            </a:r>
            <a:r>
              <a:rPr lang="ru-RU" sz="2000" dirty="0">
                <a:latin typeface="Times New Roman" panose="02020603050405020304" pitchFamily="18" charset="0"/>
                <a:cs typeface="Times New Roman" panose="02020603050405020304" pitchFamily="18" charset="0"/>
              </a:rPr>
              <a:t>работников, избранных в состав профсоюзных органов, </a:t>
            </a:r>
            <a:r>
              <a:rPr lang="ru-RU" sz="2000" b="1" i="1" dirty="0">
                <a:latin typeface="Times New Roman" panose="02020603050405020304" pitchFamily="18" charset="0"/>
                <a:cs typeface="Times New Roman" panose="02020603050405020304" pitchFamily="18" charset="0"/>
              </a:rPr>
              <a:t>во время срока их полномочий и в течение двух лет после переизбрания </a:t>
            </a:r>
            <a:r>
              <a:rPr lang="ru-RU" sz="2000" dirty="0">
                <a:latin typeface="Times New Roman" panose="02020603050405020304" pitchFamily="18" charset="0"/>
                <a:cs typeface="Times New Roman" panose="02020603050405020304" pitchFamily="18" charset="0"/>
              </a:rPr>
              <a:t>без их согласия</a:t>
            </a:r>
            <a:r>
              <a:rPr lang="ru-RU" sz="2000" dirty="0" smtClean="0">
                <a:latin typeface="Times New Roman" panose="02020603050405020304" pitchFamily="18" charset="0"/>
                <a:cs typeface="Times New Roman" panose="02020603050405020304" pitchFamily="18" charset="0"/>
              </a:rPr>
              <a:t>.</a:t>
            </a:r>
          </a:p>
          <a:p>
            <a:pPr algn="just"/>
            <a:endParaRPr lang="ru-RU" sz="2000" dirty="0">
              <a:latin typeface="Times New Roman" panose="02020603050405020304" pitchFamily="18" charset="0"/>
              <a:cs typeface="Times New Roman" panose="02020603050405020304" pitchFamily="18" charset="0"/>
            </a:endParaRPr>
          </a:p>
          <a:p>
            <a:pPr algn="just"/>
            <a:r>
              <a:rPr lang="ru-RU" sz="2000" dirty="0">
                <a:latin typeface="Times New Roman" panose="02020603050405020304" pitchFamily="18" charset="0"/>
                <a:cs typeface="Times New Roman" panose="02020603050405020304" pitchFamily="18" charset="0"/>
              </a:rPr>
              <a:t>В случае избрания в состав профсоюзных органов работников, переведенных на контрактную форму найма и не освобожденных от основной работы, </a:t>
            </a:r>
            <a:r>
              <a:rPr lang="ru-RU" sz="2000" b="1" i="1" dirty="0">
                <a:latin typeface="Times New Roman" panose="02020603050405020304" pitchFamily="18" charset="0"/>
                <a:cs typeface="Times New Roman" panose="02020603050405020304" pitchFamily="18" charset="0"/>
              </a:rPr>
              <a:t>по истечении срока действия контрактов с их согласия заключать или продлевать контракты на время срока их полномочий и, как правило, в течение двух лет после переизбрания</a:t>
            </a:r>
            <a:r>
              <a:rPr lang="ru-RU" sz="2000" b="1" i="1" dirty="0" smtClean="0">
                <a:latin typeface="Times New Roman" panose="02020603050405020304" pitchFamily="18" charset="0"/>
                <a:cs typeface="Times New Roman" panose="02020603050405020304" pitchFamily="18" charset="0"/>
              </a:rPr>
              <a:t>.</a:t>
            </a:r>
          </a:p>
          <a:p>
            <a:pPr algn="just"/>
            <a:endParaRPr lang="ru-RU" sz="2000" dirty="0">
              <a:latin typeface="Times New Roman" panose="02020603050405020304" pitchFamily="18" charset="0"/>
              <a:cs typeface="Times New Roman" panose="02020603050405020304" pitchFamily="18" charset="0"/>
            </a:endParaRPr>
          </a:p>
          <a:p>
            <a:pPr algn="just"/>
            <a:r>
              <a:rPr lang="ru-RU" sz="2000" dirty="0">
                <a:latin typeface="Times New Roman" panose="02020603050405020304" pitchFamily="18" charset="0"/>
                <a:cs typeface="Times New Roman" panose="02020603050405020304" pitchFamily="18" charset="0"/>
              </a:rPr>
              <a:t>45.14. </a:t>
            </a:r>
            <a:r>
              <a:rPr lang="ru-RU" sz="2000" b="1" i="1" dirty="0">
                <a:latin typeface="Times New Roman" panose="02020603050405020304" pitchFamily="18" charset="0"/>
                <a:cs typeface="Times New Roman" panose="02020603050405020304" pitchFamily="18" charset="0"/>
              </a:rPr>
              <a:t>Увольнение по инициативе нанимателя лиц, </a:t>
            </a:r>
            <a:r>
              <a:rPr lang="ru-RU" sz="2000" b="1" i="1" dirty="0" err="1">
                <a:latin typeface="Times New Roman" panose="02020603050405020304" pitchFamily="18" charset="0"/>
                <a:cs typeface="Times New Roman" panose="02020603050405020304" pitchFamily="18" charset="0"/>
              </a:rPr>
              <a:t>избиравшихся</a:t>
            </a:r>
            <a:r>
              <a:rPr lang="ru-RU" sz="2000" b="1" i="1" dirty="0">
                <a:latin typeface="Times New Roman" panose="02020603050405020304" pitchFamily="18" charset="0"/>
                <a:cs typeface="Times New Roman" panose="02020603050405020304" pitchFamily="18" charset="0"/>
              </a:rPr>
              <a:t> в состав профсоюзных органов, не допускается в течение двух лет после окончания выборных полномочий,</a:t>
            </a:r>
            <a:r>
              <a:rPr lang="ru-RU" sz="2000" dirty="0">
                <a:latin typeface="Times New Roman" panose="02020603050405020304" pitchFamily="18" charset="0"/>
                <a:cs typeface="Times New Roman" panose="02020603050405020304" pitchFamily="18" charset="0"/>
              </a:rPr>
              <a:t> кроме случаев </a:t>
            </a:r>
            <a:r>
              <a:rPr lang="ru-RU" sz="2000" b="1" i="1" dirty="0">
                <a:latin typeface="Times New Roman" panose="02020603050405020304" pitchFamily="18" charset="0"/>
                <a:cs typeface="Times New Roman" panose="02020603050405020304" pitchFamily="18" charset="0"/>
              </a:rPr>
              <a:t>полной ликвидации</a:t>
            </a:r>
            <a:r>
              <a:rPr lang="ru-RU" sz="2000" dirty="0">
                <a:latin typeface="Times New Roman" panose="02020603050405020304" pitchFamily="18" charset="0"/>
                <a:cs typeface="Times New Roman" panose="02020603050405020304" pitchFamily="18" charset="0"/>
              </a:rPr>
              <a:t> организации системы образования или </a:t>
            </a:r>
            <a:r>
              <a:rPr lang="ru-RU" sz="2000" b="1" i="1" dirty="0">
                <a:latin typeface="Times New Roman" panose="02020603050405020304" pitchFamily="18" charset="0"/>
                <a:cs typeface="Times New Roman" panose="02020603050405020304" pitchFamily="18" charset="0"/>
              </a:rPr>
              <a:t>совершения</a:t>
            </a:r>
            <a:r>
              <a:rPr lang="ru-RU" sz="2000" dirty="0">
                <a:latin typeface="Times New Roman" panose="02020603050405020304" pitchFamily="18" charset="0"/>
                <a:cs typeface="Times New Roman" panose="02020603050405020304" pitchFamily="18" charset="0"/>
              </a:rPr>
              <a:t> работником </a:t>
            </a:r>
            <a:r>
              <a:rPr lang="ru-RU" sz="2000" b="1" i="1" dirty="0">
                <a:latin typeface="Times New Roman" panose="02020603050405020304" pitchFamily="18" charset="0"/>
                <a:cs typeface="Times New Roman" panose="02020603050405020304" pitchFamily="18" charset="0"/>
              </a:rPr>
              <a:t>виновных действий,</a:t>
            </a:r>
            <a:r>
              <a:rPr lang="ru-RU" sz="2000" dirty="0">
                <a:latin typeface="Times New Roman" panose="02020603050405020304" pitchFamily="18" charset="0"/>
                <a:cs typeface="Times New Roman" panose="02020603050405020304" pitchFamily="18" charset="0"/>
              </a:rPr>
              <a:t> за которые законодательством предусмотрена возможность увольнения. В этих случаях увольнение производится в порядке, установленном Трудовым кодексом.</a:t>
            </a:r>
          </a:p>
        </p:txBody>
      </p:sp>
    </p:spTree>
    <p:extLst>
      <p:ext uri="{BB962C8B-B14F-4D97-AF65-F5344CB8AC3E}">
        <p14:creationId xmlns:p14="http://schemas.microsoft.com/office/powerpoint/2010/main" val="55157791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fade">
                                      <p:cBhvr>
                                        <p:cTn id="21" dur="1000"/>
                                        <p:tgtEl>
                                          <p:spTgt spid="2">
                                            <p:txEl>
                                              <p:pRg st="4" end="4"/>
                                            </p:txEl>
                                          </p:spTgt>
                                        </p:tgtEl>
                                      </p:cBhvr>
                                    </p:animEffect>
                                    <p:anim calcmode="lin" valueType="num">
                                      <p:cBhvr>
                                        <p:cTn id="2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277091" y="1496291"/>
            <a:ext cx="8478982" cy="3816429"/>
          </a:xfrm>
          <a:prstGeom prst="rect">
            <a:avLst/>
          </a:prstGeom>
          <a:noFill/>
        </p:spPr>
        <p:txBody>
          <a:bodyPr wrap="square" rtlCol="0">
            <a:spAutoFit/>
          </a:bodyPr>
          <a:lstStyle/>
          <a:p>
            <a:pPr algn="ctr"/>
            <a:r>
              <a:rPr lang="ru-RU" sz="3200" b="1" cap="all"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Порядок и направления</a:t>
            </a:r>
          </a:p>
          <a:p>
            <a:pPr algn="ctr"/>
            <a:endParaRPr lang="ru-RU" sz="3200" b="1" cap="all"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ru-RU" sz="3200" b="1" cap="all"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организации </a:t>
            </a:r>
            <a:r>
              <a:rPr lang="ru-RU" sz="3200" b="1" cap="all"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общественного </a:t>
            </a:r>
            <a:endParaRPr lang="ru-RU" sz="3200" b="1" cap="all"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endParaRPr lang="ru-RU" sz="3200" b="1" cap="all"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ru-RU" sz="3200" b="1" cap="all"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контроля </a:t>
            </a:r>
            <a:r>
              <a:rPr lang="ru-RU" sz="3200" b="1" cap="all"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в первичной </a:t>
            </a:r>
            <a:endParaRPr lang="ru-RU" sz="3200" b="1" cap="all"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endParaRPr lang="ru-RU" sz="3200" b="1" cap="all"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ru-RU" sz="3200" b="1" cap="all"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профсоюзной </a:t>
            </a:r>
            <a:r>
              <a:rPr lang="ru-RU" sz="3200" b="1" cap="all"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организации</a:t>
            </a:r>
          </a:p>
          <a:p>
            <a:endParaRPr lang="ru-RU" dirty="0"/>
          </a:p>
        </p:txBody>
      </p:sp>
    </p:spTree>
    <p:extLst>
      <p:ext uri="{BB962C8B-B14F-4D97-AF65-F5344CB8AC3E}">
        <p14:creationId xmlns:p14="http://schemas.microsoft.com/office/powerpoint/2010/main" val="96688670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328613" y="471487"/>
            <a:ext cx="8486775" cy="5878532"/>
          </a:xfrm>
          <a:prstGeom prst="rect">
            <a:avLst/>
          </a:prstGeom>
          <a:noFill/>
        </p:spPr>
        <p:txBody>
          <a:bodyPr wrap="square" rtlCol="0">
            <a:spAutoFit/>
          </a:bodyPr>
          <a:lstStyle/>
          <a:p>
            <a:pPr algn="just"/>
            <a:r>
              <a:rPr lang="ru-RU" sz="2000" dirty="0">
                <a:solidFill>
                  <a:srgbClr val="CC0066"/>
                </a:solidFill>
                <a:latin typeface="Times New Roman" panose="02020603050405020304" pitchFamily="18" charset="0"/>
                <a:cs typeface="Times New Roman" panose="02020603050405020304" pitchFamily="18" charset="0"/>
              </a:rPr>
              <a:t>♦   изучение нормативной базы с профсоюзным активом  </a:t>
            </a:r>
          </a:p>
          <a:p>
            <a:pPr algn="just"/>
            <a:r>
              <a:rPr lang="ru-RU" sz="2000" dirty="0">
                <a:solidFill>
                  <a:srgbClr val="CC0066"/>
                </a:solidFill>
                <a:latin typeface="Times New Roman" panose="02020603050405020304" pitchFamily="18" charset="0"/>
                <a:cs typeface="Times New Roman" panose="02020603050405020304" pitchFamily="18" charset="0"/>
              </a:rPr>
              <a:t>♦  выборы общественных инспекторов по охране труда на профсоюзном собрании или назначение на заседании профсоюзного комитета с фиксированием в соответствующем протоколе  (состав ОИ по ОТ</a:t>
            </a:r>
            <a:r>
              <a:rPr lang="ru-RU" sz="2000" dirty="0" smtClean="0">
                <a:solidFill>
                  <a:srgbClr val="CC0066"/>
                </a:solidFill>
                <a:latin typeface="Times New Roman" panose="02020603050405020304" pitchFamily="18" charset="0"/>
                <a:cs typeface="Times New Roman" panose="02020603050405020304" pitchFamily="18" charset="0"/>
              </a:rPr>
              <a:t>)</a:t>
            </a:r>
          </a:p>
          <a:p>
            <a:pPr algn="just"/>
            <a:endParaRPr lang="ru-RU" sz="2000" dirty="0" smtClean="0">
              <a:solidFill>
                <a:srgbClr val="CC0066"/>
              </a:solidFill>
              <a:latin typeface="Times New Roman" panose="02020603050405020304" pitchFamily="18" charset="0"/>
              <a:cs typeface="Times New Roman" panose="02020603050405020304" pitchFamily="18" charset="0"/>
            </a:endParaRPr>
          </a:p>
          <a:p>
            <a:pPr marL="1428750" indent="-1428750" algn="just"/>
            <a:r>
              <a:rPr lang="ru-RU" sz="2000" i="1" dirty="0">
                <a:solidFill>
                  <a:srgbClr val="002060"/>
                </a:solidFill>
                <a:latin typeface="Times New Roman" panose="02020603050405020304" pitchFamily="18" charset="0"/>
                <a:cs typeface="Times New Roman" panose="02020603050405020304" pitchFamily="18" charset="0"/>
              </a:rPr>
              <a:t>Примечание. На каждом отчетно-выборном собрании необходимо проводить выборы общественных инспекторов. Если они назначаются профсоюзным комитетом, то их назначение оформляется протоколом даже в там случае, если состав </a:t>
            </a:r>
            <a:r>
              <a:rPr lang="ru-RU" sz="2000" i="1" dirty="0" smtClean="0">
                <a:solidFill>
                  <a:srgbClr val="002060"/>
                </a:solidFill>
                <a:latin typeface="Times New Roman" panose="02020603050405020304" pitchFamily="18" charset="0"/>
                <a:cs typeface="Times New Roman" panose="02020603050405020304" pitchFamily="18" charset="0"/>
              </a:rPr>
              <a:t>общественных инспекторов  </a:t>
            </a:r>
            <a:r>
              <a:rPr lang="ru-RU" sz="2000" i="1" dirty="0">
                <a:solidFill>
                  <a:srgbClr val="002060"/>
                </a:solidFill>
                <a:latin typeface="Times New Roman" panose="02020603050405020304" pitchFamily="18" charset="0"/>
                <a:cs typeface="Times New Roman" panose="02020603050405020304" pitchFamily="18" charset="0"/>
              </a:rPr>
              <a:t>по </a:t>
            </a:r>
            <a:r>
              <a:rPr lang="ru-RU" sz="2000" i="1" dirty="0" smtClean="0">
                <a:solidFill>
                  <a:srgbClr val="002060"/>
                </a:solidFill>
                <a:latin typeface="Times New Roman" panose="02020603050405020304" pitchFamily="18" charset="0"/>
                <a:cs typeface="Times New Roman" panose="02020603050405020304" pitchFamily="18" charset="0"/>
              </a:rPr>
              <a:t>охране труда </a:t>
            </a:r>
            <a:r>
              <a:rPr lang="ru-RU" sz="2000" i="1" dirty="0">
                <a:solidFill>
                  <a:srgbClr val="002060"/>
                </a:solidFill>
                <a:latin typeface="Times New Roman" panose="02020603050405020304" pitchFamily="18" charset="0"/>
                <a:cs typeface="Times New Roman" panose="02020603050405020304" pitchFamily="18" charset="0"/>
              </a:rPr>
              <a:t>не изменился.</a:t>
            </a:r>
            <a:endParaRPr lang="ru-RU" sz="2000" dirty="0">
              <a:solidFill>
                <a:srgbClr val="002060"/>
              </a:solidFill>
              <a:latin typeface="Times New Roman" panose="02020603050405020304" pitchFamily="18" charset="0"/>
              <a:cs typeface="Times New Roman" panose="02020603050405020304" pitchFamily="18" charset="0"/>
            </a:endParaRPr>
          </a:p>
          <a:p>
            <a:pPr algn="just"/>
            <a:endParaRPr lang="ru-RU" dirty="0">
              <a:solidFill>
                <a:srgbClr val="CC0066"/>
              </a:solidFill>
              <a:latin typeface="Times New Roman" panose="02020603050405020304" pitchFamily="18" charset="0"/>
              <a:cs typeface="Times New Roman" panose="02020603050405020304" pitchFamily="18" charset="0"/>
            </a:endParaRPr>
          </a:p>
          <a:p>
            <a:pPr algn="ctr"/>
            <a:r>
              <a:rPr lang="ru-RU" sz="2000" dirty="0">
                <a:latin typeface="Times New Roman" panose="02020603050405020304" pitchFamily="18" charset="0"/>
                <a:cs typeface="Times New Roman" panose="02020603050405020304" pitchFamily="18" charset="0"/>
              </a:rPr>
              <a:t>*** </a:t>
            </a:r>
            <a:r>
              <a:rPr lang="ru-RU" sz="2000" b="1" i="1" dirty="0">
                <a:latin typeface="Times New Roman" panose="02020603050405020304" pitchFamily="18" charset="0"/>
                <a:cs typeface="Times New Roman" panose="02020603050405020304" pitchFamily="18" charset="0"/>
              </a:rPr>
              <a:t>Статья 354 Трудового кодекса Республики Беларусь</a:t>
            </a:r>
            <a:endParaRPr lang="ru-RU" sz="2000" dirty="0">
              <a:latin typeface="Times New Roman" panose="02020603050405020304" pitchFamily="18" charset="0"/>
              <a:cs typeface="Times New Roman" panose="02020603050405020304" pitchFamily="18" charset="0"/>
            </a:endParaRPr>
          </a:p>
          <a:p>
            <a:pPr algn="ctr"/>
            <a:r>
              <a:rPr lang="ru-RU" sz="2000" b="1" i="1" dirty="0">
                <a:latin typeface="Times New Roman" panose="02020603050405020304" pitchFamily="18" charset="0"/>
                <a:cs typeface="Times New Roman" panose="02020603050405020304" pitchFamily="18" charset="0"/>
              </a:rPr>
              <a:t> Представительство интересов работников</a:t>
            </a:r>
            <a:endParaRPr lang="ru-RU" sz="2000" dirty="0">
              <a:latin typeface="Times New Roman" panose="02020603050405020304" pitchFamily="18" charset="0"/>
              <a:cs typeface="Times New Roman" panose="02020603050405020304" pitchFamily="18" charset="0"/>
            </a:endParaRPr>
          </a:p>
          <a:p>
            <a:pPr algn="ctr"/>
            <a:r>
              <a:rPr lang="ru-RU" sz="2000" dirty="0">
                <a:latin typeface="Times New Roman" panose="02020603050405020304" pitchFamily="18" charset="0"/>
                <a:cs typeface="Times New Roman" panose="02020603050405020304" pitchFamily="18" charset="0"/>
              </a:rPr>
              <a:t>Представительство интересов работников могут осуществлять соответствующие профессиональные союзы и иные представительные органы работников, действующие на основании актов законодательства.</a:t>
            </a:r>
          </a:p>
          <a:p>
            <a:pPr algn="ctr"/>
            <a:r>
              <a:rPr lang="ru-RU" sz="2000" dirty="0">
                <a:latin typeface="Times New Roman" panose="02020603050405020304" pitchFamily="18" charset="0"/>
                <a:cs typeface="Times New Roman" panose="02020603050405020304" pitchFamily="18" charset="0"/>
              </a:rPr>
              <a:t>Представительство интересов работников не могут осуществлять руководитель организации и его заместители</a:t>
            </a:r>
            <a:r>
              <a:rPr lang="ru-RU" sz="2000" dirty="0" smtClean="0">
                <a:latin typeface="Times New Roman" panose="02020603050405020304" pitchFamily="18" charset="0"/>
                <a:cs typeface="Times New Roman" panose="02020603050405020304" pitchFamily="18" charset="0"/>
              </a:rPr>
              <a:t>.</a:t>
            </a:r>
            <a:r>
              <a:rPr lang="ru-RU" sz="2000" dirty="0" smtClean="0">
                <a:solidFill>
                  <a:srgbClr val="CC0066"/>
                </a:solidFill>
                <a:latin typeface="Times New Roman" panose="02020603050405020304" pitchFamily="18" charset="0"/>
                <a:cs typeface="Times New Roman" panose="02020603050405020304" pitchFamily="18" charset="0"/>
              </a:rPr>
              <a:t>                               </a:t>
            </a:r>
            <a:endParaRPr lang="ru-RU" sz="2000" dirty="0">
              <a:solidFill>
                <a:srgbClr val="CC0066"/>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70846614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1000"/>
                                        <p:tgtEl>
                                          <p:spTgt spid="2">
                                            <p:txEl>
                                              <p:pRg st="3" end="3"/>
                                            </p:txEl>
                                          </p:spTgt>
                                        </p:tgtEl>
                                      </p:cBhvr>
                                    </p:animEffect>
                                    <p:anim calcmode="lin" valueType="num">
                                      <p:cBhvr>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5" end="5"/>
                                            </p:txEl>
                                          </p:spTgt>
                                        </p:tgtEl>
                                        <p:attrNameLst>
                                          <p:attrName>style.visibility</p:attrName>
                                        </p:attrNameLst>
                                      </p:cBhvr>
                                      <p:to>
                                        <p:strVal val="visible"/>
                                      </p:to>
                                    </p:set>
                                    <p:animEffect transition="in" filter="fade">
                                      <p:cBhvr>
                                        <p:cTn id="28" dur="1000"/>
                                        <p:tgtEl>
                                          <p:spTgt spid="2">
                                            <p:txEl>
                                              <p:pRg st="5" end="5"/>
                                            </p:txEl>
                                          </p:spTgt>
                                        </p:tgtEl>
                                      </p:cBhvr>
                                    </p:animEffect>
                                    <p:anim calcmode="lin" valueType="num">
                                      <p:cBhvr>
                                        <p:cTn id="29"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animEffect transition="in" filter="fade">
                                      <p:cBhvr>
                                        <p:cTn id="35" dur="1000"/>
                                        <p:tgtEl>
                                          <p:spTgt spid="2">
                                            <p:txEl>
                                              <p:pRg st="6" end="6"/>
                                            </p:txEl>
                                          </p:spTgt>
                                        </p:tgtEl>
                                      </p:cBhvr>
                                    </p:animEffect>
                                    <p:anim calcmode="lin" valueType="num">
                                      <p:cBhvr>
                                        <p:cTn id="36"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fade">
                                      <p:cBhvr>
                                        <p:cTn id="42" dur="1000"/>
                                        <p:tgtEl>
                                          <p:spTgt spid="2">
                                            <p:txEl>
                                              <p:pRg st="7" end="7"/>
                                            </p:txEl>
                                          </p:spTgt>
                                        </p:tgtEl>
                                      </p:cBhvr>
                                    </p:animEffect>
                                    <p:anim calcmode="lin" valueType="num">
                                      <p:cBhvr>
                                        <p:cTn id="43"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
                                            <p:txEl>
                                              <p:pRg st="8" end="8"/>
                                            </p:txEl>
                                          </p:spTgt>
                                        </p:tgtEl>
                                        <p:attrNameLst>
                                          <p:attrName>style.visibility</p:attrName>
                                        </p:attrNameLst>
                                      </p:cBhvr>
                                      <p:to>
                                        <p:strVal val="visible"/>
                                      </p:to>
                                    </p:set>
                                    <p:animEffect transition="in" filter="fade">
                                      <p:cBhvr>
                                        <p:cTn id="49" dur="1000"/>
                                        <p:tgtEl>
                                          <p:spTgt spid="2">
                                            <p:txEl>
                                              <p:pRg st="8" end="8"/>
                                            </p:txEl>
                                          </p:spTgt>
                                        </p:tgtEl>
                                      </p:cBhvr>
                                    </p:animEffect>
                                    <p:anim calcmode="lin" valueType="num">
                                      <p:cBhvr>
                                        <p:cTn id="50"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185738" y="0"/>
            <a:ext cx="8772525" cy="7571303"/>
          </a:xfrm>
          <a:prstGeom prst="rect">
            <a:avLst/>
          </a:prstGeom>
          <a:noFill/>
        </p:spPr>
        <p:txBody>
          <a:bodyPr wrap="square" rtlCol="0">
            <a:spAutoFit/>
          </a:bodyPr>
          <a:lstStyle/>
          <a:p>
            <a:pPr algn="r"/>
            <a:r>
              <a:rPr lang="ru-RU" sz="1400" b="1" i="1" dirty="0">
                <a:solidFill>
                  <a:srgbClr val="002060"/>
                </a:solidFill>
                <a:latin typeface="Times New Roman" panose="02020603050405020304" pitchFamily="18" charset="0"/>
                <a:cs typeface="Times New Roman" panose="02020603050405020304" pitchFamily="18" charset="0"/>
              </a:rPr>
              <a:t>Образец протокола заседания ПК </a:t>
            </a:r>
            <a:endParaRPr lang="ru-RU" sz="1400" dirty="0">
              <a:solidFill>
                <a:srgbClr val="002060"/>
              </a:solidFill>
              <a:latin typeface="Times New Roman" panose="02020603050405020304" pitchFamily="18" charset="0"/>
              <a:cs typeface="Times New Roman" panose="02020603050405020304" pitchFamily="18" charset="0"/>
            </a:endParaRPr>
          </a:p>
          <a:p>
            <a:pPr algn="r"/>
            <a:r>
              <a:rPr lang="ru-RU" sz="1400" b="1" i="1" dirty="0">
                <a:solidFill>
                  <a:srgbClr val="002060"/>
                </a:solidFill>
                <a:latin typeface="Times New Roman" panose="02020603050405020304" pitchFamily="18" charset="0"/>
                <a:cs typeface="Times New Roman" panose="02020603050405020304" pitchFamily="18" charset="0"/>
              </a:rPr>
              <a:t>по назначению ОИ по ОТ</a:t>
            </a:r>
            <a:endParaRPr lang="ru-RU" sz="1400" dirty="0">
              <a:solidFill>
                <a:srgbClr val="002060"/>
              </a:solidFill>
              <a:latin typeface="Times New Roman" panose="02020603050405020304" pitchFamily="18" charset="0"/>
              <a:cs typeface="Times New Roman" panose="02020603050405020304" pitchFamily="18" charset="0"/>
            </a:endParaRPr>
          </a:p>
          <a:p>
            <a:r>
              <a:rPr lang="ru-RU" dirty="0">
                <a:solidFill>
                  <a:srgbClr val="002060"/>
                </a:solidFill>
                <a:latin typeface="Times New Roman" panose="02020603050405020304" pitchFamily="18" charset="0"/>
                <a:cs typeface="Times New Roman" panose="02020603050405020304" pitchFamily="18" charset="0"/>
              </a:rPr>
              <a:t>Наименование вышестоящего органа</a:t>
            </a:r>
          </a:p>
          <a:p>
            <a:r>
              <a:rPr lang="ru-RU" dirty="0">
                <a:solidFill>
                  <a:srgbClr val="002060"/>
                </a:solidFill>
                <a:latin typeface="Times New Roman" panose="02020603050405020304" pitchFamily="18" charset="0"/>
                <a:cs typeface="Times New Roman" panose="02020603050405020304" pitchFamily="18" charset="0"/>
              </a:rPr>
              <a:t>Наименование первичной профсоюзной организации</a:t>
            </a:r>
          </a:p>
          <a:p>
            <a:r>
              <a:rPr lang="ru-RU" dirty="0">
                <a:solidFill>
                  <a:srgbClr val="002060"/>
                </a:solidFill>
                <a:latin typeface="Times New Roman" panose="02020603050405020304" pitchFamily="18" charset="0"/>
                <a:cs typeface="Times New Roman" panose="02020603050405020304" pitchFamily="18" charset="0"/>
              </a:rPr>
              <a:t> </a:t>
            </a:r>
          </a:p>
          <a:p>
            <a:r>
              <a:rPr lang="ru-RU" dirty="0">
                <a:solidFill>
                  <a:srgbClr val="002060"/>
                </a:solidFill>
                <a:latin typeface="Times New Roman" panose="02020603050405020304" pitchFamily="18" charset="0"/>
                <a:cs typeface="Times New Roman" panose="02020603050405020304" pitchFamily="18" charset="0"/>
              </a:rPr>
              <a:t>ПРОТОКОЛ</a:t>
            </a:r>
          </a:p>
          <a:p>
            <a:r>
              <a:rPr lang="ru-RU" dirty="0">
                <a:solidFill>
                  <a:srgbClr val="002060"/>
                </a:solidFill>
                <a:latin typeface="Times New Roman" panose="02020603050405020304" pitchFamily="18" charset="0"/>
                <a:cs typeface="Times New Roman" panose="02020603050405020304" pitchFamily="18" charset="0"/>
              </a:rPr>
              <a:t>«___»___________ № ____                          (</a:t>
            </a:r>
            <a:r>
              <a:rPr lang="ru-RU" i="1" dirty="0">
                <a:solidFill>
                  <a:srgbClr val="002060"/>
                </a:solidFill>
                <a:latin typeface="Times New Roman" panose="02020603050405020304" pitchFamily="18" charset="0"/>
                <a:cs typeface="Times New Roman" panose="02020603050405020304" pitchFamily="18" charset="0"/>
              </a:rPr>
              <a:t>нумеруются по календарным годам)</a:t>
            </a:r>
            <a:endParaRPr lang="ru-RU" dirty="0">
              <a:solidFill>
                <a:srgbClr val="002060"/>
              </a:solidFill>
              <a:latin typeface="Times New Roman" panose="02020603050405020304" pitchFamily="18" charset="0"/>
              <a:cs typeface="Times New Roman" panose="02020603050405020304" pitchFamily="18" charset="0"/>
            </a:endParaRPr>
          </a:p>
          <a:p>
            <a:r>
              <a:rPr lang="ru-RU" dirty="0">
                <a:solidFill>
                  <a:srgbClr val="002060"/>
                </a:solidFill>
                <a:latin typeface="Times New Roman" panose="02020603050405020304" pitchFamily="18" charset="0"/>
                <a:cs typeface="Times New Roman" panose="02020603050405020304" pitchFamily="18" charset="0"/>
              </a:rPr>
              <a:t> </a:t>
            </a:r>
          </a:p>
          <a:p>
            <a:r>
              <a:rPr lang="ru-RU" dirty="0">
                <a:solidFill>
                  <a:srgbClr val="002060"/>
                </a:solidFill>
                <a:latin typeface="Times New Roman" panose="02020603050405020304" pitchFamily="18" charset="0"/>
                <a:cs typeface="Times New Roman" panose="02020603050405020304" pitchFamily="18" charset="0"/>
              </a:rPr>
              <a:t>Место составления </a:t>
            </a:r>
          </a:p>
          <a:p>
            <a:r>
              <a:rPr lang="ru-RU" dirty="0">
                <a:solidFill>
                  <a:srgbClr val="002060"/>
                </a:solidFill>
                <a:latin typeface="Times New Roman" panose="02020603050405020304" pitchFamily="18" charset="0"/>
                <a:cs typeface="Times New Roman" panose="02020603050405020304" pitchFamily="18" charset="0"/>
              </a:rPr>
              <a:t>Председательствующий – </a:t>
            </a:r>
            <a:r>
              <a:rPr lang="ru-RU" dirty="0" err="1">
                <a:solidFill>
                  <a:srgbClr val="002060"/>
                </a:solidFill>
                <a:latin typeface="Times New Roman" panose="02020603050405020304" pitchFamily="18" charset="0"/>
                <a:cs typeface="Times New Roman" panose="02020603050405020304" pitchFamily="18" charset="0"/>
              </a:rPr>
              <a:t>Е.В.Метечко</a:t>
            </a:r>
            <a:r>
              <a:rPr lang="ru-RU" dirty="0">
                <a:solidFill>
                  <a:srgbClr val="002060"/>
                </a:solidFill>
                <a:latin typeface="Times New Roman" panose="02020603050405020304" pitchFamily="18" charset="0"/>
                <a:cs typeface="Times New Roman" panose="02020603050405020304" pitchFamily="18" charset="0"/>
              </a:rPr>
              <a:t>, председатель ПК</a:t>
            </a:r>
          </a:p>
          <a:p>
            <a:r>
              <a:rPr lang="ru-RU" dirty="0">
                <a:solidFill>
                  <a:srgbClr val="002060"/>
                </a:solidFill>
                <a:latin typeface="Times New Roman" panose="02020603050405020304" pitchFamily="18" charset="0"/>
                <a:cs typeface="Times New Roman" panose="02020603050405020304" pitchFamily="18" charset="0"/>
              </a:rPr>
              <a:t>                          (</a:t>
            </a:r>
            <a:r>
              <a:rPr lang="ru-RU" i="1" dirty="0">
                <a:solidFill>
                  <a:srgbClr val="002060"/>
                </a:solidFill>
                <a:latin typeface="Times New Roman" panose="02020603050405020304" pitchFamily="18" charset="0"/>
                <a:cs typeface="Times New Roman" panose="02020603050405020304" pitchFamily="18" charset="0"/>
              </a:rPr>
              <a:t>инициалы, фамилия)</a:t>
            </a:r>
            <a:endParaRPr lang="ru-RU" dirty="0">
              <a:solidFill>
                <a:srgbClr val="002060"/>
              </a:solidFill>
              <a:latin typeface="Times New Roman" panose="02020603050405020304" pitchFamily="18" charset="0"/>
              <a:cs typeface="Times New Roman" panose="02020603050405020304" pitchFamily="18" charset="0"/>
            </a:endParaRPr>
          </a:p>
          <a:p>
            <a:r>
              <a:rPr lang="ru-RU" dirty="0">
                <a:solidFill>
                  <a:srgbClr val="002060"/>
                </a:solidFill>
                <a:latin typeface="Times New Roman" panose="02020603050405020304" pitchFamily="18" charset="0"/>
                <a:cs typeface="Times New Roman" panose="02020603050405020304" pitchFamily="18" charset="0"/>
              </a:rPr>
              <a:t>Секретарь -        </a:t>
            </a:r>
            <a:r>
              <a:rPr lang="ru-RU" dirty="0" err="1">
                <a:solidFill>
                  <a:srgbClr val="002060"/>
                </a:solidFill>
                <a:latin typeface="Times New Roman" panose="02020603050405020304" pitchFamily="18" charset="0"/>
                <a:cs typeface="Times New Roman" panose="02020603050405020304" pitchFamily="18" charset="0"/>
              </a:rPr>
              <a:t>Е.С.Зубрицкая</a:t>
            </a:r>
            <a:r>
              <a:rPr lang="ru-RU" dirty="0">
                <a:solidFill>
                  <a:srgbClr val="002060"/>
                </a:solidFill>
                <a:latin typeface="Times New Roman" panose="02020603050405020304" pitchFamily="18" charset="0"/>
                <a:cs typeface="Times New Roman" panose="02020603050405020304" pitchFamily="18" charset="0"/>
              </a:rPr>
              <a:t> </a:t>
            </a:r>
          </a:p>
          <a:p>
            <a:r>
              <a:rPr lang="ru-RU" dirty="0">
                <a:solidFill>
                  <a:srgbClr val="002060"/>
                </a:solidFill>
                <a:latin typeface="Times New Roman" panose="02020603050405020304" pitchFamily="18" charset="0"/>
                <a:cs typeface="Times New Roman" panose="02020603050405020304" pitchFamily="18" charset="0"/>
              </a:rPr>
              <a:t>                          (</a:t>
            </a:r>
            <a:r>
              <a:rPr lang="ru-RU" i="1" dirty="0">
                <a:solidFill>
                  <a:srgbClr val="002060"/>
                </a:solidFill>
                <a:latin typeface="Times New Roman" panose="02020603050405020304" pitchFamily="18" charset="0"/>
                <a:cs typeface="Times New Roman" panose="02020603050405020304" pitchFamily="18" charset="0"/>
              </a:rPr>
              <a:t>инициалы, фамилия)</a:t>
            </a:r>
            <a:endParaRPr lang="ru-RU" dirty="0">
              <a:solidFill>
                <a:srgbClr val="002060"/>
              </a:solidFill>
              <a:latin typeface="Times New Roman" panose="02020603050405020304" pitchFamily="18" charset="0"/>
              <a:cs typeface="Times New Roman" panose="02020603050405020304" pitchFamily="18" charset="0"/>
            </a:endParaRPr>
          </a:p>
          <a:p>
            <a:r>
              <a:rPr lang="ru-RU" dirty="0">
                <a:solidFill>
                  <a:srgbClr val="002060"/>
                </a:solidFill>
                <a:latin typeface="Times New Roman" panose="02020603050405020304" pitchFamily="18" charset="0"/>
                <a:cs typeface="Times New Roman" panose="02020603050405020304" pitchFamily="18" charset="0"/>
              </a:rPr>
              <a:t>Присутствовали : </a:t>
            </a:r>
            <a:r>
              <a:rPr lang="ru-RU" dirty="0" err="1">
                <a:solidFill>
                  <a:srgbClr val="002060"/>
                </a:solidFill>
                <a:latin typeface="Times New Roman" panose="02020603050405020304" pitchFamily="18" charset="0"/>
                <a:cs typeface="Times New Roman" panose="02020603050405020304" pitchFamily="18" charset="0"/>
              </a:rPr>
              <a:t>Гордиевская</a:t>
            </a:r>
            <a:r>
              <a:rPr lang="ru-RU" dirty="0">
                <a:solidFill>
                  <a:srgbClr val="002060"/>
                </a:solidFill>
                <a:latin typeface="Times New Roman" panose="02020603050405020304" pitchFamily="18" charset="0"/>
                <a:cs typeface="Times New Roman" panose="02020603050405020304" pitchFamily="18" charset="0"/>
              </a:rPr>
              <a:t> В.А. </a:t>
            </a:r>
          </a:p>
          <a:p>
            <a:r>
              <a:rPr lang="ru-RU" dirty="0">
                <a:solidFill>
                  <a:srgbClr val="002060"/>
                </a:solidFill>
                <a:latin typeface="Times New Roman" panose="02020603050405020304" pitchFamily="18" charset="0"/>
                <a:cs typeface="Times New Roman" panose="02020603050405020304" pitchFamily="18" charset="0"/>
              </a:rPr>
              <a:t>                               (</a:t>
            </a:r>
            <a:r>
              <a:rPr lang="ru-RU" i="1" dirty="0">
                <a:solidFill>
                  <a:srgbClr val="002060"/>
                </a:solidFill>
                <a:latin typeface="Times New Roman" panose="02020603050405020304" pitchFamily="18" charset="0"/>
                <a:cs typeface="Times New Roman" panose="02020603050405020304" pitchFamily="18" charset="0"/>
              </a:rPr>
              <a:t>фамилии, инициалы в алфавитном порядке)</a:t>
            </a:r>
            <a:endParaRPr lang="ru-RU" dirty="0">
              <a:solidFill>
                <a:srgbClr val="002060"/>
              </a:solidFill>
              <a:latin typeface="Times New Roman" panose="02020603050405020304" pitchFamily="18" charset="0"/>
              <a:cs typeface="Times New Roman" panose="02020603050405020304" pitchFamily="18" charset="0"/>
            </a:endParaRPr>
          </a:p>
          <a:p>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Гойло</a:t>
            </a:r>
            <a:r>
              <a:rPr lang="ru-RU" dirty="0">
                <a:solidFill>
                  <a:srgbClr val="002060"/>
                </a:solidFill>
                <a:latin typeface="Times New Roman" panose="02020603050405020304" pitchFamily="18" charset="0"/>
                <a:cs typeface="Times New Roman" panose="02020603050405020304" pitchFamily="18" charset="0"/>
              </a:rPr>
              <a:t> Т.Т.</a:t>
            </a:r>
          </a:p>
          <a:p>
            <a:r>
              <a:rPr lang="ru-RU" dirty="0">
                <a:solidFill>
                  <a:srgbClr val="002060"/>
                </a:solidFill>
                <a:latin typeface="Times New Roman" panose="02020603050405020304" pitchFamily="18" charset="0"/>
                <a:cs typeface="Times New Roman" panose="02020603050405020304" pitchFamily="18" charset="0"/>
              </a:rPr>
              <a:t>                               Жебрун  Е.Н.</a:t>
            </a:r>
          </a:p>
          <a:p>
            <a:r>
              <a:rPr lang="ru-RU" dirty="0">
                <a:solidFill>
                  <a:srgbClr val="002060"/>
                </a:solidFill>
                <a:latin typeface="Times New Roman" panose="02020603050405020304" pitchFamily="18" charset="0"/>
                <a:cs typeface="Times New Roman" panose="02020603050405020304" pitchFamily="18" charset="0"/>
              </a:rPr>
              <a:t>                               Куприян М.А.</a:t>
            </a:r>
          </a:p>
          <a:p>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Ягодский</a:t>
            </a:r>
            <a:r>
              <a:rPr lang="ru-RU" dirty="0">
                <a:solidFill>
                  <a:srgbClr val="002060"/>
                </a:solidFill>
                <a:latin typeface="Times New Roman" panose="02020603050405020304" pitchFamily="18" charset="0"/>
                <a:cs typeface="Times New Roman" panose="02020603050405020304" pitchFamily="18" charset="0"/>
              </a:rPr>
              <a:t> Д.К. </a:t>
            </a:r>
          </a:p>
          <a:p>
            <a:r>
              <a:rPr lang="ru-RU" dirty="0">
                <a:solidFill>
                  <a:srgbClr val="002060"/>
                </a:solidFill>
                <a:latin typeface="Times New Roman" panose="02020603050405020304" pitchFamily="18" charset="0"/>
                <a:cs typeface="Times New Roman" panose="02020603050405020304" pitchFamily="18" charset="0"/>
              </a:rPr>
              <a:t>Повестка дня:</a:t>
            </a:r>
          </a:p>
          <a:p>
            <a:r>
              <a:rPr lang="ru-RU" dirty="0">
                <a:solidFill>
                  <a:srgbClr val="002060"/>
                </a:solidFill>
                <a:latin typeface="Times New Roman" panose="02020603050405020304" pitchFamily="18" charset="0"/>
                <a:cs typeface="Times New Roman" panose="02020603050405020304" pitchFamily="18" charset="0"/>
              </a:rPr>
              <a:t>     1. О назначении общественных инспекторов по охране труда.</a:t>
            </a:r>
          </a:p>
          <a:p>
            <a:r>
              <a:rPr lang="ru-RU" dirty="0">
                <a:solidFill>
                  <a:srgbClr val="002060"/>
                </a:solidFill>
                <a:latin typeface="Times New Roman" panose="02020603050405020304" pitchFamily="18" charset="0"/>
                <a:cs typeface="Times New Roman" panose="02020603050405020304" pitchFamily="18" charset="0"/>
              </a:rPr>
              <a:t>     2. О создании общественной комиссии по охране труда.</a:t>
            </a:r>
          </a:p>
          <a:p>
            <a:r>
              <a:rPr lang="ru-RU" dirty="0">
                <a:solidFill>
                  <a:srgbClr val="002060"/>
                </a:solidFill>
                <a:latin typeface="Times New Roman" panose="02020603050405020304" pitchFamily="18" charset="0"/>
                <a:cs typeface="Times New Roman" panose="02020603050405020304" pitchFamily="18" charset="0"/>
              </a:rPr>
              <a:t>     3.О наделении правами общественного инспектора по охране труда председателя профсоюзного комитета.</a:t>
            </a:r>
          </a:p>
          <a:p>
            <a:r>
              <a:rPr lang="ru-RU" dirty="0">
                <a:solidFill>
                  <a:srgbClr val="002060"/>
                </a:solidFill>
                <a:latin typeface="Times New Roman" panose="02020603050405020304" pitchFamily="18" charset="0"/>
                <a:cs typeface="Times New Roman" panose="02020603050405020304" pitchFamily="18" charset="0"/>
              </a:rPr>
              <a:t>     4. …</a:t>
            </a:r>
          </a:p>
          <a:p>
            <a:r>
              <a:rPr lang="ru-RU" dirty="0">
                <a:latin typeface="Times New Roman" panose="02020603050405020304" pitchFamily="18" charset="0"/>
                <a:cs typeface="Times New Roman" panose="02020603050405020304" pitchFamily="18" charset="0"/>
              </a:rPr>
              <a:t> </a:t>
            </a:r>
          </a:p>
          <a:p>
            <a:endParaRPr lang="ru-RU" dirty="0"/>
          </a:p>
        </p:txBody>
      </p:sp>
    </p:spTree>
    <p:extLst>
      <p:ext uri="{BB962C8B-B14F-4D97-AF65-F5344CB8AC3E}">
        <p14:creationId xmlns:p14="http://schemas.microsoft.com/office/powerpoint/2010/main" val="134475403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1" y="0"/>
            <a:ext cx="9144000" cy="7294305"/>
          </a:xfrm>
          <a:prstGeom prst="rect">
            <a:avLst/>
          </a:prstGeom>
          <a:noFill/>
        </p:spPr>
        <p:txBody>
          <a:bodyPr wrap="square" rtlCol="0">
            <a:spAutoFit/>
          </a:bodyPr>
          <a:lstStyle/>
          <a:p>
            <a:pPr algn="just"/>
            <a:r>
              <a:rPr lang="ru-RU" sz="1500" dirty="0"/>
              <a:t>1</a:t>
            </a:r>
            <a:r>
              <a:rPr lang="ru-RU" sz="1500" dirty="0">
                <a:solidFill>
                  <a:srgbClr val="002060"/>
                </a:solidFill>
              </a:rPr>
              <a:t>. СЛУШАЛИ: </a:t>
            </a:r>
          </a:p>
          <a:p>
            <a:pPr algn="just"/>
            <a:r>
              <a:rPr lang="ru-RU" sz="1500" dirty="0">
                <a:solidFill>
                  <a:srgbClr val="002060"/>
                </a:solidFill>
              </a:rPr>
              <a:t>Куприян М.А., члена профкома, ответственного за работу по охране труда, о кандидатурах общественных инспекторов по охране труда. </a:t>
            </a:r>
            <a:r>
              <a:rPr lang="ru-RU" sz="1500" dirty="0" err="1">
                <a:solidFill>
                  <a:srgbClr val="002060"/>
                </a:solidFill>
              </a:rPr>
              <a:t>Преложил</a:t>
            </a:r>
            <a:r>
              <a:rPr lang="ru-RU" sz="1500" dirty="0">
                <a:solidFill>
                  <a:srgbClr val="002060"/>
                </a:solidFill>
              </a:rPr>
              <a:t>(а) назначить общественными инспекторами по охране труда первичной профсоюзной организации </a:t>
            </a:r>
          </a:p>
          <a:p>
            <a:pPr algn="just"/>
            <a:r>
              <a:rPr lang="ru-RU" sz="1500" dirty="0">
                <a:solidFill>
                  <a:srgbClr val="002060"/>
                </a:solidFill>
              </a:rPr>
              <a:t>             </a:t>
            </a:r>
            <a:r>
              <a:rPr lang="ru-RU" sz="1500" dirty="0" err="1">
                <a:solidFill>
                  <a:srgbClr val="002060"/>
                </a:solidFill>
              </a:rPr>
              <a:t>Байгота</a:t>
            </a:r>
            <a:r>
              <a:rPr lang="ru-RU" sz="1500" dirty="0">
                <a:solidFill>
                  <a:srgbClr val="002060"/>
                </a:solidFill>
              </a:rPr>
              <a:t> А.В. - учителя физики,</a:t>
            </a:r>
          </a:p>
          <a:p>
            <a:pPr algn="just"/>
            <a:r>
              <a:rPr lang="ru-RU" sz="1500" dirty="0">
                <a:solidFill>
                  <a:srgbClr val="002060"/>
                </a:solidFill>
              </a:rPr>
              <a:t>             </a:t>
            </a:r>
            <a:r>
              <a:rPr lang="ru-RU" sz="1500" dirty="0" err="1">
                <a:solidFill>
                  <a:srgbClr val="002060"/>
                </a:solidFill>
              </a:rPr>
              <a:t>Олехнович</a:t>
            </a:r>
            <a:r>
              <a:rPr lang="ru-RU" sz="1500" dirty="0">
                <a:solidFill>
                  <a:srgbClr val="002060"/>
                </a:solidFill>
              </a:rPr>
              <a:t> М.В. – учителя начальных классов,</a:t>
            </a:r>
          </a:p>
          <a:p>
            <a:pPr algn="just"/>
            <a:r>
              <a:rPr lang="ru-RU" sz="1500" dirty="0" smtClean="0">
                <a:solidFill>
                  <a:srgbClr val="002060"/>
                </a:solidFill>
              </a:rPr>
              <a:t>             </a:t>
            </a:r>
            <a:r>
              <a:rPr lang="ru-RU" sz="1500" dirty="0" err="1" smtClean="0">
                <a:solidFill>
                  <a:srgbClr val="002060"/>
                </a:solidFill>
              </a:rPr>
              <a:t>Сарвас</a:t>
            </a:r>
            <a:r>
              <a:rPr lang="ru-RU" sz="1500" dirty="0" smtClean="0">
                <a:solidFill>
                  <a:srgbClr val="002060"/>
                </a:solidFill>
              </a:rPr>
              <a:t> </a:t>
            </a:r>
            <a:r>
              <a:rPr lang="ru-RU" sz="1500" dirty="0">
                <a:solidFill>
                  <a:srgbClr val="002060"/>
                </a:solidFill>
              </a:rPr>
              <a:t>М.П. –заместителя директора по -    хозяйственной работе,</a:t>
            </a:r>
          </a:p>
          <a:p>
            <a:pPr marL="542925" indent="-542925" algn="just"/>
            <a:r>
              <a:rPr lang="ru-RU" sz="1500" dirty="0" smtClean="0">
                <a:solidFill>
                  <a:srgbClr val="002060"/>
                </a:solidFill>
              </a:rPr>
              <a:t>              </a:t>
            </a:r>
            <a:r>
              <a:rPr lang="ru-RU" sz="1500" dirty="0" err="1" smtClean="0">
                <a:solidFill>
                  <a:srgbClr val="002060"/>
                </a:solidFill>
              </a:rPr>
              <a:t>Арико</a:t>
            </a:r>
            <a:r>
              <a:rPr lang="ru-RU" sz="1500" dirty="0" smtClean="0">
                <a:solidFill>
                  <a:srgbClr val="002060"/>
                </a:solidFill>
              </a:rPr>
              <a:t> </a:t>
            </a:r>
            <a:r>
              <a:rPr lang="ru-RU" sz="1500" dirty="0">
                <a:solidFill>
                  <a:srgbClr val="002060"/>
                </a:solidFill>
              </a:rPr>
              <a:t>И.И. – заместителя директора по учебной работе, ответственного за организацию работы по </a:t>
            </a:r>
            <a:r>
              <a:rPr lang="ru-RU" sz="1500" dirty="0" smtClean="0">
                <a:solidFill>
                  <a:srgbClr val="002060"/>
                </a:solidFill>
              </a:rPr>
              <a:t>            охране </a:t>
            </a:r>
            <a:r>
              <a:rPr lang="ru-RU" sz="1500" dirty="0">
                <a:solidFill>
                  <a:srgbClr val="002060"/>
                </a:solidFill>
              </a:rPr>
              <a:t>труда в </a:t>
            </a:r>
            <a:r>
              <a:rPr lang="ru-RU" sz="1500" dirty="0" smtClean="0">
                <a:solidFill>
                  <a:srgbClr val="002060"/>
                </a:solidFill>
              </a:rPr>
              <a:t>школе. Заместители лучше знают работу по охране труда.</a:t>
            </a:r>
            <a:endParaRPr lang="ru-RU" sz="1500" dirty="0">
              <a:solidFill>
                <a:srgbClr val="002060"/>
              </a:solidFill>
            </a:endParaRPr>
          </a:p>
          <a:p>
            <a:pPr algn="just"/>
            <a:r>
              <a:rPr lang="ru-RU" sz="1500" dirty="0">
                <a:solidFill>
                  <a:srgbClr val="002060"/>
                </a:solidFill>
              </a:rPr>
              <a:t>ВЫСТУПИЛИ: </a:t>
            </a:r>
          </a:p>
          <a:p>
            <a:pPr algn="just"/>
            <a:r>
              <a:rPr lang="ru-RU" sz="1500" dirty="0" err="1">
                <a:solidFill>
                  <a:srgbClr val="002060"/>
                </a:solidFill>
              </a:rPr>
              <a:t>Метечко</a:t>
            </a:r>
            <a:r>
              <a:rPr lang="ru-RU" sz="1500" dirty="0">
                <a:solidFill>
                  <a:srgbClr val="002060"/>
                </a:solidFill>
              </a:rPr>
              <a:t> Е.В., председатель профсоюзного комитета. Проинформировала, что в </a:t>
            </a:r>
            <a:r>
              <a:rPr lang="ru-RU" sz="1500" b="1" u="sng" dirty="0">
                <a:solidFill>
                  <a:srgbClr val="002060"/>
                </a:solidFill>
              </a:rPr>
              <a:t>соответствии со ст. 354 Трудового кодекса Республики Беларусь</a:t>
            </a:r>
            <a:r>
              <a:rPr lang="ru-RU" sz="1500" dirty="0">
                <a:solidFill>
                  <a:srgbClr val="002060"/>
                </a:solidFill>
              </a:rPr>
              <a:t> представительство интересов работников не могут осуществлять руководитель организации и его заместители.  Следовательно, </a:t>
            </a:r>
            <a:r>
              <a:rPr lang="ru-RU" sz="1500" dirty="0" err="1">
                <a:solidFill>
                  <a:srgbClr val="002060"/>
                </a:solidFill>
              </a:rPr>
              <a:t>Арико</a:t>
            </a:r>
            <a:r>
              <a:rPr lang="ru-RU" sz="1500" dirty="0">
                <a:solidFill>
                  <a:srgbClr val="002060"/>
                </a:solidFill>
              </a:rPr>
              <a:t> И.И. и </a:t>
            </a:r>
            <a:r>
              <a:rPr lang="ru-RU" sz="1500" dirty="0" err="1">
                <a:solidFill>
                  <a:srgbClr val="002060"/>
                </a:solidFill>
              </a:rPr>
              <a:t>Сарвас</a:t>
            </a:r>
            <a:r>
              <a:rPr lang="ru-RU" sz="1500" dirty="0">
                <a:solidFill>
                  <a:srgbClr val="002060"/>
                </a:solidFill>
              </a:rPr>
              <a:t> М.П. не могут быть назначены общественными инспекторами по охране труда.</a:t>
            </a:r>
          </a:p>
          <a:p>
            <a:pPr algn="just"/>
            <a:r>
              <a:rPr lang="ru-RU" sz="1500" dirty="0" err="1">
                <a:solidFill>
                  <a:srgbClr val="002060"/>
                </a:solidFill>
              </a:rPr>
              <a:t>Гордиевская</a:t>
            </a:r>
            <a:r>
              <a:rPr lang="ru-RU" sz="1500" dirty="0">
                <a:solidFill>
                  <a:srgbClr val="002060"/>
                </a:solidFill>
              </a:rPr>
              <a:t> В.А., которая  предложила назначить общественными инспекторами по охране труда  Куприян М.А., </a:t>
            </a:r>
            <a:r>
              <a:rPr lang="ru-RU" sz="1500" dirty="0" err="1">
                <a:solidFill>
                  <a:srgbClr val="002060"/>
                </a:solidFill>
              </a:rPr>
              <a:t>Байгота</a:t>
            </a:r>
            <a:r>
              <a:rPr lang="ru-RU" sz="1500" dirty="0">
                <a:solidFill>
                  <a:srgbClr val="002060"/>
                </a:solidFill>
              </a:rPr>
              <a:t> А.В., </a:t>
            </a:r>
            <a:r>
              <a:rPr lang="ru-RU" sz="1500" dirty="0" err="1">
                <a:solidFill>
                  <a:srgbClr val="002060"/>
                </a:solidFill>
              </a:rPr>
              <a:t>Олехнович</a:t>
            </a:r>
            <a:r>
              <a:rPr lang="ru-RU" sz="1500" dirty="0">
                <a:solidFill>
                  <a:srgbClr val="002060"/>
                </a:solidFill>
              </a:rPr>
              <a:t> М.В.  Учреждение не очень большое и достаточно будет 3 общественных инспекторов по охране труда.</a:t>
            </a:r>
          </a:p>
          <a:p>
            <a:pPr algn="just"/>
            <a:r>
              <a:rPr lang="ru-RU" sz="1500" dirty="0">
                <a:solidFill>
                  <a:srgbClr val="002060"/>
                </a:solidFill>
              </a:rPr>
              <a:t>ПОСТАНОВИЛИ:</a:t>
            </a:r>
          </a:p>
          <a:p>
            <a:pPr algn="just"/>
            <a:r>
              <a:rPr lang="ru-RU" sz="1500" dirty="0">
                <a:solidFill>
                  <a:srgbClr val="002060"/>
                </a:solidFill>
              </a:rPr>
              <a:t>1.1.  Назначить общественными инспекторами по охране труда:</a:t>
            </a:r>
          </a:p>
          <a:p>
            <a:pPr algn="just"/>
            <a:r>
              <a:rPr lang="ru-RU" sz="1500" dirty="0" err="1">
                <a:solidFill>
                  <a:srgbClr val="002060"/>
                </a:solidFill>
              </a:rPr>
              <a:t>Байгота</a:t>
            </a:r>
            <a:r>
              <a:rPr lang="ru-RU" sz="1500" dirty="0">
                <a:solidFill>
                  <a:srgbClr val="002060"/>
                </a:solidFill>
              </a:rPr>
              <a:t> А.В. –учителя физики, члена профсоюза,</a:t>
            </a:r>
          </a:p>
          <a:p>
            <a:pPr algn="just"/>
            <a:r>
              <a:rPr lang="ru-RU" sz="1500" dirty="0">
                <a:solidFill>
                  <a:srgbClr val="002060"/>
                </a:solidFill>
              </a:rPr>
              <a:t>Куприян М.А. – учителя физической культуры, члена профкома, </a:t>
            </a:r>
          </a:p>
          <a:p>
            <a:pPr algn="just"/>
            <a:r>
              <a:rPr lang="ru-RU" sz="1500" dirty="0" err="1">
                <a:solidFill>
                  <a:srgbClr val="002060"/>
                </a:solidFill>
              </a:rPr>
              <a:t>Олехнович</a:t>
            </a:r>
            <a:r>
              <a:rPr lang="ru-RU" sz="1500" dirty="0">
                <a:solidFill>
                  <a:srgbClr val="002060"/>
                </a:solidFill>
              </a:rPr>
              <a:t> М.В. – учителя начальных классов, члена профсоюза.  </a:t>
            </a:r>
          </a:p>
          <a:p>
            <a:pPr algn="just"/>
            <a:r>
              <a:rPr lang="ru-RU" sz="1500" dirty="0">
                <a:solidFill>
                  <a:srgbClr val="002060"/>
                </a:solidFill>
              </a:rPr>
              <a:t>1.2. Выписку из протокола заседания профсоюзного комитета о назначении общественных инспекторов по охране труда передать руководителю учреждения.</a:t>
            </a:r>
          </a:p>
          <a:p>
            <a:pPr algn="just"/>
            <a:r>
              <a:rPr lang="ru-RU" sz="1500" dirty="0">
                <a:solidFill>
                  <a:srgbClr val="002060"/>
                </a:solidFill>
              </a:rPr>
              <a:t>1.3.  Председателю профсоюзного комитета </a:t>
            </a:r>
            <a:r>
              <a:rPr lang="ru-RU" sz="1500" dirty="0" err="1">
                <a:solidFill>
                  <a:srgbClr val="002060"/>
                </a:solidFill>
              </a:rPr>
              <a:t>Метечко</a:t>
            </a:r>
            <a:r>
              <a:rPr lang="ru-RU" sz="1500" dirty="0">
                <a:solidFill>
                  <a:srgbClr val="002060"/>
                </a:solidFill>
              </a:rPr>
              <a:t> Е.В., ответственному за организационную работу </a:t>
            </a:r>
            <a:r>
              <a:rPr lang="ru-RU" sz="1500" dirty="0" err="1">
                <a:solidFill>
                  <a:srgbClr val="002060"/>
                </a:solidFill>
              </a:rPr>
              <a:t>Зубрицкой</a:t>
            </a:r>
            <a:r>
              <a:rPr lang="ru-RU" sz="1500" dirty="0">
                <a:solidFill>
                  <a:srgbClr val="002060"/>
                </a:solidFill>
              </a:rPr>
              <a:t> Е.С. обеспечить изготовление и вручение общественным инспекторам по охране труда соответствующих удостоверений. </a:t>
            </a:r>
          </a:p>
          <a:p>
            <a:pPr algn="just"/>
            <a:r>
              <a:rPr lang="ru-RU" sz="1500" dirty="0">
                <a:solidFill>
                  <a:srgbClr val="002060"/>
                </a:solidFill>
              </a:rPr>
              <a:t>Голосовали: «за» - 7 человек,</a:t>
            </a:r>
          </a:p>
          <a:p>
            <a:pPr algn="just"/>
            <a:r>
              <a:rPr lang="ru-RU" sz="1500" dirty="0">
                <a:solidFill>
                  <a:srgbClr val="002060"/>
                </a:solidFill>
              </a:rPr>
              <a:t>                     «против» - нет,</a:t>
            </a:r>
          </a:p>
          <a:p>
            <a:pPr algn="just"/>
            <a:r>
              <a:rPr lang="ru-RU" sz="1500" dirty="0">
                <a:solidFill>
                  <a:srgbClr val="002060"/>
                </a:solidFill>
              </a:rPr>
              <a:t>                     «воздержались» - нет.</a:t>
            </a:r>
          </a:p>
          <a:p>
            <a:pPr algn="just"/>
            <a:endParaRPr lang="ru-RU" dirty="0"/>
          </a:p>
        </p:txBody>
      </p:sp>
    </p:spTree>
    <p:extLst>
      <p:ext uri="{BB962C8B-B14F-4D97-AF65-F5344CB8AC3E}">
        <p14:creationId xmlns:p14="http://schemas.microsoft.com/office/powerpoint/2010/main" val="298072713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fade">
                                      <p:cBhvr>
                                        <p:cTn id="56" dur="1000"/>
                                        <p:tgtEl>
                                          <p:spTgt spid="2">
                                            <p:txEl>
                                              <p:pRg st="7" end="7"/>
                                            </p:txEl>
                                          </p:spTgt>
                                        </p:tgtEl>
                                      </p:cBhvr>
                                    </p:animEffect>
                                    <p:anim calcmode="lin" valueType="num">
                                      <p:cBhvr>
                                        <p:cTn id="5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2">
                                            <p:txEl>
                                              <p:pRg st="8" end="8"/>
                                            </p:txEl>
                                          </p:spTgt>
                                        </p:tgtEl>
                                        <p:attrNameLst>
                                          <p:attrName>style.visibility</p:attrName>
                                        </p:attrNameLst>
                                      </p:cBhvr>
                                      <p:to>
                                        <p:strVal val="visible"/>
                                      </p:to>
                                    </p:set>
                                    <p:animEffect transition="in" filter="fade">
                                      <p:cBhvr>
                                        <p:cTn id="63" dur="1000"/>
                                        <p:tgtEl>
                                          <p:spTgt spid="2">
                                            <p:txEl>
                                              <p:pRg st="8" end="8"/>
                                            </p:txEl>
                                          </p:spTgt>
                                        </p:tgtEl>
                                      </p:cBhvr>
                                    </p:animEffect>
                                    <p:anim calcmode="lin" valueType="num">
                                      <p:cBhvr>
                                        <p:cTn id="64"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2">
                                            <p:txEl>
                                              <p:pRg st="9" end="9"/>
                                            </p:txEl>
                                          </p:spTgt>
                                        </p:tgtEl>
                                        <p:attrNameLst>
                                          <p:attrName>style.visibility</p:attrName>
                                        </p:attrNameLst>
                                      </p:cBhvr>
                                      <p:to>
                                        <p:strVal val="visible"/>
                                      </p:to>
                                    </p:set>
                                    <p:animEffect transition="in" filter="fade">
                                      <p:cBhvr>
                                        <p:cTn id="70" dur="1000"/>
                                        <p:tgtEl>
                                          <p:spTgt spid="2">
                                            <p:txEl>
                                              <p:pRg st="9" end="9"/>
                                            </p:txEl>
                                          </p:spTgt>
                                        </p:tgtEl>
                                      </p:cBhvr>
                                    </p:animEffect>
                                    <p:anim calcmode="lin" valueType="num">
                                      <p:cBhvr>
                                        <p:cTn id="71"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2">
                                            <p:txEl>
                                              <p:pRg st="10" end="10"/>
                                            </p:txEl>
                                          </p:spTgt>
                                        </p:tgtEl>
                                        <p:attrNameLst>
                                          <p:attrName>style.visibility</p:attrName>
                                        </p:attrNameLst>
                                      </p:cBhvr>
                                      <p:to>
                                        <p:strVal val="visible"/>
                                      </p:to>
                                    </p:set>
                                    <p:animEffect transition="in" filter="fade">
                                      <p:cBhvr>
                                        <p:cTn id="77" dur="1000"/>
                                        <p:tgtEl>
                                          <p:spTgt spid="2">
                                            <p:txEl>
                                              <p:pRg st="10" end="10"/>
                                            </p:txEl>
                                          </p:spTgt>
                                        </p:tgtEl>
                                      </p:cBhvr>
                                    </p:animEffect>
                                    <p:anim calcmode="lin" valueType="num">
                                      <p:cBhvr>
                                        <p:cTn id="78"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2">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2">
                                            <p:txEl>
                                              <p:pRg st="11" end="11"/>
                                            </p:txEl>
                                          </p:spTgt>
                                        </p:tgtEl>
                                        <p:attrNameLst>
                                          <p:attrName>style.visibility</p:attrName>
                                        </p:attrNameLst>
                                      </p:cBhvr>
                                      <p:to>
                                        <p:strVal val="visible"/>
                                      </p:to>
                                    </p:set>
                                    <p:animEffect transition="in" filter="fade">
                                      <p:cBhvr>
                                        <p:cTn id="84" dur="1000"/>
                                        <p:tgtEl>
                                          <p:spTgt spid="2">
                                            <p:txEl>
                                              <p:pRg st="11" end="11"/>
                                            </p:txEl>
                                          </p:spTgt>
                                        </p:tgtEl>
                                      </p:cBhvr>
                                    </p:animEffect>
                                    <p:anim calcmode="lin" valueType="num">
                                      <p:cBhvr>
                                        <p:cTn id="85" dur="1000" fill="hold"/>
                                        <p:tgtEl>
                                          <p:spTgt spid="2">
                                            <p:txEl>
                                              <p:pRg st="11" end="11"/>
                                            </p:txEl>
                                          </p:spTgt>
                                        </p:tgtEl>
                                        <p:attrNameLst>
                                          <p:attrName>ppt_x</p:attrName>
                                        </p:attrNameLst>
                                      </p:cBhvr>
                                      <p:tavLst>
                                        <p:tav tm="0">
                                          <p:val>
                                            <p:strVal val="#ppt_x"/>
                                          </p:val>
                                        </p:tav>
                                        <p:tav tm="100000">
                                          <p:val>
                                            <p:strVal val="#ppt_x"/>
                                          </p:val>
                                        </p:tav>
                                      </p:tavLst>
                                    </p:anim>
                                    <p:anim calcmode="lin" valueType="num">
                                      <p:cBhvr>
                                        <p:cTn id="86" dur="1000" fill="hold"/>
                                        <p:tgtEl>
                                          <p:spTgt spid="2">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2">
                                            <p:txEl>
                                              <p:pRg st="12" end="12"/>
                                            </p:txEl>
                                          </p:spTgt>
                                        </p:tgtEl>
                                        <p:attrNameLst>
                                          <p:attrName>style.visibility</p:attrName>
                                        </p:attrNameLst>
                                      </p:cBhvr>
                                      <p:to>
                                        <p:strVal val="visible"/>
                                      </p:to>
                                    </p:set>
                                    <p:animEffect transition="in" filter="fade">
                                      <p:cBhvr>
                                        <p:cTn id="91" dur="1000"/>
                                        <p:tgtEl>
                                          <p:spTgt spid="2">
                                            <p:txEl>
                                              <p:pRg st="12" end="12"/>
                                            </p:txEl>
                                          </p:spTgt>
                                        </p:tgtEl>
                                      </p:cBhvr>
                                    </p:animEffect>
                                    <p:anim calcmode="lin" valueType="num">
                                      <p:cBhvr>
                                        <p:cTn id="92" dur="1000" fill="hold"/>
                                        <p:tgtEl>
                                          <p:spTgt spid="2">
                                            <p:txEl>
                                              <p:pRg st="12" end="12"/>
                                            </p:txEl>
                                          </p:spTgt>
                                        </p:tgtEl>
                                        <p:attrNameLst>
                                          <p:attrName>ppt_x</p:attrName>
                                        </p:attrNameLst>
                                      </p:cBhvr>
                                      <p:tavLst>
                                        <p:tav tm="0">
                                          <p:val>
                                            <p:strVal val="#ppt_x"/>
                                          </p:val>
                                        </p:tav>
                                        <p:tav tm="100000">
                                          <p:val>
                                            <p:strVal val="#ppt_x"/>
                                          </p:val>
                                        </p:tav>
                                      </p:tavLst>
                                    </p:anim>
                                    <p:anim calcmode="lin" valueType="num">
                                      <p:cBhvr>
                                        <p:cTn id="93" dur="1000" fill="hold"/>
                                        <p:tgtEl>
                                          <p:spTgt spid="2">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2">
                                            <p:txEl>
                                              <p:pRg st="13" end="13"/>
                                            </p:txEl>
                                          </p:spTgt>
                                        </p:tgtEl>
                                        <p:attrNameLst>
                                          <p:attrName>style.visibility</p:attrName>
                                        </p:attrNameLst>
                                      </p:cBhvr>
                                      <p:to>
                                        <p:strVal val="visible"/>
                                      </p:to>
                                    </p:set>
                                    <p:animEffect transition="in" filter="fade">
                                      <p:cBhvr>
                                        <p:cTn id="98" dur="1000"/>
                                        <p:tgtEl>
                                          <p:spTgt spid="2">
                                            <p:txEl>
                                              <p:pRg st="13" end="13"/>
                                            </p:txEl>
                                          </p:spTgt>
                                        </p:tgtEl>
                                      </p:cBhvr>
                                    </p:animEffect>
                                    <p:anim calcmode="lin" valueType="num">
                                      <p:cBhvr>
                                        <p:cTn id="99" dur="1000" fill="hold"/>
                                        <p:tgtEl>
                                          <p:spTgt spid="2">
                                            <p:txEl>
                                              <p:pRg st="13" end="13"/>
                                            </p:txEl>
                                          </p:spTgt>
                                        </p:tgtEl>
                                        <p:attrNameLst>
                                          <p:attrName>ppt_x</p:attrName>
                                        </p:attrNameLst>
                                      </p:cBhvr>
                                      <p:tavLst>
                                        <p:tav tm="0">
                                          <p:val>
                                            <p:strVal val="#ppt_x"/>
                                          </p:val>
                                        </p:tav>
                                        <p:tav tm="100000">
                                          <p:val>
                                            <p:strVal val="#ppt_x"/>
                                          </p:val>
                                        </p:tav>
                                      </p:tavLst>
                                    </p:anim>
                                    <p:anim calcmode="lin" valueType="num">
                                      <p:cBhvr>
                                        <p:cTn id="100" dur="1000" fill="hold"/>
                                        <p:tgtEl>
                                          <p:spTgt spid="2">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2" presetClass="entr" presetSubtype="0" fill="hold" grpId="0" nodeType="clickEffect">
                                  <p:stCondLst>
                                    <p:cond delay="0"/>
                                  </p:stCondLst>
                                  <p:childTnLst>
                                    <p:set>
                                      <p:cBhvr>
                                        <p:cTn id="104" dur="1" fill="hold">
                                          <p:stCondLst>
                                            <p:cond delay="0"/>
                                          </p:stCondLst>
                                        </p:cTn>
                                        <p:tgtEl>
                                          <p:spTgt spid="2">
                                            <p:txEl>
                                              <p:pRg st="14" end="14"/>
                                            </p:txEl>
                                          </p:spTgt>
                                        </p:tgtEl>
                                        <p:attrNameLst>
                                          <p:attrName>style.visibility</p:attrName>
                                        </p:attrNameLst>
                                      </p:cBhvr>
                                      <p:to>
                                        <p:strVal val="visible"/>
                                      </p:to>
                                    </p:set>
                                    <p:animEffect transition="in" filter="fade">
                                      <p:cBhvr>
                                        <p:cTn id="105" dur="1000"/>
                                        <p:tgtEl>
                                          <p:spTgt spid="2">
                                            <p:txEl>
                                              <p:pRg st="14" end="14"/>
                                            </p:txEl>
                                          </p:spTgt>
                                        </p:tgtEl>
                                      </p:cBhvr>
                                    </p:animEffect>
                                    <p:anim calcmode="lin" valueType="num">
                                      <p:cBhvr>
                                        <p:cTn id="106" dur="1000" fill="hold"/>
                                        <p:tgtEl>
                                          <p:spTgt spid="2">
                                            <p:txEl>
                                              <p:pRg st="14" end="14"/>
                                            </p:txEl>
                                          </p:spTgt>
                                        </p:tgtEl>
                                        <p:attrNameLst>
                                          <p:attrName>ppt_x</p:attrName>
                                        </p:attrNameLst>
                                      </p:cBhvr>
                                      <p:tavLst>
                                        <p:tav tm="0">
                                          <p:val>
                                            <p:strVal val="#ppt_x"/>
                                          </p:val>
                                        </p:tav>
                                        <p:tav tm="100000">
                                          <p:val>
                                            <p:strVal val="#ppt_x"/>
                                          </p:val>
                                        </p:tav>
                                      </p:tavLst>
                                    </p:anim>
                                    <p:anim calcmode="lin" valueType="num">
                                      <p:cBhvr>
                                        <p:cTn id="107" dur="1000" fill="hold"/>
                                        <p:tgtEl>
                                          <p:spTgt spid="2">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42" presetClass="entr" presetSubtype="0" fill="hold" grpId="0" nodeType="clickEffect">
                                  <p:stCondLst>
                                    <p:cond delay="0"/>
                                  </p:stCondLst>
                                  <p:childTnLst>
                                    <p:set>
                                      <p:cBhvr>
                                        <p:cTn id="111" dur="1" fill="hold">
                                          <p:stCondLst>
                                            <p:cond delay="0"/>
                                          </p:stCondLst>
                                        </p:cTn>
                                        <p:tgtEl>
                                          <p:spTgt spid="2">
                                            <p:txEl>
                                              <p:pRg st="15" end="15"/>
                                            </p:txEl>
                                          </p:spTgt>
                                        </p:tgtEl>
                                        <p:attrNameLst>
                                          <p:attrName>style.visibility</p:attrName>
                                        </p:attrNameLst>
                                      </p:cBhvr>
                                      <p:to>
                                        <p:strVal val="visible"/>
                                      </p:to>
                                    </p:set>
                                    <p:animEffect transition="in" filter="fade">
                                      <p:cBhvr>
                                        <p:cTn id="112" dur="1000"/>
                                        <p:tgtEl>
                                          <p:spTgt spid="2">
                                            <p:txEl>
                                              <p:pRg st="15" end="15"/>
                                            </p:txEl>
                                          </p:spTgt>
                                        </p:tgtEl>
                                      </p:cBhvr>
                                    </p:animEffect>
                                    <p:anim calcmode="lin" valueType="num">
                                      <p:cBhvr>
                                        <p:cTn id="113" dur="1000" fill="hold"/>
                                        <p:tgtEl>
                                          <p:spTgt spid="2">
                                            <p:txEl>
                                              <p:pRg st="15" end="15"/>
                                            </p:txEl>
                                          </p:spTgt>
                                        </p:tgtEl>
                                        <p:attrNameLst>
                                          <p:attrName>ppt_x</p:attrName>
                                        </p:attrNameLst>
                                      </p:cBhvr>
                                      <p:tavLst>
                                        <p:tav tm="0">
                                          <p:val>
                                            <p:strVal val="#ppt_x"/>
                                          </p:val>
                                        </p:tav>
                                        <p:tav tm="100000">
                                          <p:val>
                                            <p:strVal val="#ppt_x"/>
                                          </p:val>
                                        </p:tav>
                                      </p:tavLst>
                                    </p:anim>
                                    <p:anim calcmode="lin" valueType="num">
                                      <p:cBhvr>
                                        <p:cTn id="114" dur="1000" fill="hold"/>
                                        <p:tgtEl>
                                          <p:spTgt spid="2">
                                            <p:txEl>
                                              <p:pRg st="15" end="15"/>
                                            </p:txEl>
                                          </p:spTgt>
                                        </p:tgtEl>
                                        <p:attrNameLst>
                                          <p:attrName>ppt_y</p:attrName>
                                        </p:attrNameLst>
                                      </p:cBhvr>
                                      <p:tavLst>
                                        <p:tav tm="0">
                                          <p:val>
                                            <p:strVal val="#ppt_y+.1"/>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42" presetClass="entr" presetSubtype="0" fill="hold" grpId="0" nodeType="clickEffect">
                                  <p:stCondLst>
                                    <p:cond delay="0"/>
                                  </p:stCondLst>
                                  <p:childTnLst>
                                    <p:set>
                                      <p:cBhvr>
                                        <p:cTn id="118" dur="1" fill="hold">
                                          <p:stCondLst>
                                            <p:cond delay="0"/>
                                          </p:stCondLst>
                                        </p:cTn>
                                        <p:tgtEl>
                                          <p:spTgt spid="2">
                                            <p:txEl>
                                              <p:pRg st="16" end="16"/>
                                            </p:txEl>
                                          </p:spTgt>
                                        </p:tgtEl>
                                        <p:attrNameLst>
                                          <p:attrName>style.visibility</p:attrName>
                                        </p:attrNameLst>
                                      </p:cBhvr>
                                      <p:to>
                                        <p:strVal val="visible"/>
                                      </p:to>
                                    </p:set>
                                    <p:animEffect transition="in" filter="fade">
                                      <p:cBhvr>
                                        <p:cTn id="119" dur="1000"/>
                                        <p:tgtEl>
                                          <p:spTgt spid="2">
                                            <p:txEl>
                                              <p:pRg st="16" end="16"/>
                                            </p:txEl>
                                          </p:spTgt>
                                        </p:tgtEl>
                                      </p:cBhvr>
                                    </p:animEffect>
                                    <p:anim calcmode="lin" valueType="num">
                                      <p:cBhvr>
                                        <p:cTn id="120" dur="1000" fill="hold"/>
                                        <p:tgtEl>
                                          <p:spTgt spid="2">
                                            <p:txEl>
                                              <p:pRg st="16" end="16"/>
                                            </p:txEl>
                                          </p:spTgt>
                                        </p:tgtEl>
                                        <p:attrNameLst>
                                          <p:attrName>ppt_x</p:attrName>
                                        </p:attrNameLst>
                                      </p:cBhvr>
                                      <p:tavLst>
                                        <p:tav tm="0">
                                          <p:val>
                                            <p:strVal val="#ppt_x"/>
                                          </p:val>
                                        </p:tav>
                                        <p:tav tm="100000">
                                          <p:val>
                                            <p:strVal val="#ppt_x"/>
                                          </p:val>
                                        </p:tav>
                                      </p:tavLst>
                                    </p:anim>
                                    <p:anim calcmode="lin" valueType="num">
                                      <p:cBhvr>
                                        <p:cTn id="121" dur="1000" fill="hold"/>
                                        <p:tgtEl>
                                          <p:spTgt spid="2">
                                            <p:txEl>
                                              <p:pRg st="16" end="16"/>
                                            </p:txEl>
                                          </p:spTgt>
                                        </p:tgtEl>
                                        <p:attrNameLst>
                                          <p:attrName>ppt_y</p:attrName>
                                        </p:attrNameLst>
                                      </p:cBhvr>
                                      <p:tavLst>
                                        <p:tav tm="0">
                                          <p:val>
                                            <p:strVal val="#ppt_y+.1"/>
                                          </p:val>
                                        </p:tav>
                                        <p:tav tm="100000">
                                          <p:val>
                                            <p:strVal val="#ppt_y"/>
                                          </p:val>
                                        </p:tav>
                                      </p:tavLst>
                                    </p:anim>
                                  </p:childTnLst>
                                </p:cTn>
                              </p:par>
                            </p:childTnLst>
                          </p:cTn>
                        </p:par>
                      </p:childTnLst>
                    </p:cTn>
                  </p:par>
                  <p:par>
                    <p:cTn id="122" fill="hold">
                      <p:stCondLst>
                        <p:cond delay="indefinite"/>
                      </p:stCondLst>
                      <p:childTnLst>
                        <p:par>
                          <p:cTn id="123" fill="hold">
                            <p:stCondLst>
                              <p:cond delay="0"/>
                            </p:stCondLst>
                            <p:childTnLst>
                              <p:par>
                                <p:cTn id="124" presetID="42" presetClass="entr" presetSubtype="0" fill="hold" grpId="0" nodeType="clickEffect">
                                  <p:stCondLst>
                                    <p:cond delay="0"/>
                                  </p:stCondLst>
                                  <p:childTnLst>
                                    <p:set>
                                      <p:cBhvr>
                                        <p:cTn id="125" dur="1" fill="hold">
                                          <p:stCondLst>
                                            <p:cond delay="0"/>
                                          </p:stCondLst>
                                        </p:cTn>
                                        <p:tgtEl>
                                          <p:spTgt spid="2">
                                            <p:txEl>
                                              <p:pRg st="17" end="17"/>
                                            </p:txEl>
                                          </p:spTgt>
                                        </p:tgtEl>
                                        <p:attrNameLst>
                                          <p:attrName>style.visibility</p:attrName>
                                        </p:attrNameLst>
                                      </p:cBhvr>
                                      <p:to>
                                        <p:strVal val="visible"/>
                                      </p:to>
                                    </p:set>
                                    <p:animEffect transition="in" filter="fade">
                                      <p:cBhvr>
                                        <p:cTn id="126" dur="1000"/>
                                        <p:tgtEl>
                                          <p:spTgt spid="2">
                                            <p:txEl>
                                              <p:pRg st="17" end="17"/>
                                            </p:txEl>
                                          </p:spTgt>
                                        </p:tgtEl>
                                      </p:cBhvr>
                                    </p:animEffect>
                                    <p:anim calcmode="lin" valueType="num">
                                      <p:cBhvr>
                                        <p:cTn id="127" dur="1000" fill="hold"/>
                                        <p:tgtEl>
                                          <p:spTgt spid="2">
                                            <p:txEl>
                                              <p:pRg st="17" end="17"/>
                                            </p:txEl>
                                          </p:spTgt>
                                        </p:tgtEl>
                                        <p:attrNameLst>
                                          <p:attrName>ppt_x</p:attrName>
                                        </p:attrNameLst>
                                      </p:cBhvr>
                                      <p:tavLst>
                                        <p:tav tm="0">
                                          <p:val>
                                            <p:strVal val="#ppt_x"/>
                                          </p:val>
                                        </p:tav>
                                        <p:tav tm="100000">
                                          <p:val>
                                            <p:strVal val="#ppt_x"/>
                                          </p:val>
                                        </p:tav>
                                      </p:tavLst>
                                    </p:anim>
                                    <p:anim calcmode="lin" valueType="num">
                                      <p:cBhvr>
                                        <p:cTn id="128" dur="1000" fill="hold"/>
                                        <p:tgtEl>
                                          <p:spTgt spid="2">
                                            <p:txEl>
                                              <p:pRg st="17" end="17"/>
                                            </p:txEl>
                                          </p:spTgt>
                                        </p:tgtEl>
                                        <p:attrNameLst>
                                          <p:attrName>ppt_y</p:attrName>
                                        </p:attrNameLst>
                                      </p:cBhvr>
                                      <p:tavLst>
                                        <p:tav tm="0">
                                          <p:val>
                                            <p:strVal val="#ppt_y+.1"/>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42" presetClass="entr" presetSubtype="0" fill="hold" grpId="0" nodeType="clickEffect">
                                  <p:stCondLst>
                                    <p:cond delay="0"/>
                                  </p:stCondLst>
                                  <p:childTnLst>
                                    <p:set>
                                      <p:cBhvr>
                                        <p:cTn id="132" dur="1" fill="hold">
                                          <p:stCondLst>
                                            <p:cond delay="0"/>
                                          </p:stCondLst>
                                        </p:cTn>
                                        <p:tgtEl>
                                          <p:spTgt spid="2">
                                            <p:txEl>
                                              <p:pRg st="18" end="18"/>
                                            </p:txEl>
                                          </p:spTgt>
                                        </p:tgtEl>
                                        <p:attrNameLst>
                                          <p:attrName>style.visibility</p:attrName>
                                        </p:attrNameLst>
                                      </p:cBhvr>
                                      <p:to>
                                        <p:strVal val="visible"/>
                                      </p:to>
                                    </p:set>
                                    <p:animEffect transition="in" filter="fade">
                                      <p:cBhvr>
                                        <p:cTn id="133" dur="1000"/>
                                        <p:tgtEl>
                                          <p:spTgt spid="2">
                                            <p:txEl>
                                              <p:pRg st="18" end="18"/>
                                            </p:txEl>
                                          </p:spTgt>
                                        </p:tgtEl>
                                      </p:cBhvr>
                                    </p:animEffect>
                                    <p:anim calcmode="lin" valueType="num">
                                      <p:cBhvr>
                                        <p:cTn id="134" dur="1000" fill="hold"/>
                                        <p:tgtEl>
                                          <p:spTgt spid="2">
                                            <p:txEl>
                                              <p:pRg st="18" end="18"/>
                                            </p:txEl>
                                          </p:spTgt>
                                        </p:tgtEl>
                                        <p:attrNameLst>
                                          <p:attrName>ppt_x</p:attrName>
                                        </p:attrNameLst>
                                      </p:cBhvr>
                                      <p:tavLst>
                                        <p:tav tm="0">
                                          <p:val>
                                            <p:strVal val="#ppt_x"/>
                                          </p:val>
                                        </p:tav>
                                        <p:tav tm="100000">
                                          <p:val>
                                            <p:strVal val="#ppt_x"/>
                                          </p:val>
                                        </p:tav>
                                      </p:tavLst>
                                    </p:anim>
                                    <p:anim calcmode="lin" valueType="num">
                                      <p:cBhvr>
                                        <p:cTn id="135" dur="1000" fill="hold"/>
                                        <p:tgtEl>
                                          <p:spTgt spid="2">
                                            <p:txEl>
                                              <p:pRg st="18" end="1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p:cNvSpPr txBox="1"/>
          <p:nvPr/>
        </p:nvSpPr>
        <p:spPr>
          <a:xfrm>
            <a:off x="114301" y="128588"/>
            <a:ext cx="8915400" cy="7017306"/>
          </a:xfrm>
          <a:prstGeom prst="rect">
            <a:avLst/>
          </a:prstGeom>
          <a:noFill/>
        </p:spPr>
        <p:txBody>
          <a:bodyPr wrap="square" rtlCol="0">
            <a:spAutoFit/>
          </a:bodyPr>
          <a:lstStyle/>
          <a:p>
            <a:pPr algn="just"/>
            <a:r>
              <a:rPr lang="ru-RU" sz="1500" dirty="0">
                <a:solidFill>
                  <a:srgbClr val="002060"/>
                </a:solidFill>
                <a:latin typeface="Times New Roman" panose="02020603050405020304" pitchFamily="18" charset="0"/>
                <a:cs typeface="Times New Roman" panose="02020603050405020304" pitchFamily="18" charset="0"/>
              </a:rPr>
              <a:t>2. СЛУШАЛИ: </a:t>
            </a:r>
            <a:r>
              <a:rPr lang="ru-RU" sz="1500" b="1" i="1" dirty="0">
                <a:solidFill>
                  <a:srgbClr val="002060"/>
                </a:solidFill>
                <a:latin typeface="Times New Roman" panose="02020603050405020304" pitchFamily="18" charset="0"/>
                <a:cs typeface="Times New Roman" panose="02020603050405020304" pitchFamily="18" charset="0"/>
              </a:rPr>
              <a:t>(вариант 1)</a:t>
            </a:r>
            <a:endParaRPr lang="ru-RU" sz="1500" dirty="0">
              <a:solidFill>
                <a:srgbClr val="002060"/>
              </a:solidFill>
              <a:latin typeface="Times New Roman" panose="02020603050405020304" pitchFamily="18" charset="0"/>
              <a:cs typeface="Times New Roman" panose="02020603050405020304" pitchFamily="18" charset="0"/>
            </a:endParaRPr>
          </a:p>
          <a:p>
            <a:pPr algn="just"/>
            <a:r>
              <a:rPr lang="ru-RU" sz="1500" dirty="0" err="1">
                <a:solidFill>
                  <a:srgbClr val="002060"/>
                </a:solidFill>
                <a:latin typeface="Times New Roman" panose="02020603050405020304" pitchFamily="18" charset="0"/>
                <a:cs typeface="Times New Roman" panose="02020603050405020304" pitchFamily="18" charset="0"/>
              </a:rPr>
              <a:t>Метечко</a:t>
            </a:r>
            <a:r>
              <a:rPr lang="ru-RU" sz="1500" dirty="0">
                <a:solidFill>
                  <a:srgbClr val="002060"/>
                </a:solidFill>
                <a:latin typeface="Times New Roman" panose="02020603050405020304" pitchFamily="18" charset="0"/>
                <a:cs typeface="Times New Roman" panose="02020603050405020304" pitchFamily="18" charset="0"/>
              </a:rPr>
              <a:t> Е.В., председателя профсоюзного комитета. Проинформировала, что в соответствии  с постановлением Президиума Совета Федерации профсоюзов Беларуси № 180 от 25.08.2010 «Положение об общественной комиссии по охране труда» в целях координации деятельности общественных инспекторов по охране труда и повышения эффективности работы из числа общественных инспекторов по охране труда может создаваться общественная комиссия  по охране труда. Председатель комиссии избирается на заседании комиссии  по представлению профсоюзного органа. Предложила создать  из числа общественных инспекторов по охране труда общественную комиссию  по охране труда и рекомендовать избрать председателем комиссии члена профкома  Куприян М.А. </a:t>
            </a:r>
          </a:p>
          <a:p>
            <a:pPr algn="just"/>
            <a:r>
              <a:rPr lang="ru-RU" sz="1500" dirty="0">
                <a:solidFill>
                  <a:srgbClr val="002060"/>
                </a:solidFill>
                <a:latin typeface="Times New Roman" panose="02020603050405020304" pitchFamily="18" charset="0"/>
                <a:cs typeface="Times New Roman" panose="02020603050405020304" pitchFamily="18" charset="0"/>
              </a:rPr>
              <a:t>ВЫСТУПИЛИ: </a:t>
            </a:r>
          </a:p>
          <a:p>
            <a:pPr algn="just"/>
            <a:r>
              <a:rPr lang="ru-RU" sz="1500" dirty="0">
                <a:solidFill>
                  <a:srgbClr val="002060"/>
                </a:solidFill>
                <a:latin typeface="Times New Roman" panose="02020603050405020304" pitchFamily="18" charset="0"/>
                <a:cs typeface="Times New Roman" panose="02020603050405020304" pitchFamily="18" charset="0"/>
              </a:rPr>
              <a:t>Жебрун Е.Н.. Поддержал идею председателя профкома. Предложил провести с общественными инспекторами учебу и подготовить им памятки по организации работы. </a:t>
            </a:r>
          </a:p>
          <a:p>
            <a:pPr algn="just"/>
            <a:r>
              <a:rPr lang="ru-RU" sz="1500" dirty="0">
                <a:solidFill>
                  <a:srgbClr val="002060"/>
                </a:solidFill>
                <a:latin typeface="Times New Roman" panose="02020603050405020304" pitchFamily="18" charset="0"/>
                <a:cs typeface="Times New Roman" panose="02020603050405020304" pitchFamily="18" charset="0"/>
              </a:rPr>
              <a:t> </a:t>
            </a:r>
          </a:p>
          <a:p>
            <a:pPr algn="just"/>
            <a:r>
              <a:rPr lang="ru-RU" sz="1500" dirty="0">
                <a:solidFill>
                  <a:srgbClr val="002060"/>
                </a:solidFill>
                <a:latin typeface="Times New Roman" panose="02020603050405020304" pitchFamily="18" charset="0"/>
                <a:cs typeface="Times New Roman" panose="02020603050405020304" pitchFamily="18" charset="0"/>
              </a:rPr>
              <a:t>ПОСТАНОВИЛИ: </a:t>
            </a:r>
          </a:p>
          <a:p>
            <a:pPr algn="just"/>
            <a:r>
              <a:rPr lang="ru-RU" sz="1500" dirty="0">
                <a:solidFill>
                  <a:srgbClr val="002060"/>
                </a:solidFill>
                <a:latin typeface="Times New Roman" panose="02020603050405020304" pitchFamily="18" charset="0"/>
                <a:cs typeface="Times New Roman" panose="02020603050405020304" pitchFamily="18" charset="0"/>
              </a:rPr>
              <a:t>1.1. Создать  из числа общественных инспекторов по охране труда общественную комиссию  по охране труда.</a:t>
            </a:r>
          </a:p>
          <a:p>
            <a:pPr algn="just"/>
            <a:r>
              <a:rPr lang="ru-RU" sz="1500" dirty="0">
                <a:solidFill>
                  <a:srgbClr val="002060"/>
                </a:solidFill>
                <a:latin typeface="Times New Roman" panose="02020603050405020304" pitchFamily="18" charset="0"/>
                <a:cs typeface="Times New Roman" panose="02020603050405020304" pitchFamily="18" charset="0"/>
              </a:rPr>
              <a:t>1.2. Рекомендовать избрать председателем комиссии члена профкома  Куприян М.А. </a:t>
            </a:r>
          </a:p>
          <a:p>
            <a:pPr algn="just"/>
            <a:r>
              <a:rPr lang="ru-RU" sz="1500" dirty="0">
                <a:solidFill>
                  <a:srgbClr val="002060"/>
                </a:solidFill>
                <a:latin typeface="Times New Roman" panose="02020603050405020304" pitchFamily="18" charset="0"/>
                <a:cs typeface="Times New Roman" panose="02020603050405020304" pitchFamily="18" charset="0"/>
              </a:rPr>
              <a:t>1.3. Председателю профкома  </a:t>
            </a:r>
            <a:r>
              <a:rPr lang="ru-RU" sz="1500" dirty="0" err="1">
                <a:solidFill>
                  <a:srgbClr val="002060"/>
                </a:solidFill>
                <a:latin typeface="Times New Roman" panose="02020603050405020304" pitchFamily="18" charset="0"/>
                <a:cs typeface="Times New Roman" panose="02020603050405020304" pitchFamily="18" charset="0"/>
              </a:rPr>
              <a:t>Метечко</a:t>
            </a:r>
            <a:r>
              <a:rPr lang="ru-RU" sz="1500" dirty="0">
                <a:solidFill>
                  <a:srgbClr val="002060"/>
                </a:solidFill>
                <a:latin typeface="Times New Roman" panose="02020603050405020304" pitchFamily="18" charset="0"/>
                <a:cs typeface="Times New Roman" panose="02020603050405020304" pitchFamily="18" charset="0"/>
              </a:rPr>
              <a:t> Е.В. принять участие в организационном собрании общественной комиссии  по охране труда, изучить с общественными инспекторами по охране труда нормативные документы ФПБ по организации работы общественных инспекторов по охране труда и общественной комиссии по охране труда.</a:t>
            </a:r>
          </a:p>
          <a:p>
            <a:pPr algn="just"/>
            <a:r>
              <a:rPr lang="ru-RU" sz="1500" dirty="0">
                <a:solidFill>
                  <a:srgbClr val="002060"/>
                </a:solidFill>
                <a:latin typeface="Times New Roman" panose="02020603050405020304" pitchFamily="18" charset="0"/>
                <a:cs typeface="Times New Roman" panose="02020603050405020304" pitchFamily="18" charset="0"/>
              </a:rPr>
              <a:t>1.4.  Председателю профкома  </a:t>
            </a:r>
            <a:r>
              <a:rPr lang="ru-RU" sz="1500" dirty="0" err="1">
                <a:solidFill>
                  <a:srgbClr val="002060"/>
                </a:solidFill>
                <a:latin typeface="Times New Roman" panose="02020603050405020304" pitchFamily="18" charset="0"/>
                <a:cs typeface="Times New Roman" panose="02020603050405020304" pitchFamily="18" charset="0"/>
              </a:rPr>
              <a:t>Метечко</a:t>
            </a:r>
            <a:r>
              <a:rPr lang="ru-RU" sz="1500" dirty="0">
                <a:solidFill>
                  <a:srgbClr val="002060"/>
                </a:solidFill>
                <a:latin typeface="Times New Roman" panose="02020603050405020304" pitchFamily="18" charset="0"/>
                <a:cs typeface="Times New Roman" panose="02020603050405020304" pitchFamily="18" charset="0"/>
              </a:rPr>
              <a:t> Е.В. и члену профкома Куприян М.А.  подготовить памятки общественным инспекторам по охране труда  по  осуществлению  общественного контроля за соблюдением законодательства об охране труда. </a:t>
            </a:r>
          </a:p>
          <a:p>
            <a:pPr algn="just"/>
            <a:r>
              <a:rPr lang="ru-RU" sz="1500" dirty="0">
                <a:solidFill>
                  <a:srgbClr val="002060"/>
                </a:solidFill>
                <a:latin typeface="Times New Roman" panose="02020603050405020304" pitchFamily="18" charset="0"/>
                <a:cs typeface="Times New Roman" panose="02020603050405020304" pitchFamily="18" charset="0"/>
              </a:rPr>
              <a:t>1.5. Общественной комиссии по охране труда в срок до «___»______  подготовить и представить на утверждение профсоюзному комитету проект плана работы на ___ полугодие.</a:t>
            </a:r>
          </a:p>
          <a:p>
            <a:pPr algn="just"/>
            <a:r>
              <a:rPr lang="ru-RU" sz="1500" dirty="0">
                <a:solidFill>
                  <a:srgbClr val="002060"/>
                </a:solidFill>
                <a:latin typeface="Times New Roman" panose="02020603050405020304" pitchFamily="18" charset="0"/>
                <a:cs typeface="Times New Roman" panose="02020603050405020304" pitchFamily="18" charset="0"/>
              </a:rPr>
              <a:t>Голосовали: «за» - 7 человек,</a:t>
            </a:r>
          </a:p>
          <a:p>
            <a:pPr algn="just"/>
            <a:r>
              <a:rPr lang="ru-RU" sz="1500" dirty="0">
                <a:solidFill>
                  <a:srgbClr val="002060"/>
                </a:solidFill>
                <a:latin typeface="Times New Roman" panose="02020603050405020304" pitchFamily="18" charset="0"/>
                <a:cs typeface="Times New Roman" panose="02020603050405020304" pitchFamily="18" charset="0"/>
              </a:rPr>
              <a:t>                     «против» - нет,</a:t>
            </a:r>
          </a:p>
          <a:p>
            <a:pPr algn="just"/>
            <a:r>
              <a:rPr lang="ru-RU" sz="1500" dirty="0">
                <a:solidFill>
                  <a:srgbClr val="002060"/>
                </a:solidFill>
                <a:latin typeface="Times New Roman" panose="02020603050405020304" pitchFamily="18" charset="0"/>
                <a:cs typeface="Times New Roman" panose="02020603050405020304" pitchFamily="18" charset="0"/>
              </a:rPr>
              <a:t>                     «воздержались» - нет.</a:t>
            </a:r>
          </a:p>
          <a:p>
            <a:pPr algn="just"/>
            <a:endParaRPr lang="ru-RU" sz="1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57024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Effect transition="in" filter="fade">
                                      <p:cBhvr>
                                        <p:cTn id="77" dur="1000"/>
                                        <p:tgtEl>
                                          <p:spTgt spid="3">
                                            <p:txEl>
                                              <p:pRg st="10" end="10"/>
                                            </p:txEl>
                                          </p:spTgt>
                                        </p:tgtEl>
                                      </p:cBhvr>
                                    </p:animEffect>
                                    <p:anim calcmode="lin" valueType="num">
                                      <p:cBhvr>
                                        <p:cTn id="7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3">
                                            <p:txEl>
                                              <p:pRg st="11" end="11"/>
                                            </p:txEl>
                                          </p:spTgt>
                                        </p:tgtEl>
                                        <p:attrNameLst>
                                          <p:attrName>style.visibility</p:attrName>
                                        </p:attrNameLst>
                                      </p:cBhvr>
                                      <p:to>
                                        <p:strVal val="visible"/>
                                      </p:to>
                                    </p:set>
                                    <p:animEffect transition="in" filter="fade">
                                      <p:cBhvr>
                                        <p:cTn id="84" dur="1000"/>
                                        <p:tgtEl>
                                          <p:spTgt spid="3">
                                            <p:txEl>
                                              <p:pRg st="11" end="11"/>
                                            </p:txEl>
                                          </p:spTgt>
                                        </p:tgtEl>
                                      </p:cBhvr>
                                    </p:animEffect>
                                    <p:anim calcmode="lin" valueType="num">
                                      <p:cBhvr>
                                        <p:cTn id="85"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3">
                                            <p:txEl>
                                              <p:pRg st="12" end="12"/>
                                            </p:txEl>
                                          </p:spTgt>
                                        </p:tgtEl>
                                        <p:attrNameLst>
                                          <p:attrName>style.visibility</p:attrName>
                                        </p:attrNameLst>
                                      </p:cBhvr>
                                      <p:to>
                                        <p:strVal val="visible"/>
                                      </p:to>
                                    </p:set>
                                    <p:animEffect transition="in" filter="fade">
                                      <p:cBhvr>
                                        <p:cTn id="91" dur="1000"/>
                                        <p:tgtEl>
                                          <p:spTgt spid="3">
                                            <p:txEl>
                                              <p:pRg st="12" end="12"/>
                                            </p:txEl>
                                          </p:spTgt>
                                        </p:tgtEl>
                                      </p:cBhvr>
                                    </p:animEffect>
                                    <p:anim calcmode="lin" valueType="num">
                                      <p:cBhvr>
                                        <p:cTn id="92"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93"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3">
                                            <p:txEl>
                                              <p:pRg st="13" end="13"/>
                                            </p:txEl>
                                          </p:spTgt>
                                        </p:tgtEl>
                                        <p:attrNameLst>
                                          <p:attrName>style.visibility</p:attrName>
                                        </p:attrNameLst>
                                      </p:cBhvr>
                                      <p:to>
                                        <p:strVal val="visible"/>
                                      </p:to>
                                    </p:set>
                                    <p:animEffect transition="in" filter="fade">
                                      <p:cBhvr>
                                        <p:cTn id="98" dur="1000"/>
                                        <p:tgtEl>
                                          <p:spTgt spid="3">
                                            <p:txEl>
                                              <p:pRg st="13" end="13"/>
                                            </p:txEl>
                                          </p:spTgt>
                                        </p:tgtEl>
                                      </p:cBhvr>
                                    </p:animEffect>
                                    <p:anim calcmode="lin" valueType="num">
                                      <p:cBhvr>
                                        <p:cTn id="99"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100"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4"/>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329783" y="344774"/>
            <a:ext cx="8664315" cy="6001643"/>
          </a:xfrm>
          <a:prstGeom prst="rect">
            <a:avLst/>
          </a:prstGeom>
          <a:noFill/>
        </p:spPr>
        <p:txBody>
          <a:bodyPr wrap="square" rtlCol="0">
            <a:spAutoFit/>
          </a:bodyPr>
          <a:lstStyle/>
          <a:p>
            <a:pPr algn="just"/>
            <a:r>
              <a:rPr lang="ru-RU" sz="2400" b="1" dirty="0" smtClean="0">
                <a:solidFill>
                  <a:srgbClr val="002060"/>
                </a:solidFill>
                <a:latin typeface="Times New Roman" panose="02020603050405020304" pitchFamily="18" charset="0"/>
                <a:cs typeface="Times New Roman" panose="02020603050405020304" pitchFamily="18" charset="0"/>
              </a:rPr>
              <a:t>1.4</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i="1" dirty="0">
                <a:solidFill>
                  <a:srgbClr val="002060"/>
                </a:solidFill>
                <a:latin typeface="Times New Roman" panose="02020603050405020304" pitchFamily="18" charset="0"/>
                <a:cs typeface="Times New Roman" panose="02020603050405020304" pitchFamily="18" charset="0"/>
              </a:rPr>
              <a:t>первичные профсоюзные организации</a:t>
            </a:r>
            <a:r>
              <a:rPr lang="ru-RU" sz="2400" dirty="0">
                <a:solidFill>
                  <a:srgbClr val="002060"/>
                </a:solidFill>
                <a:latin typeface="Times New Roman" panose="02020603050405020304" pitchFamily="18" charset="0"/>
                <a:cs typeface="Times New Roman" panose="02020603050405020304" pitchFamily="18" charset="0"/>
              </a:rPr>
              <a:t> независимо от наличия у них статуса юридического лица (далее – первичные профсоюзные организации) осуществляют общественный контроль только в отношении контролируемых субъектов, в которых они созданы, </a:t>
            </a:r>
            <a:r>
              <a:rPr lang="ru-RU" sz="2400" b="1" i="1" dirty="0">
                <a:solidFill>
                  <a:srgbClr val="002060"/>
                </a:solidFill>
                <a:latin typeface="Times New Roman" panose="02020603050405020304" pitchFamily="18" charset="0"/>
                <a:cs typeface="Times New Roman" panose="02020603050405020304" pitchFamily="18" charset="0"/>
              </a:rPr>
              <a:t>в формах, не связанных с проведением проверок;</a:t>
            </a:r>
            <a:endParaRPr lang="ru-RU" sz="2400" dirty="0">
              <a:solidFill>
                <a:srgbClr val="002060"/>
              </a:solidFill>
              <a:latin typeface="Times New Roman" panose="02020603050405020304" pitchFamily="18" charset="0"/>
              <a:cs typeface="Times New Roman" panose="02020603050405020304" pitchFamily="18" charset="0"/>
            </a:endParaRPr>
          </a:p>
          <a:p>
            <a:pPr algn="just"/>
            <a:r>
              <a:rPr lang="ru-RU" sz="2400" b="1" dirty="0">
                <a:solidFill>
                  <a:srgbClr val="002060"/>
                </a:solidFill>
                <a:latin typeface="Times New Roman" panose="02020603050405020304" pitchFamily="18" charset="0"/>
                <a:cs typeface="Times New Roman" panose="02020603050405020304" pitchFamily="18" charset="0"/>
              </a:rPr>
              <a:t>1.5. </a:t>
            </a:r>
            <a:r>
              <a:rPr lang="ru-RU" sz="2400" b="1" i="1" dirty="0">
                <a:solidFill>
                  <a:srgbClr val="002060"/>
                </a:solidFill>
                <a:latin typeface="Times New Roman" panose="02020603050405020304" pitchFamily="18" charset="0"/>
                <a:cs typeface="Times New Roman" panose="02020603050405020304" pitchFamily="18" charset="0"/>
              </a:rPr>
              <a:t>по результатам</a:t>
            </a:r>
            <a:r>
              <a:rPr lang="ru-RU" sz="2400" dirty="0">
                <a:solidFill>
                  <a:srgbClr val="002060"/>
                </a:solidFill>
                <a:latin typeface="Times New Roman" panose="02020603050405020304" pitchFamily="18" charset="0"/>
                <a:cs typeface="Times New Roman" panose="02020603050405020304" pitchFamily="18" charset="0"/>
              </a:rPr>
              <a:t> осуществления общественного контроля в формах, не связанных с проведением проверок, профсоюз </a:t>
            </a:r>
            <a:r>
              <a:rPr lang="ru-RU" sz="2400" b="1" i="1" dirty="0">
                <a:solidFill>
                  <a:srgbClr val="002060"/>
                </a:solidFill>
                <a:latin typeface="Times New Roman" panose="02020603050405020304" pitchFamily="18" charset="0"/>
                <a:cs typeface="Times New Roman" panose="02020603050405020304" pitchFamily="18" charset="0"/>
              </a:rPr>
              <a:t>вправе</a:t>
            </a:r>
            <a:r>
              <a:rPr lang="ru-RU" sz="2400" dirty="0">
                <a:solidFill>
                  <a:srgbClr val="002060"/>
                </a:solidFill>
                <a:latin typeface="Times New Roman" panose="02020603050405020304" pitchFamily="18" charset="0"/>
                <a:cs typeface="Times New Roman" panose="02020603050405020304" pitchFamily="18" charset="0"/>
              </a:rPr>
              <a:t> в установленном республиканскими объединениями профсоюзов порядке </a:t>
            </a:r>
            <a:r>
              <a:rPr lang="ru-RU" sz="2400" b="1" i="1" dirty="0">
                <a:solidFill>
                  <a:srgbClr val="002060"/>
                </a:solidFill>
                <a:latin typeface="Times New Roman" panose="02020603050405020304" pitchFamily="18" charset="0"/>
                <a:cs typeface="Times New Roman" panose="02020603050405020304" pitchFamily="18" charset="0"/>
              </a:rPr>
              <a:t>выдать</a:t>
            </a:r>
            <a:r>
              <a:rPr lang="ru-RU" sz="2400" dirty="0">
                <a:solidFill>
                  <a:srgbClr val="002060"/>
                </a:solidFill>
                <a:latin typeface="Times New Roman" panose="02020603050405020304" pitchFamily="18" charset="0"/>
                <a:cs typeface="Times New Roman" panose="02020603050405020304" pitchFamily="18" charset="0"/>
              </a:rPr>
              <a:t> контролируемому субъекту </a:t>
            </a:r>
            <a:r>
              <a:rPr lang="ru-RU" sz="2400" b="1" i="1" dirty="0">
                <a:solidFill>
                  <a:srgbClr val="002060"/>
                </a:solidFill>
                <a:latin typeface="Times New Roman" panose="02020603050405020304" pitchFamily="18" charset="0"/>
                <a:cs typeface="Times New Roman" panose="02020603050405020304" pitchFamily="18" charset="0"/>
              </a:rPr>
              <a:t>рекомендацию</a:t>
            </a:r>
            <a:r>
              <a:rPr lang="ru-RU" sz="2400" dirty="0">
                <a:solidFill>
                  <a:srgbClr val="002060"/>
                </a:solidFill>
                <a:latin typeface="Times New Roman" panose="02020603050405020304" pitchFamily="18" charset="0"/>
                <a:cs typeface="Times New Roman" panose="02020603050405020304" pitchFamily="18" charset="0"/>
              </a:rPr>
              <a:t> по устранению установленных нарушений актов законодательства, коллективного договора (соглашения), если иное не установлено настоящим Указом.</a:t>
            </a:r>
          </a:p>
          <a:p>
            <a:pPr algn="just"/>
            <a:r>
              <a:rPr lang="ru-RU" sz="2400" b="1" i="1" dirty="0">
                <a:solidFill>
                  <a:srgbClr val="002060"/>
                </a:solidFill>
                <a:latin typeface="Times New Roman" panose="02020603050405020304" pitchFamily="18" charset="0"/>
                <a:cs typeface="Times New Roman" panose="02020603050405020304" pitchFamily="18" charset="0"/>
              </a:rPr>
              <a:t>Контролируемый субъект обязан рассмотреть</a:t>
            </a:r>
            <a:r>
              <a:rPr lang="ru-RU" sz="2400" dirty="0">
                <a:solidFill>
                  <a:srgbClr val="002060"/>
                </a:solidFill>
                <a:latin typeface="Times New Roman" panose="02020603050405020304" pitchFamily="18" charset="0"/>
                <a:cs typeface="Times New Roman" panose="02020603050405020304" pitchFamily="18" charset="0"/>
              </a:rPr>
              <a:t> данную рекомендацию и </a:t>
            </a:r>
            <a:r>
              <a:rPr lang="ru-RU" sz="2400" b="1" i="1" dirty="0">
                <a:solidFill>
                  <a:srgbClr val="002060"/>
                </a:solidFill>
                <a:latin typeface="Times New Roman" panose="02020603050405020304" pitchFamily="18" charset="0"/>
                <a:cs typeface="Times New Roman" panose="02020603050405020304" pitchFamily="18" charset="0"/>
              </a:rPr>
              <a:t>информировать</a:t>
            </a:r>
            <a:r>
              <a:rPr lang="ru-RU" sz="2400" dirty="0">
                <a:solidFill>
                  <a:srgbClr val="002060"/>
                </a:solidFill>
                <a:latin typeface="Times New Roman" panose="02020603050405020304" pitchFamily="18" charset="0"/>
                <a:cs typeface="Times New Roman" panose="02020603050405020304" pitchFamily="18" charset="0"/>
              </a:rPr>
              <a:t> профсоюз </a:t>
            </a:r>
            <a:r>
              <a:rPr lang="ru-RU" sz="2400" b="1" i="1" dirty="0">
                <a:solidFill>
                  <a:srgbClr val="002060"/>
                </a:solidFill>
                <a:latin typeface="Times New Roman" panose="02020603050405020304" pitchFamily="18" charset="0"/>
                <a:cs typeface="Times New Roman" panose="02020603050405020304" pitchFamily="18" charset="0"/>
              </a:rPr>
              <a:t>о результатах </a:t>
            </a:r>
            <a:r>
              <a:rPr lang="ru-RU" sz="2400" dirty="0">
                <a:solidFill>
                  <a:srgbClr val="002060"/>
                </a:solidFill>
                <a:latin typeface="Times New Roman" panose="02020603050405020304" pitchFamily="18" charset="0"/>
                <a:cs typeface="Times New Roman" panose="02020603050405020304" pitchFamily="18" charset="0"/>
              </a:rPr>
              <a:t>ее рассмотрения </a:t>
            </a:r>
            <a:r>
              <a:rPr lang="ru-RU" sz="2400" b="1" i="1" dirty="0">
                <a:solidFill>
                  <a:srgbClr val="002060"/>
                </a:solidFill>
                <a:latin typeface="Times New Roman" panose="02020603050405020304" pitchFamily="18" charset="0"/>
                <a:cs typeface="Times New Roman" panose="02020603050405020304" pitchFamily="18" charset="0"/>
              </a:rPr>
              <a:t>в установленный в ней срок</a:t>
            </a:r>
            <a:r>
              <a:rPr lang="ru-RU" sz="2400" dirty="0">
                <a:solidFill>
                  <a:srgbClr val="00206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4537770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p:tgtEl>
                                          <p:spTgt spid="2">
                                            <p:txEl>
                                              <p:pRg st="0" end="0"/>
                                            </p:txEl>
                                          </p:spTgt>
                                        </p:tgtEl>
                                        <p:attrNameLst>
                                          <p:attrName>ppt_y</p:attrName>
                                        </p:attrNameLst>
                                      </p:cBhvr>
                                      <p:tavLst>
                                        <p:tav tm="0">
                                          <p:val>
                                            <p:strVal val="#ppt_y+#ppt_h*1.125000"/>
                                          </p:val>
                                        </p:tav>
                                        <p:tav tm="100000">
                                          <p:val>
                                            <p:strVal val="#ppt_y"/>
                                          </p:val>
                                        </p:tav>
                                      </p:tavLst>
                                    </p:anim>
                                    <p:animEffect transition="in" filter="wipe(up)">
                                      <p:cBhvr>
                                        <p:cTn id="8" dur="1000"/>
                                        <p:tgtEl>
                                          <p:spTgt spid="2">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1000"/>
                                        <p:tgtEl>
                                          <p:spTgt spid="2">
                                            <p:txEl>
                                              <p:pRg st="1" end="1"/>
                                            </p:txEl>
                                          </p:spTgt>
                                        </p:tgtEl>
                                        <p:attrNameLst>
                                          <p:attrName>ppt_y</p:attrName>
                                        </p:attrNameLst>
                                      </p:cBhvr>
                                      <p:tavLst>
                                        <p:tav tm="0">
                                          <p:val>
                                            <p:strVal val="#ppt_y+#ppt_h*1.125000"/>
                                          </p:val>
                                        </p:tav>
                                        <p:tav tm="100000">
                                          <p:val>
                                            <p:strVal val="#ppt_y"/>
                                          </p:val>
                                        </p:tav>
                                      </p:tavLst>
                                    </p:anim>
                                    <p:animEffect transition="in" filter="wipe(up)">
                                      <p:cBhvr>
                                        <p:cTn id="14" dur="1000"/>
                                        <p:tgtEl>
                                          <p:spTgt spid="2">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1000"/>
                                        <p:tgtEl>
                                          <p:spTgt spid="2">
                                            <p:txEl>
                                              <p:pRg st="2" end="2"/>
                                            </p:txEl>
                                          </p:spTgt>
                                        </p:tgtEl>
                                        <p:attrNameLst>
                                          <p:attrName>ppt_y</p:attrName>
                                        </p:attrNameLst>
                                      </p:cBhvr>
                                      <p:tavLst>
                                        <p:tav tm="0">
                                          <p:val>
                                            <p:strVal val="#ppt_y+#ppt_h*1.125000"/>
                                          </p:val>
                                        </p:tav>
                                        <p:tav tm="100000">
                                          <p:val>
                                            <p:strVal val="#ppt_y"/>
                                          </p:val>
                                        </p:tav>
                                      </p:tavLst>
                                    </p:anim>
                                    <p:animEffect transition="in" filter="wipe(up)">
                                      <p:cBhvr>
                                        <p:cTn id="20" dur="1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185738" y="157163"/>
            <a:ext cx="8772525" cy="6786473"/>
          </a:xfrm>
          <a:prstGeom prst="rect">
            <a:avLst/>
          </a:prstGeom>
          <a:noFill/>
        </p:spPr>
        <p:txBody>
          <a:bodyPr wrap="square" rtlCol="0">
            <a:spAutoFit/>
          </a:bodyPr>
          <a:lstStyle/>
          <a:p>
            <a:pPr algn="just"/>
            <a:r>
              <a:rPr lang="ru-RU" sz="1500" dirty="0">
                <a:solidFill>
                  <a:srgbClr val="002060"/>
                </a:solidFill>
                <a:latin typeface="Times New Roman" panose="02020603050405020304" pitchFamily="18" charset="0"/>
                <a:cs typeface="Times New Roman" panose="02020603050405020304" pitchFamily="18" charset="0"/>
              </a:rPr>
              <a:t>2. СЛУШАЛИ: </a:t>
            </a:r>
            <a:r>
              <a:rPr lang="ru-RU" sz="1500" b="1" i="1" dirty="0">
                <a:solidFill>
                  <a:srgbClr val="002060"/>
                </a:solidFill>
                <a:latin typeface="Times New Roman" panose="02020603050405020304" pitchFamily="18" charset="0"/>
                <a:cs typeface="Times New Roman" panose="02020603050405020304" pitchFamily="18" charset="0"/>
              </a:rPr>
              <a:t>(вариант 2)</a:t>
            </a:r>
            <a:endParaRPr lang="ru-RU" sz="1500" dirty="0">
              <a:solidFill>
                <a:srgbClr val="002060"/>
              </a:solidFill>
              <a:latin typeface="Times New Roman" panose="02020603050405020304" pitchFamily="18" charset="0"/>
              <a:cs typeface="Times New Roman" panose="02020603050405020304" pitchFamily="18" charset="0"/>
            </a:endParaRPr>
          </a:p>
          <a:p>
            <a:pPr algn="just"/>
            <a:r>
              <a:rPr lang="ru-RU" sz="1500" dirty="0" err="1">
                <a:solidFill>
                  <a:srgbClr val="002060"/>
                </a:solidFill>
                <a:latin typeface="Times New Roman" panose="02020603050405020304" pitchFamily="18" charset="0"/>
                <a:cs typeface="Times New Roman" panose="02020603050405020304" pitchFamily="18" charset="0"/>
              </a:rPr>
              <a:t>Метечко</a:t>
            </a:r>
            <a:r>
              <a:rPr lang="ru-RU" sz="1500" dirty="0">
                <a:solidFill>
                  <a:srgbClr val="002060"/>
                </a:solidFill>
                <a:latin typeface="Times New Roman" panose="02020603050405020304" pitchFamily="18" charset="0"/>
                <a:cs typeface="Times New Roman" panose="02020603050405020304" pitchFamily="18" charset="0"/>
              </a:rPr>
              <a:t> Е.В., председателя профсоюзного комитета. Проинформировала, что в соответствии  с постановлением Президиума Совета Федерации профсоюзов Беларуси № 180 от 25.08.2010 «Положение об общественной комиссии по охране труда» в целях координации деятельности общественных инспекторов по охране труда и повышения эффективности работы из числа общественных инспекторов по охране труда </a:t>
            </a:r>
            <a:r>
              <a:rPr lang="ru-RU" sz="1500" b="1" dirty="0">
                <a:solidFill>
                  <a:srgbClr val="002060"/>
                </a:solidFill>
                <a:latin typeface="Times New Roman" panose="02020603050405020304" pitchFamily="18" charset="0"/>
                <a:cs typeface="Times New Roman" panose="02020603050405020304" pitchFamily="18" charset="0"/>
              </a:rPr>
              <a:t>может</a:t>
            </a:r>
            <a:r>
              <a:rPr lang="ru-RU" sz="1500" dirty="0">
                <a:solidFill>
                  <a:srgbClr val="002060"/>
                </a:solidFill>
                <a:latin typeface="Times New Roman" panose="02020603050405020304" pitchFamily="18" charset="0"/>
                <a:cs typeface="Times New Roman" panose="02020603050405020304" pitchFamily="18" charset="0"/>
              </a:rPr>
              <a:t> создаваться общественная комиссия  по охране труда. Председатель комиссии избирается на заседании комиссии  по представлению профсоюзного органа. </a:t>
            </a:r>
            <a:r>
              <a:rPr lang="ru-RU" sz="1500" b="1" dirty="0">
                <a:solidFill>
                  <a:srgbClr val="002060"/>
                </a:solidFill>
                <a:latin typeface="Times New Roman" panose="02020603050405020304" pitchFamily="18" charset="0"/>
                <a:cs typeface="Times New Roman" panose="02020603050405020304" pitchFamily="18" charset="0"/>
              </a:rPr>
              <a:t>Вместе  с тем</a:t>
            </a:r>
            <a:r>
              <a:rPr lang="ru-RU" sz="1500" dirty="0">
                <a:solidFill>
                  <a:srgbClr val="002060"/>
                </a:solidFill>
                <a:latin typeface="Times New Roman" panose="02020603050405020304" pitchFamily="18" charset="0"/>
                <a:cs typeface="Times New Roman" panose="02020603050405020304" pitchFamily="18" charset="0"/>
              </a:rPr>
              <a:t>, учитывая то, что учреждение небольшое, общественных инспекторов только 3,  и координировать их работу может профсоюзный комитет, </a:t>
            </a:r>
            <a:r>
              <a:rPr lang="ru-RU" sz="1500" b="1" dirty="0">
                <a:solidFill>
                  <a:srgbClr val="002060"/>
                </a:solidFill>
                <a:latin typeface="Times New Roman" panose="02020603050405020304" pitchFamily="18" charset="0"/>
                <a:cs typeface="Times New Roman" panose="02020603050405020304" pitchFamily="18" charset="0"/>
              </a:rPr>
              <a:t>нет необходимости</a:t>
            </a:r>
            <a:r>
              <a:rPr lang="ru-RU" sz="1500" dirty="0">
                <a:solidFill>
                  <a:srgbClr val="002060"/>
                </a:solidFill>
                <a:latin typeface="Times New Roman" panose="02020603050405020304" pitchFamily="18" charset="0"/>
                <a:cs typeface="Times New Roman" panose="02020603050405020304" pitchFamily="18" charset="0"/>
              </a:rPr>
              <a:t> создавать общественную комиссию по охране труда. Это позволит без ущерба для работы снизить </a:t>
            </a:r>
            <a:r>
              <a:rPr lang="ru-RU" sz="1500" dirty="0" err="1">
                <a:solidFill>
                  <a:srgbClr val="002060"/>
                </a:solidFill>
                <a:latin typeface="Times New Roman" panose="02020603050405020304" pitchFamily="18" charset="0"/>
                <a:cs typeface="Times New Roman" panose="02020603050405020304" pitchFamily="18" charset="0"/>
              </a:rPr>
              <a:t>бумагооборот</a:t>
            </a:r>
            <a:r>
              <a:rPr lang="ru-RU" sz="1500" dirty="0">
                <a:solidFill>
                  <a:srgbClr val="002060"/>
                </a:solidFill>
                <a:latin typeface="Times New Roman" panose="02020603050405020304" pitchFamily="18" charset="0"/>
                <a:cs typeface="Times New Roman" panose="02020603050405020304" pitchFamily="18" charset="0"/>
              </a:rPr>
              <a:t> и сохранить время работников, т.к. отпадет необходимость в написании планов работы, проведении заседаний комиссии и ведении протоколов заседаний комиссии. Общественные инспекторы могут работать под руководством профкома, присутствовать на заседаниях ПК и совместных с администрацией, что еще больше повысит их статус и осведомленность. </a:t>
            </a:r>
          </a:p>
          <a:p>
            <a:pPr algn="just"/>
            <a:r>
              <a:rPr lang="ru-RU" sz="1500" dirty="0">
                <a:solidFill>
                  <a:srgbClr val="002060"/>
                </a:solidFill>
                <a:latin typeface="Times New Roman" panose="02020603050405020304" pitchFamily="18" charset="0"/>
                <a:cs typeface="Times New Roman" panose="02020603050405020304" pitchFamily="18" charset="0"/>
              </a:rPr>
              <a:t>ВЫСТУПИЛИ: </a:t>
            </a:r>
          </a:p>
          <a:p>
            <a:pPr algn="just"/>
            <a:r>
              <a:rPr lang="ru-RU" sz="1500" dirty="0">
                <a:solidFill>
                  <a:srgbClr val="002060"/>
                </a:solidFill>
                <a:latin typeface="Times New Roman" panose="02020603050405020304" pitchFamily="18" charset="0"/>
                <a:cs typeface="Times New Roman" panose="02020603050405020304" pitchFamily="18" charset="0"/>
              </a:rPr>
              <a:t>Жебрун Е.Н.. Поддержал идею председателя профкома.</a:t>
            </a:r>
          </a:p>
          <a:p>
            <a:pPr algn="just"/>
            <a:r>
              <a:rPr lang="ru-RU" sz="1500" dirty="0">
                <a:solidFill>
                  <a:srgbClr val="002060"/>
                </a:solidFill>
                <a:latin typeface="Times New Roman" panose="02020603050405020304" pitchFamily="18" charset="0"/>
                <a:cs typeface="Times New Roman" panose="02020603050405020304" pitchFamily="18" charset="0"/>
              </a:rPr>
              <a:t>       Предложил провести с общественными инспекторами учебу и подготовить им памятки по организации работы. </a:t>
            </a:r>
          </a:p>
          <a:p>
            <a:pPr algn="just"/>
            <a:r>
              <a:rPr lang="ru-RU" sz="1500" dirty="0">
                <a:solidFill>
                  <a:srgbClr val="002060"/>
                </a:solidFill>
                <a:latin typeface="Times New Roman" panose="02020603050405020304" pitchFamily="18" charset="0"/>
                <a:cs typeface="Times New Roman" panose="02020603050405020304" pitchFamily="18" charset="0"/>
              </a:rPr>
              <a:t>ПОСТАНОВИЛИ: </a:t>
            </a:r>
          </a:p>
          <a:p>
            <a:pPr algn="just"/>
            <a:r>
              <a:rPr lang="ru-RU" sz="1500" dirty="0">
                <a:solidFill>
                  <a:srgbClr val="002060"/>
                </a:solidFill>
                <a:latin typeface="Times New Roman" panose="02020603050405020304" pitchFamily="18" charset="0"/>
                <a:cs typeface="Times New Roman" panose="02020603050405020304" pitchFamily="18" charset="0"/>
              </a:rPr>
              <a:t>1.1. Не создавать  из числа общественных инспекторов по охране труда общественную комиссию  по охране труда. Организовать работу общественных инспекторов по охране труда под руководством профсоюзного комитета.</a:t>
            </a:r>
          </a:p>
          <a:p>
            <a:pPr algn="just"/>
            <a:r>
              <a:rPr lang="ru-RU" sz="1500" dirty="0">
                <a:solidFill>
                  <a:srgbClr val="002060"/>
                </a:solidFill>
                <a:latin typeface="Times New Roman" panose="02020603050405020304" pitchFamily="18" charset="0"/>
                <a:cs typeface="Times New Roman" panose="02020603050405020304" pitchFamily="18" charset="0"/>
              </a:rPr>
              <a:t>1.2. Председателю профкома  </a:t>
            </a:r>
            <a:r>
              <a:rPr lang="ru-RU" sz="1500" dirty="0" err="1">
                <a:solidFill>
                  <a:srgbClr val="002060"/>
                </a:solidFill>
                <a:latin typeface="Times New Roman" panose="02020603050405020304" pitchFamily="18" charset="0"/>
                <a:cs typeface="Times New Roman" panose="02020603050405020304" pitchFamily="18" charset="0"/>
              </a:rPr>
              <a:t>Метечко</a:t>
            </a:r>
            <a:r>
              <a:rPr lang="ru-RU" sz="1500" dirty="0">
                <a:solidFill>
                  <a:srgbClr val="002060"/>
                </a:solidFill>
                <a:latin typeface="Times New Roman" panose="02020603050405020304" pitchFamily="18" charset="0"/>
                <a:cs typeface="Times New Roman" panose="02020603050405020304" pitchFamily="18" charset="0"/>
              </a:rPr>
              <a:t> Е.В. и члену профкома Куприян М.А.  подготовить памятки общественным инспекторам по охране труда  по осуществлению   общественного контроля за соблюдением законодательства об охране труда. </a:t>
            </a:r>
          </a:p>
          <a:p>
            <a:pPr algn="just"/>
            <a:r>
              <a:rPr lang="ru-RU" sz="1500" dirty="0">
                <a:solidFill>
                  <a:srgbClr val="002060"/>
                </a:solidFill>
                <a:latin typeface="Times New Roman" panose="02020603050405020304" pitchFamily="18" charset="0"/>
                <a:cs typeface="Times New Roman" panose="02020603050405020304" pitchFamily="18" charset="0"/>
              </a:rPr>
              <a:t>Голосовали: «за» - 7 человек,</a:t>
            </a:r>
          </a:p>
          <a:p>
            <a:pPr algn="just"/>
            <a:r>
              <a:rPr lang="ru-RU" sz="1500" dirty="0">
                <a:solidFill>
                  <a:srgbClr val="002060"/>
                </a:solidFill>
                <a:latin typeface="Times New Roman" panose="02020603050405020304" pitchFamily="18" charset="0"/>
                <a:cs typeface="Times New Roman" panose="02020603050405020304" pitchFamily="18" charset="0"/>
              </a:rPr>
              <a:t>                     «против» - нет,</a:t>
            </a:r>
          </a:p>
          <a:p>
            <a:pPr algn="just"/>
            <a:r>
              <a:rPr lang="ru-RU" sz="1500" dirty="0">
                <a:solidFill>
                  <a:srgbClr val="002060"/>
                </a:solidFill>
                <a:latin typeface="Times New Roman" panose="02020603050405020304" pitchFamily="18" charset="0"/>
                <a:cs typeface="Times New Roman" panose="02020603050405020304" pitchFamily="18" charset="0"/>
              </a:rPr>
              <a:t>                     «воздержались» - нет.</a:t>
            </a:r>
          </a:p>
          <a:p>
            <a:pPr algn="just"/>
            <a:endParaRPr lang="ru-RU" sz="15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232644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fade">
                                      <p:cBhvr>
                                        <p:cTn id="56" dur="1000"/>
                                        <p:tgtEl>
                                          <p:spTgt spid="2">
                                            <p:txEl>
                                              <p:pRg st="7" end="7"/>
                                            </p:txEl>
                                          </p:spTgt>
                                        </p:tgtEl>
                                      </p:cBhvr>
                                    </p:animEffect>
                                    <p:anim calcmode="lin" valueType="num">
                                      <p:cBhvr>
                                        <p:cTn id="5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2">
                                            <p:txEl>
                                              <p:pRg st="8" end="8"/>
                                            </p:txEl>
                                          </p:spTgt>
                                        </p:tgtEl>
                                        <p:attrNameLst>
                                          <p:attrName>style.visibility</p:attrName>
                                        </p:attrNameLst>
                                      </p:cBhvr>
                                      <p:to>
                                        <p:strVal val="visible"/>
                                      </p:to>
                                    </p:set>
                                    <p:animEffect transition="in" filter="fade">
                                      <p:cBhvr>
                                        <p:cTn id="63" dur="1000"/>
                                        <p:tgtEl>
                                          <p:spTgt spid="2">
                                            <p:txEl>
                                              <p:pRg st="8" end="8"/>
                                            </p:txEl>
                                          </p:spTgt>
                                        </p:tgtEl>
                                      </p:cBhvr>
                                    </p:animEffect>
                                    <p:anim calcmode="lin" valueType="num">
                                      <p:cBhvr>
                                        <p:cTn id="64"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2">
                                            <p:txEl>
                                              <p:pRg st="9" end="9"/>
                                            </p:txEl>
                                          </p:spTgt>
                                        </p:tgtEl>
                                        <p:attrNameLst>
                                          <p:attrName>style.visibility</p:attrName>
                                        </p:attrNameLst>
                                      </p:cBhvr>
                                      <p:to>
                                        <p:strVal val="visible"/>
                                      </p:to>
                                    </p:set>
                                    <p:animEffect transition="in" filter="fade">
                                      <p:cBhvr>
                                        <p:cTn id="70" dur="1000"/>
                                        <p:tgtEl>
                                          <p:spTgt spid="2">
                                            <p:txEl>
                                              <p:pRg st="9" end="9"/>
                                            </p:txEl>
                                          </p:spTgt>
                                        </p:tgtEl>
                                      </p:cBhvr>
                                    </p:animEffect>
                                    <p:anim calcmode="lin" valueType="num">
                                      <p:cBhvr>
                                        <p:cTn id="71"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2">
                                            <p:txEl>
                                              <p:pRg st="10" end="10"/>
                                            </p:txEl>
                                          </p:spTgt>
                                        </p:tgtEl>
                                        <p:attrNameLst>
                                          <p:attrName>style.visibility</p:attrName>
                                        </p:attrNameLst>
                                      </p:cBhvr>
                                      <p:to>
                                        <p:strVal val="visible"/>
                                      </p:to>
                                    </p:set>
                                    <p:animEffect transition="in" filter="fade">
                                      <p:cBhvr>
                                        <p:cTn id="77" dur="1000"/>
                                        <p:tgtEl>
                                          <p:spTgt spid="2">
                                            <p:txEl>
                                              <p:pRg st="10" end="10"/>
                                            </p:txEl>
                                          </p:spTgt>
                                        </p:tgtEl>
                                      </p:cBhvr>
                                    </p:animEffect>
                                    <p:anim calcmode="lin" valueType="num">
                                      <p:cBhvr>
                                        <p:cTn id="78"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2">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4"/>
    </p:bldLst>
  </p:timing>
</p:sld>
</file>

<file path=ppt/slides/slide4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428625" y="971551"/>
            <a:ext cx="8215313" cy="5078313"/>
          </a:xfrm>
          <a:prstGeom prst="rect">
            <a:avLst/>
          </a:prstGeom>
          <a:noFill/>
        </p:spPr>
        <p:txBody>
          <a:bodyPr wrap="square" rtlCol="0">
            <a:spAutoFit/>
          </a:bodyPr>
          <a:lstStyle/>
          <a:p>
            <a:pPr algn="just"/>
            <a:r>
              <a:rPr lang="ru-RU" dirty="0">
                <a:solidFill>
                  <a:srgbClr val="002060"/>
                </a:solidFill>
                <a:latin typeface="Times New Roman" panose="02020603050405020304" pitchFamily="18" charset="0"/>
                <a:cs typeface="Times New Roman" panose="02020603050405020304" pitchFamily="18" charset="0"/>
              </a:rPr>
              <a:t>3. СЛУШАЛИ: </a:t>
            </a:r>
          </a:p>
          <a:p>
            <a:pPr algn="just"/>
            <a:r>
              <a:rPr lang="ru-RU" dirty="0" err="1">
                <a:solidFill>
                  <a:srgbClr val="002060"/>
                </a:solidFill>
                <a:latin typeface="Times New Roman" panose="02020603050405020304" pitchFamily="18" charset="0"/>
                <a:cs typeface="Times New Roman" panose="02020603050405020304" pitchFamily="18" charset="0"/>
              </a:rPr>
              <a:t>Метечко</a:t>
            </a:r>
            <a:r>
              <a:rPr lang="ru-RU" dirty="0">
                <a:solidFill>
                  <a:srgbClr val="002060"/>
                </a:solidFill>
                <a:latin typeface="Times New Roman" panose="02020603050405020304" pitchFamily="18" charset="0"/>
                <a:cs typeface="Times New Roman" panose="02020603050405020304" pitchFamily="18" charset="0"/>
              </a:rPr>
              <a:t> Е.В., председателя профсоюзного комитета, о наделении правами общественного инспектора по охране труда  председателя профкома.</a:t>
            </a:r>
          </a:p>
          <a:p>
            <a:pPr algn="just"/>
            <a:r>
              <a:rPr lang="ru-RU" dirty="0">
                <a:solidFill>
                  <a:srgbClr val="002060"/>
                </a:solidFill>
                <a:latin typeface="Times New Roman" panose="02020603050405020304" pitchFamily="18" charset="0"/>
                <a:cs typeface="Times New Roman" panose="02020603050405020304" pitchFamily="18" charset="0"/>
              </a:rPr>
              <a:t>ПОСТАНОВИЛИ: </a:t>
            </a:r>
          </a:p>
          <a:p>
            <a:pPr algn="just"/>
            <a:r>
              <a:rPr lang="ru-RU" dirty="0">
                <a:solidFill>
                  <a:srgbClr val="002060"/>
                </a:solidFill>
                <a:latin typeface="Times New Roman" panose="02020603050405020304" pitchFamily="18" charset="0"/>
                <a:cs typeface="Times New Roman" panose="02020603050405020304" pitchFamily="18" charset="0"/>
              </a:rPr>
              <a:t>Наделить правами общественного инспектора по охране труда председателя профсоюзного комитета </a:t>
            </a:r>
            <a:r>
              <a:rPr lang="ru-RU" dirty="0" err="1">
                <a:solidFill>
                  <a:srgbClr val="002060"/>
                </a:solidFill>
                <a:latin typeface="Times New Roman" panose="02020603050405020304" pitchFamily="18" charset="0"/>
                <a:cs typeface="Times New Roman" panose="02020603050405020304" pitchFamily="18" charset="0"/>
              </a:rPr>
              <a:t>Метечко</a:t>
            </a:r>
            <a:r>
              <a:rPr lang="ru-RU" dirty="0">
                <a:solidFill>
                  <a:srgbClr val="002060"/>
                </a:solidFill>
                <a:latin typeface="Times New Roman" panose="02020603050405020304" pitchFamily="18" charset="0"/>
                <a:cs typeface="Times New Roman" panose="02020603050405020304" pitchFamily="18" charset="0"/>
              </a:rPr>
              <a:t> Е.В.</a:t>
            </a:r>
          </a:p>
          <a:p>
            <a:pPr algn="just"/>
            <a:r>
              <a:rPr lang="ru-RU" dirty="0">
                <a:solidFill>
                  <a:srgbClr val="002060"/>
                </a:solidFill>
                <a:latin typeface="Times New Roman" panose="02020603050405020304" pitchFamily="18" charset="0"/>
                <a:cs typeface="Times New Roman" panose="02020603050405020304" pitchFamily="18" charset="0"/>
              </a:rPr>
              <a:t>Голосовали: «за» - 7 человек,</a:t>
            </a:r>
          </a:p>
          <a:p>
            <a:pPr algn="just"/>
            <a:r>
              <a:rPr lang="ru-RU" dirty="0">
                <a:solidFill>
                  <a:srgbClr val="002060"/>
                </a:solidFill>
                <a:latin typeface="Times New Roman" panose="02020603050405020304" pitchFamily="18" charset="0"/>
                <a:cs typeface="Times New Roman" panose="02020603050405020304" pitchFamily="18" charset="0"/>
              </a:rPr>
              <a:t>                     «против» - нет,</a:t>
            </a:r>
          </a:p>
          <a:p>
            <a:pPr algn="just"/>
            <a:r>
              <a:rPr lang="ru-RU" dirty="0">
                <a:solidFill>
                  <a:srgbClr val="002060"/>
                </a:solidFill>
                <a:latin typeface="Times New Roman" panose="02020603050405020304" pitchFamily="18" charset="0"/>
                <a:cs typeface="Times New Roman" panose="02020603050405020304" pitchFamily="18" charset="0"/>
              </a:rPr>
              <a:t>                     «воздержались» - нет.</a:t>
            </a:r>
          </a:p>
          <a:p>
            <a:pPr algn="just"/>
            <a:r>
              <a:rPr lang="ru-RU" dirty="0">
                <a:solidFill>
                  <a:srgbClr val="002060"/>
                </a:solidFill>
                <a:latin typeface="Times New Roman" panose="02020603050405020304" pitchFamily="18" charset="0"/>
                <a:cs typeface="Times New Roman" panose="02020603050405020304" pitchFamily="18" charset="0"/>
              </a:rPr>
              <a:t> </a:t>
            </a:r>
          </a:p>
          <a:p>
            <a:pPr algn="just"/>
            <a:r>
              <a:rPr lang="ru-RU" dirty="0">
                <a:solidFill>
                  <a:srgbClr val="002060"/>
                </a:solidFill>
                <a:latin typeface="Times New Roman" panose="02020603050405020304" pitchFamily="18" charset="0"/>
                <a:cs typeface="Times New Roman" panose="02020603050405020304" pitchFamily="18" charset="0"/>
              </a:rPr>
              <a:t>…….    (все остальные вопросы)</a:t>
            </a:r>
          </a:p>
          <a:p>
            <a:pPr algn="just"/>
            <a:r>
              <a:rPr lang="ru-RU" dirty="0">
                <a:solidFill>
                  <a:srgbClr val="002060"/>
                </a:solidFill>
                <a:latin typeface="Times New Roman" panose="02020603050405020304" pitchFamily="18" charset="0"/>
                <a:cs typeface="Times New Roman" panose="02020603050405020304" pitchFamily="18" charset="0"/>
              </a:rPr>
              <a:t> </a:t>
            </a:r>
          </a:p>
          <a:p>
            <a:pPr algn="just"/>
            <a:r>
              <a:rPr lang="ru-RU" dirty="0">
                <a:solidFill>
                  <a:srgbClr val="002060"/>
                </a:solidFill>
                <a:latin typeface="Times New Roman" panose="02020603050405020304" pitchFamily="18" charset="0"/>
                <a:cs typeface="Times New Roman" panose="02020603050405020304" pitchFamily="18" charset="0"/>
              </a:rPr>
              <a:t> </a:t>
            </a:r>
          </a:p>
          <a:p>
            <a:pPr algn="just"/>
            <a:r>
              <a:rPr lang="ru-RU" dirty="0">
                <a:solidFill>
                  <a:srgbClr val="002060"/>
                </a:solidFill>
                <a:latin typeface="Times New Roman" panose="02020603050405020304" pitchFamily="18" charset="0"/>
                <a:cs typeface="Times New Roman" panose="02020603050405020304" pitchFamily="18" charset="0"/>
              </a:rPr>
              <a:t>Председатель               ___________________               </a:t>
            </a:r>
            <a:r>
              <a:rPr lang="ru-RU" i="1" dirty="0">
                <a:solidFill>
                  <a:srgbClr val="002060"/>
                </a:solidFill>
                <a:latin typeface="Times New Roman" panose="02020603050405020304" pitchFamily="18" charset="0"/>
                <a:cs typeface="Times New Roman" panose="02020603050405020304" pitchFamily="18" charset="0"/>
              </a:rPr>
              <a:t>(Инициалы, фамилия)</a:t>
            </a:r>
            <a:endParaRPr lang="ru-RU" dirty="0">
              <a:solidFill>
                <a:srgbClr val="002060"/>
              </a:solidFill>
              <a:latin typeface="Times New Roman" panose="02020603050405020304" pitchFamily="18" charset="0"/>
              <a:cs typeface="Times New Roman" panose="02020603050405020304" pitchFamily="18" charset="0"/>
            </a:endParaRPr>
          </a:p>
          <a:p>
            <a:pPr algn="just"/>
            <a:r>
              <a:rPr lang="ru-RU" dirty="0">
                <a:solidFill>
                  <a:srgbClr val="002060"/>
                </a:solidFill>
                <a:latin typeface="Times New Roman" panose="02020603050405020304" pitchFamily="18" charset="0"/>
                <a:cs typeface="Times New Roman" panose="02020603050405020304" pitchFamily="18" charset="0"/>
              </a:rPr>
              <a:t>Секретарь                     ___________________               </a:t>
            </a:r>
            <a:r>
              <a:rPr lang="ru-RU" i="1" dirty="0">
                <a:solidFill>
                  <a:srgbClr val="002060"/>
                </a:solidFill>
                <a:latin typeface="Times New Roman" panose="02020603050405020304" pitchFamily="18" charset="0"/>
                <a:cs typeface="Times New Roman" panose="02020603050405020304" pitchFamily="18" charset="0"/>
              </a:rPr>
              <a:t>(Инициалы, фамилия)</a:t>
            </a:r>
            <a:endParaRPr lang="ru-RU" dirty="0">
              <a:solidFill>
                <a:srgbClr val="002060"/>
              </a:solidFill>
              <a:latin typeface="Times New Roman" panose="02020603050405020304" pitchFamily="18" charset="0"/>
              <a:cs typeface="Times New Roman" panose="02020603050405020304" pitchFamily="18" charset="0"/>
            </a:endParaRPr>
          </a:p>
          <a:p>
            <a:r>
              <a:rPr lang="ru-RU" dirty="0">
                <a:solidFill>
                  <a:srgbClr val="002060"/>
                </a:solidFill>
                <a:latin typeface="Times New Roman" panose="02020603050405020304" pitchFamily="18" charset="0"/>
                <a:cs typeface="Times New Roman" panose="02020603050405020304" pitchFamily="18" charset="0"/>
              </a:rPr>
              <a:t> </a:t>
            </a:r>
          </a:p>
          <a:p>
            <a:r>
              <a:rPr lang="ru-RU" dirty="0"/>
              <a:t> </a:t>
            </a:r>
          </a:p>
          <a:p>
            <a:endParaRPr lang="ru-RU" dirty="0"/>
          </a:p>
        </p:txBody>
      </p:sp>
    </p:spTree>
    <p:extLst>
      <p:ext uri="{BB962C8B-B14F-4D97-AF65-F5344CB8AC3E}">
        <p14:creationId xmlns:p14="http://schemas.microsoft.com/office/powerpoint/2010/main" val="73887838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fade">
                                      <p:cBhvr>
                                        <p:cTn id="56" dur="1000"/>
                                        <p:tgtEl>
                                          <p:spTgt spid="2">
                                            <p:txEl>
                                              <p:pRg st="7" end="7"/>
                                            </p:txEl>
                                          </p:spTgt>
                                        </p:tgtEl>
                                      </p:cBhvr>
                                    </p:animEffect>
                                    <p:anim calcmode="lin" valueType="num">
                                      <p:cBhvr>
                                        <p:cTn id="5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2">
                                            <p:txEl>
                                              <p:pRg st="8" end="8"/>
                                            </p:txEl>
                                          </p:spTgt>
                                        </p:tgtEl>
                                        <p:attrNameLst>
                                          <p:attrName>style.visibility</p:attrName>
                                        </p:attrNameLst>
                                      </p:cBhvr>
                                      <p:to>
                                        <p:strVal val="visible"/>
                                      </p:to>
                                    </p:set>
                                    <p:animEffect transition="in" filter="fade">
                                      <p:cBhvr>
                                        <p:cTn id="63" dur="1000"/>
                                        <p:tgtEl>
                                          <p:spTgt spid="2">
                                            <p:txEl>
                                              <p:pRg st="8" end="8"/>
                                            </p:txEl>
                                          </p:spTgt>
                                        </p:tgtEl>
                                      </p:cBhvr>
                                    </p:animEffect>
                                    <p:anim calcmode="lin" valueType="num">
                                      <p:cBhvr>
                                        <p:cTn id="64"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2">
                                            <p:txEl>
                                              <p:pRg st="9" end="9"/>
                                            </p:txEl>
                                          </p:spTgt>
                                        </p:tgtEl>
                                        <p:attrNameLst>
                                          <p:attrName>style.visibility</p:attrName>
                                        </p:attrNameLst>
                                      </p:cBhvr>
                                      <p:to>
                                        <p:strVal val="visible"/>
                                      </p:to>
                                    </p:set>
                                    <p:animEffect transition="in" filter="fade">
                                      <p:cBhvr>
                                        <p:cTn id="70" dur="1000"/>
                                        <p:tgtEl>
                                          <p:spTgt spid="2">
                                            <p:txEl>
                                              <p:pRg st="9" end="9"/>
                                            </p:txEl>
                                          </p:spTgt>
                                        </p:tgtEl>
                                      </p:cBhvr>
                                    </p:animEffect>
                                    <p:anim calcmode="lin" valueType="num">
                                      <p:cBhvr>
                                        <p:cTn id="71"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2">
                                            <p:txEl>
                                              <p:pRg st="10" end="10"/>
                                            </p:txEl>
                                          </p:spTgt>
                                        </p:tgtEl>
                                        <p:attrNameLst>
                                          <p:attrName>style.visibility</p:attrName>
                                        </p:attrNameLst>
                                      </p:cBhvr>
                                      <p:to>
                                        <p:strVal val="visible"/>
                                      </p:to>
                                    </p:set>
                                    <p:animEffect transition="in" filter="fade">
                                      <p:cBhvr>
                                        <p:cTn id="77" dur="1000"/>
                                        <p:tgtEl>
                                          <p:spTgt spid="2">
                                            <p:txEl>
                                              <p:pRg st="10" end="10"/>
                                            </p:txEl>
                                          </p:spTgt>
                                        </p:tgtEl>
                                      </p:cBhvr>
                                    </p:animEffect>
                                    <p:anim calcmode="lin" valueType="num">
                                      <p:cBhvr>
                                        <p:cTn id="78"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2">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2">
                                            <p:txEl>
                                              <p:pRg st="11" end="11"/>
                                            </p:txEl>
                                          </p:spTgt>
                                        </p:tgtEl>
                                        <p:attrNameLst>
                                          <p:attrName>style.visibility</p:attrName>
                                        </p:attrNameLst>
                                      </p:cBhvr>
                                      <p:to>
                                        <p:strVal val="visible"/>
                                      </p:to>
                                    </p:set>
                                    <p:animEffect transition="in" filter="fade">
                                      <p:cBhvr>
                                        <p:cTn id="84" dur="1000"/>
                                        <p:tgtEl>
                                          <p:spTgt spid="2">
                                            <p:txEl>
                                              <p:pRg st="11" end="11"/>
                                            </p:txEl>
                                          </p:spTgt>
                                        </p:tgtEl>
                                      </p:cBhvr>
                                    </p:animEffect>
                                    <p:anim calcmode="lin" valueType="num">
                                      <p:cBhvr>
                                        <p:cTn id="85" dur="1000" fill="hold"/>
                                        <p:tgtEl>
                                          <p:spTgt spid="2">
                                            <p:txEl>
                                              <p:pRg st="11" end="11"/>
                                            </p:txEl>
                                          </p:spTgt>
                                        </p:tgtEl>
                                        <p:attrNameLst>
                                          <p:attrName>ppt_x</p:attrName>
                                        </p:attrNameLst>
                                      </p:cBhvr>
                                      <p:tavLst>
                                        <p:tav tm="0">
                                          <p:val>
                                            <p:strVal val="#ppt_x"/>
                                          </p:val>
                                        </p:tav>
                                        <p:tav tm="100000">
                                          <p:val>
                                            <p:strVal val="#ppt_x"/>
                                          </p:val>
                                        </p:tav>
                                      </p:tavLst>
                                    </p:anim>
                                    <p:anim calcmode="lin" valueType="num">
                                      <p:cBhvr>
                                        <p:cTn id="86" dur="1000" fill="hold"/>
                                        <p:tgtEl>
                                          <p:spTgt spid="2">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2">
                                            <p:txEl>
                                              <p:pRg st="12" end="12"/>
                                            </p:txEl>
                                          </p:spTgt>
                                        </p:tgtEl>
                                        <p:attrNameLst>
                                          <p:attrName>style.visibility</p:attrName>
                                        </p:attrNameLst>
                                      </p:cBhvr>
                                      <p:to>
                                        <p:strVal val="visible"/>
                                      </p:to>
                                    </p:set>
                                    <p:animEffect transition="in" filter="fade">
                                      <p:cBhvr>
                                        <p:cTn id="91" dur="1000"/>
                                        <p:tgtEl>
                                          <p:spTgt spid="2">
                                            <p:txEl>
                                              <p:pRg st="12" end="12"/>
                                            </p:txEl>
                                          </p:spTgt>
                                        </p:tgtEl>
                                      </p:cBhvr>
                                    </p:animEffect>
                                    <p:anim calcmode="lin" valueType="num">
                                      <p:cBhvr>
                                        <p:cTn id="92" dur="1000" fill="hold"/>
                                        <p:tgtEl>
                                          <p:spTgt spid="2">
                                            <p:txEl>
                                              <p:pRg st="12" end="12"/>
                                            </p:txEl>
                                          </p:spTgt>
                                        </p:tgtEl>
                                        <p:attrNameLst>
                                          <p:attrName>ppt_x</p:attrName>
                                        </p:attrNameLst>
                                      </p:cBhvr>
                                      <p:tavLst>
                                        <p:tav tm="0">
                                          <p:val>
                                            <p:strVal val="#ppt_x"/>
                                          </p:val>
                                        </p:tav>
                                        <p:tav tm="100000">
                                          <p:val>
                                            <p:strVal val="#ppt_x"/>
                                          </p:val>
                                        </p:tav>
                                      </p:tavLst>
                                    </p:anim>
                                    <p:anim calcmode="lin" valueType="num">
                                      <p:cBhvr>
                                        <p:cTn id="93" dur="1000" fill="hold"/>
                                        <p:tgtEl>
                                          <p:spTgt spid="2">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2">
                                            <p:txEl>
                                              <p:pRg st="13" end="13"/>
                                            </p:txEl>
                                          </p:spTgt>
                                        </p:tgtEl>
                                        <p:attrNameLst>
                                          <p:attrName>style.visibility</p:attrName>
                                        </p:attrNameLst>
                                      </p:cBhvr>
                                      <p:to>
                                        <p:strVal val="visible"/>
                                      </p:to>
                                    </p:set>
                                    <p:animEffect transition="in" filter="fade">
                                      <p:cBhvr>
                                        <p:cTn id="98" dur="1000"/>
                                        <p:tgtEl>
                                          <p:spTgt spid="2">
                                            <p:txEl>
                                              <p:pRg st="13" end="13"/>
                                            </p:txEl>
                                          </p:spTgt>
                                        </p:tgtEl>
                                      </p:cBhvr>
                                    </p:animEffect>
                                    <p:anim calcmode="lin" valueType="num">
                                      <p:cBhvr>
                                        <p:cTn id="99" dur="1000" fill="hold"/>
                                        <p:tgtEl>
                                          <p:spTgt spid="2">
                                            <p:txEl>
                                              <p:pRg st="13" end="13"/>
                                            </p:txEl>
                                          </p:spTgt>
                                        </p:tgtEl>
                                        <p:attrNameLst>
                                          <p:attrName>ppt_x</p:attrName>
                                        </p:attrNameLst>
                                      </p:cBhvr>
                                      <p:tavLst>
                                        <p:tav tm="0">
                                          <p:val>
                                            <p:strVal val="#ppt_x"/>
                                          </p:val>
                                        </p:tav>
                                        <p:tav tm="100000">
                                          <p:val>
                                            <p:strVal val="#ppt_x"/>
                                          </p:val>
                                        </p:tav>
                                      </p:tavLst>
                                    </p:anim>
                                    <p:anim calcmode="lin" valueType="num">
                                      <p:cBhvr>
                                        <p:cTn id="100" dur="1000" fill="hold"/>
                                        <p:tgtEl>
                                          <p:spTgt spid="2">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2" presetClass="entr" presetSubtype="0" fill="hold" grpId="0" nodeType="clickEffect">
                                  <p:stCondLst>
                                    <p:cond delay="0"/>
                                  </p:stCondLst>
                                  <p:childTnLst>
                                    <p:set>
                                      <p:cBhvr>
                                        <p:cTn id="104" dur="1" fill="hold">
                                          <p:stCondLst>
                                            <p:cond delay="0"/>
                                          </p:stCondLst>
                                        </p:cTn>
                                        <p:tgtEl>
                                          <p:spTgt spid="2">
                                            <p:txEl>
                                              <p:pRg st="14" end="14"/>
                                            </p:txEl>
                                          </p:spTgt>
                                        </p:tgtEl>
                                        <p:attrNameLst>
                                          <p:attrName>style.visibility</p:attrName>
                                        </p:attrNameLst>
                                      </p:cBhvr>
                                      <p:to>
                                        <p:strVal val="visible"/>
                                      </p:to>
                                    </p:set>
                                    <p:animEffect transition="in" filter="fade">
                                      <p:cBhvr>
                                        <p:cTn id="105" dur="1000"/>
                                        <p:tgtEl>
                                          <p:spTgt spid="2">
                                            <p:txEl>
                                              <p:pRg st="14" end="14"/>
                                            </p:txEl>
                                          </p:spTgt>
                                        </p:tgtEl>
                                      </p:cBhvr>
                                    </p:animEffect>
                                    <p:anim calcmode="lin" valueType="num">
                                      <p:cBhvr>
                                        <p:cTn id="106" dur="1000" fill="hold"/>
                                        <p:tgtEl>
                                          <p:spTgt spid="2">
                                            <p:txEl>
                                              <p:pRg st="14" end="14"/>
                                            </p:txEl>
                                          </p:spTgt>
                                        </p:tgtEl>
                                        <p:attrNameLst>
                                          <p:attrName>ppt_x</p:attrName>
                                        </p:attrNameLst>
                                      </p:cBhvr>
                                      <p:tavLst>
                                        <p:tav tm="0">
                                          <p:val>
                                            <p:strVal val="#ppt_x"/>
                                          </p:val>
                                        </p:tav>
                                        <p:tav tm="100000">
                                          <p:val>
                                            <p:strVal val="#ppt_x"/>
                                          </p:val>
                                        </p:tav>
                                      </p:tavLst>
                                    </p:anim>
                                    <p:anim calcmode="lin" valueType="num">
                                      <p:cBhvr>
                                        <p:cTn id="107" dur="1000" fill="hold"/>
                                        <p:tgtEl>
                                          <p:spTgt spid="2">
                                            <p:txEl>
                                              <p:pRg st="14" end="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4"/>
    </p:bldLst>
  </p:timing>
</p:sld>
</file>

<file path=ppt/slides/slide4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357189" y="128587"/>
            <a:ext cx="8486775" cy="2523768"/>
          </a:xfrm>
          <a:prstGeom prst="rect">
            <a:avLst/>
          </a:prstGeom>
          <a:noFill/>
        </p:spPr>
        <p:txBody>
          <a:bodyPr wrap="square" rtlCol="0">
            <a:spAutoFit/>
          </a:bodyPr>
          <a:lstStyle/>
          <a:p>
            <a:pPr algn="just"/>
            <a:r>
              <a:rPr lang="ru-RU" sz="2000" dirty="0" smtClean="0">
                <a:solidFill>
                  <a:srgbClr val="CC0066"/>
                </a:solidFill>
                <a:latin typeface="Times New Roman" panose="02020603050405020304" pitchFamily="18" charset="0"/>
                <a:cs typeface="Times New Roman" panose="02020603050405020304" pitchFamily="18" charset="0"/>
              </a:rPr>
              <a:t>♦  </a:t>
            </a:r>
            <a:r>
              <a:rPr lang="ru-RU" sz="2000" dirty="0">
                <a:solidFill>
                  <a:srgbClr val="CC0066"/>
                </a:solidFill>
                <a:latin typeface="Times New Roman" panose="02020603050405020304" pitchFamily="18" charset="0"/>
                <a:cs typeface="Times New Roman" panose="02020603050405020304" pitchFamily="18" charset="0"/>
              </a:rPr>
              <a:t>создание из числа ОИ по ОТ общественной комиссии по ОТ  (если общественных инспекторов  3 и более), вынесение рекомендации по кандидатуре председателя комиссии</a:t>
            </a:r>
          </a:p>
          <a:p>
            <a:pPr algn="just"/>
            <a:r>
              <a:rPr lang="ru-RU" sz="2000" i="1" dirty="0">
                <a:solidFill>
                  <a:srgbClr val="CC0066"/>
                </a:solidFill>
                <a:latin typeface="Times New Roman" panose="02020603050405020304" pitchFamily="18" charset="0"/>
                <a:cs typeface="Times New Roman" panose="02020603050405020304" pitchFamily="18" charset="0"/>
              </a:rPr>
              <a:t>Примечание. Председателем комиссии, как правило, является член профкома. </a:t>
            </a:r>
            <a:endParaRPr lang="ru-RU" sz="2000" dirty="0">
              <a:solidFill>
                <a:srgbClr val="CC0066"/>
              </a:solidFill>
              <a:latin typeface="Times New Roman" panose="02020603050405020304" pitchFamily="18" charset="0"/>
              <a:cs typeface="Times New Roman" panose="02020603050405020304" pitchFamily="18" charset="0"/>
            </a:endParaRPr>
          </a:p>
          <a:p>
            <a:pPr algn="just"/>
            <a:r>
              <a:rPr lang="ru-RU" sz="2000" dirty="0">
                <a:solidFill>
                  <a:srgbClr val="CC0066"/>
                </a:solidFill>
                <a:latin typeface="Times New Roman" panose="02020603050405020304" pitchFamily="18" charset="0"/>
                <a:cs typeface="Times New Roman" panose="02020603050405020304" pitchFamily="18" charset="0"/>
              </a:rPr>
              <a:t>♦  выборы председателя общественной комиссии по ОТ, распределение обязанностей по проведению периодического контроля</a:t>
            </a:r>
          </a:p>
          <a:p>
            <a:endParaRPr lang="ru-RU" dirty="0"/>
          </a:p>
        </p:txBody>
      </p:sp>
    </p:spTree>
    <p:extLst>
      <p:ext uri="{BB962C8B-B14F-4D97-AF65-F5344CB8AC3E}">
        <p14:creationId xmlns:p14="http://schemas.microsoft.com/office/powerpoint/2010/main" val="265153903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3000"/>
                                        <p:tgtEl>
                                          <p:spTgt spid="2">
                                            <p:txEl>
                                              <p:pRg st="0" end="0"/>
                                            </p:txEl>
                                          </p:spTgt>
                                        </p:tgtEl>
                                      </p:cBhvr>
                                    </p:animEffect>
                                    <p:anim calcmode="lin" valueType="num">
                                      <p:cBhvr>
                                        <p:cTn id="8" dur="3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3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3000"/>
                            </p:stCondLst>
                            <p:childTnLst>
                              <p:par>
                                <p:cTn id="11" presetID="42" presetClass="entr" presetSubtype="0" fill="hold" grpId="0" nodeType="after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3000"/>
                                        <p:tgtEl>
                                          <p:spTgt spid="2">
                                            <p:txEl>
                                              <p:pRg st="1" end="1"/>
                                            </p:txEl>
                                          </p:spTgt>
                                        </p:tgtEl>
                                      </p:cBhvr>
                                    </p:animEffect>
                                    <p:anim calcmode="lin" valueType="num">
                                      <p:cBhvr>
                                        <p:cTn id="14" dur="3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5" dur="3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6000"/>
                            </p:stCondLst>
                            <p:childTnLst>
                              <p:par>
                                <p:cTn id="17" presetID="42" presetClass="entr" presetSubtype="0" fill="hold" grpId="0" nodeType="after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3000"/>
                                        <p:tgtEl>
                                          <p:spTgt spid="2">
                                            <p:txEl>
                                              <p:pRg st="2" end="2"/>
                                            </p:txEl>
                                          </p:spTgt>
                                        </p:tgtEl>
                                      </p:cBhvr>
                                    </p:animEffect>
                                    <p:anim calcmode="lin" valueType="num">
                                      <p:cBhvr>
                                        <p:cTn id="20" dur="3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3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142875" y="0"/>
            <a:ext cx="8843962" cy="7478970"/>
          </a:xfrm>
          <a:prstGeom prst="rect">
            <a:avLst/>
          </a:prstGeom>
          <a:noFill/>
        </p:spPr>
        <p:txBody>
          <a:bodyPr wrap="square" rtlCol="0">
            <a:spAutoFit/>
          </a:bodyPr>
          <a:lstStyle/>
          <a:p>
            <a:pPr algn="r"/>
            <a:r>
              <a:rPr lang="ru-RU" sz="1400" b="1" i="1" dirty="0">
                <a:latin typeface="Times New Roman" panose="02020603050405020304" pitchFamily="18" charset="0"/>
                <a:cs typeface="Times New Roman" panose="02020603050405020304" pitchFamily="18" charset="0"/>
              </a:rPr>
              <a:t>Образец протокола заседания</a:t>
            </a:r>
            <a:endParaRPr lang="ru-RU" sz="1400" dirty="0">
              <a:latin typeface="Times New Roman" panose="02020603050405020304" pitchFamily="18" charset="0"/>
              <a:cs typeface="Times New Roman" panose="02020603050405020304" pitchFamily="18" charset="0"/>
            </a:endParaRPr>
          </a:p>
          <a:p>
            <a:pPr algn="r"/>
            <a:r>
              <a:rPr lang="ru-RU" sz="1400" b="1" i="1" dirty="0">
                <a:latin typeface="Times New Roman" panose="02020603050405020304" pitchFamily="18" charset="0"/>
                <a:cs typeface="Times New Roman" panose="02020603050405020304" pitchFamily="18" charset="0"/>
              </a:rPr>
              <a:t> общественной  комиссии по охране труда </a:t>
            </a:r>
            <a:endParaRPr lang="ru-RU" sz="1400" dirty="0">
              <a:latin typeface="Times New Roman" panose="02020603050405020304" pitchFamily="18" charset="0"/>
              <a:cs typeface="Times New Roman" panose="02020603050405020304" pitchFamily="18" charset="0"/>
            </a:endParaRPr>
          </a:p>
          <a:p>
            <a:pPr algn="r"/>
            <a:r>
              <a:rPr lang="ru-RU" sz="1400" b="1" i="1" dirty="0">
                <a:latin typeface="Times New Roman" panose="02020603050405020304" pitchFamily="18" charset="0"/>
                <a:cs typeface="Times New Roman" panose="02020603050405020304" pitchFamily="18" charset="0"/>
              </a:rPr>
              <a:t> </a:t>
            </a:r>
            <a:endParaRPr lang="ru-RU" sz="1400" dirty="0">
              <a:latin typeface="Times New Roman" panose="02020603050405020304" pitchFamily="18" charset="0"/>
              <a:cs typeface="Times New Roman" panose="02020603050405020304" pitchFamily="18" charset="0"/>
            </a:endParaRPr>
          </a:p>
          <a:p>
            <a:pPr algn="ctr"/>
            <a:r>
              <a:rPr lang="ru-RU" sz="1400" dirty="0">
                <a:latin typeface="Times New Roman" panose="02020603050405020304" pitchFamily="18" charset="0"/>
                <a:cs typeface="Times New Roman" panose="02020603050405020304" pitchFamily="18" charset="0"/>
              </a:rPr>
              <a:t>Наименование первичной профсоюзной организации</a:t>
            </a:r>
          </a:p>
          <a:p>
            <a:pPr algn="ctr"/>
            <a:r>
              <a:rPr lang="ru-RU" sz="1400" dirty="0">
                <a:latin typeface="Times New Roman" panose="02020603050405020304" pitchFamily="18" charset="0"/>
                <a:cs typeface="Times New Roman" panose="02020603050405020304" pitchFamily="18" charset="0"/>
              </a:rPr>
              <a:t>Общественная комиссия по охране труда </a:t>
            </a:r>
          </a:p>
          <a:p>
            <a:r>
              <a:rPr lang="ru-RU" sz="1400" dirty="0">
                <a:latin typeface="Times New Roman" panose="02020603050405020304" pitchFamily="18" charset="0"/>
                <a:cs typeface="Times New Roman" panose="02020603050405020304" pitchFamily="18" charset="0"/>
              </a:rPr>
              <a:t> </a:t>
            </a:r>
          </a:p>
          <a:p>
            <a:r>
              <a:rPr lang="ru-RU" sz="1400" dirty="0">
                <a:latin typeface="Times New Roman" panose="02020603050405020304" pitchFamily="18" charset="0"/>
                <a:cs typeface="Times New Roman" panose="02020603050405020304" pitchFamily="18" charset="0"/>
              </a:rPr>
              <a:t>ПРОТОКОЛ </a:t>
            </a:r>
          </a:p>
          <a:p>
            <a:r>
              <a:rPr lang="ru-RU" sz="1400" dirty="0">
                <a:latin typeface="Times New Roman" panose="02020603050405020304" pitchFamily="18" charset="0"/>
                <a:cs typeface="Times New Roman" panose="02020603050405020304" pitchFamily="18" charset="0"/>
              </a:rPr>
              <a:t>«___»___________ № 1 </a:t>
            </a:r>
          </a:p>
          <a:p>
            <a:r>
              <a:rPr lang="ru-RU" sz="1400" dirty="0" smtClean="0">
                <a:latin typeface="Times New Roman" panose="02020603050405020304" pitchFamily="18" charset="0"/>
                <a:cs typeface="Times New Roman" panose="02020603050405020304" pitchFamily="18" charset="0"/>
              </a:rPr>
              <a:t>г. </a:t>
            </a:r>
            <a:r>
              <a:rPr lang="ru-RU" sz="1400" dirty="0" err="1" smtClean="0">
                <a:latin typeface="Times New Roman" panose="02020603050405020304" pitchFamily="18" charset="0"/>
                <a:cs typeface="Times New Roman" panose="02020603050405020304" pitchFamily="18" charset="0"/>
              </a:rPr>
              <a:t>Ивье</a:t>
            </a:r>
            <a:r>
              <a:rPr lang="ru-RU" sz="1400" dirty="0">
                <a:latin typeface="Times New Roman" panose="02020603050405020304" pitchFamily="18" charset="0"/>
                <a:cs typeface="Times New Roman" panose="02020603050405020304" pitchFamily="18" charset="0"/>
              </a:rPr>
              <a:t> </a:t>
            </a:r>
          </a:p>
          <a:p>
            <a:r>
              <a:rPr lang="ru-RU" sz="1400" dirty="0">
                <a:latin typeface="Times New Roman" panose="02020603050405020304" pitchFamily="18" charset="0"/>
                <a:cs typeface="Times New Roman" panose="02020603050405020304" pitchFamily="18" charset="0"/>
              </a:rPr>
              <a:t>Присутствовали: 1. </a:t>
            </a:r>
            <a:r>
              <a:rPr lang="ru-RU" sz="1400" dirty="0" err="1">
                <a:latin typeface="Times New Roman" panose="02020603050405020304" pitchFamily="18" charset="0"/>
                <a:cs typeface="Times New Roman" panose="02020603050405020304" pitchFamily="18" charset="0"/>
              </a:rPr>
              <a:t>Метечко</a:t>
            </a:r>
            <a:r>
              <a:rPr lang="ru-RU" sz="1400" dirty="0">
                <a:latin typeface="Times New Roman" panose="02020603050405020304" pitchFamily="18" charset="0"/>
                <a:cs typeface="Times New Roman" panose="02020603050405020304" pitchFamily="18" charset="0"/>
              </a:rPr>
              <a:t> Е.В.- председатель  профсоюзного комитета </a:t>
            </a:r>
          </a:p>
          <a:p>
            <a:r>
              <a:rPr lang="ru-RU" sz="1400" dirty="0">
                <a:latin typeface="Times New Roman" panose="02020603050405020304" pitchFamily="18" charset="0"/>
                <a:cs typeface="Times New Roman" panose="02020603050405020304" pitchFamily="18" charset="0"/>
              </a:rPr>
              <a:t>                              2. </a:t>
            </a:r>
            <a:r>
              <a:rPr lang="ru-RU" sz="1400" dirty="0" err="1">
                <a:latin typeface="Times New Roman" panose="02020603050405020304" pitchFamily="18" charset="0"/>
                <a:cs typeface="Times New Roman" panose="02020603050405020304" pitchFamily="18" charset="0"/>
              </a:rPr>
              <a:t>Байгот</a:t>
            </a:r>
            <a:r>
              <a:rPr lang="ru-RU" sz="1400" dirty="0">
                <a:latin typeface="Times New Roman" panose="02020603050405020304" pitchFamily="18" charset="0"/>
                <a:cs typeface="Times New Roman" panose="02020603050405020304" pitchFamily="18" charset="0"/>
              </a:rPr>
              <a:t> А.В. – общественный инспектор по ОТ</a:t>
            </a:r>
          </a:p>
          <a:p>
            <a:r>
              <a:rPr lang="ru-RU" sz="1400" dirty="0">
                <a:latin typeface="Times New Roman" panose="02020603050405020304" pitchFamily="18" charset="0"/>
                <a:cs typeface="Times New Roman" panose="02020603050405020304" pitchFamily="18" charset="0"/>
              </a:rPr>
              <a:t>                              3. Куприян М.А. - общественный инспектор по ОТ</a:t>
            </a:r>
          </a:p>
          <a:p>
            <a:r>
              <a:rPr lang="ru-RU" sz="1400" dirty="0">
                <a:latin typeface="Times New Roman" panose="02020603050405020304" pitchFamily="18" charset="0"/>
                <a:cs typeface="Times New Roman" panose="02020603050405020304" pitchFamily="18" charset="0"/>
              </a:rPr>
              <a:t>                              4. </a:t>
            </a:r>
            <a:r>
              <a:rPr lang="ru-RU" sz="1400" dirty="0" err="1">
                <a:latin typeface="Times New Roman" panose="02020603050405020304" pitchFamily="18" charset="0"/>
                <a:cs typeface="Times New Roman" panose="02020603050405020304" pitchFamily="18" charset="0"/>
              </a:rPr>
              <a:t>Олехнович</a:t>
            </a:r>
            <a:r>
              <a:rPr lang="ru-RU" sz="1400" dirty="0">
                <a:latin typeface="Times New Roman" panose="02020603050405020304" pitchFamily="18" charset="0"/>
                <a:cs typeface="Times New Roman" panose="02020603050405020304" pitchFamily="18" charset="0"/>
              </a:rPr>
              <a:t> М.В. - общественный инспектор по ОТ</a:t>
            </a:r>
          </a:p>
          <a:p>
            <a:r>
              <a:rPr lang="ru-RU" sz="1400" dirty="0">
                <a:latin typeface="Times New Roman" panose="02020603050405020304" pitchFamily="18" charset="0"/>
                <a:cs typeface="Times New Roman" panose="02020603050405020304" pitchFamily="18" charset="0"/>
              </a:rPr>
              <a:t>                               …..</a:t>
            </a:r>
          </a:p>
          <a:p>
            <a:r>
              <a:rPr lang="ru-RU" sz="1400" dirty="0">
                <a:latin typeface="Times New Roman" panose="02020603050405020304" pitchFamily="18" charset="0"/>
                <a:cs typeface="Times New Roman" panose="02020603050405020304" pitchFamily="18" charset="0"/>
              </a:rPr>
              <a:t>Повестка дня.</a:t>
            </a:r>
          </a:p>
          <a:p>
            <a:pPr lvl="0"/>
            <a:r>
              <a:rPr lang="ru-RU" sz="1400" dirty="0" smtClean="0">
                <a:latin typeface="Times New Roman" panose="02020603050405020304" pitchFamily="18" charset="0"/>
                <a:cs typeface="Times New Roman" panose="02020603050405020304" pitchFamily="18" charset="0"/>
              </a:rPr>
              <a:t>1. Выборы </a:t>
            </a:r>
            <a:r>
              <a:rPr lang="ru-RU" sz="1400" dirty="0">
                <a:latin typeface="Times New Roman" panose="02020603050405020304" pitchFamily="18" charset="0"/>
                <a:cs typeface="Times New Roman" panose="02020603050405020304" pitchFamily="18" charset="0"/>
              </a:rPr>
              <a:t>председателя комиссии.</a:t>
            </a:r>
          </a:p>
          <a:p>
            <a:pPr lvl="0"/>
            <a:r>
              <a:rPr lang="ru-RU" sz="1400" dirty="0" smtClean="0">
                <a:latin typeface="Times New Roman" panose="02020603050405020304" pitchFamily="18" charset="0"/>
                <a:cs typeface="Times New Roman" panose="02020603050405020304" pitchFamily="18" charset="0"/>
              </a:rPr>
              <a:t>2. Изучение </a:t>
            </a:r>
            <a:r>
              <a:rPr lang="ru-RU" sz="1400" dirty="0">
                <a:latin typeface="Times New Roman" panose="02020603050405020304" pitchFamily="18" charset="0"/>
                <a:cs typeface="Times New Roman" panose="02020603050405020304" pitchFamily="18" charset="0"/>
              </a:rPr>
              <a:t>Положений об общественном инспекторе и общественной комиссии по охране труда</a:t>
            </a:r>
            <a:r>
              <a:rPr lang="ru-RU" sz="1400" dirty="0" smtClean="0">
                <a:latin typeface="Times New Roman" panose="02020603050405020304" pitchFamily="18" charset="0"/>
                <a:cs typeface="Times New Roman" panose="02020603050405020304" pitchFamily="18" charset="0"/>
              </a:rPr>
              <a:t>.</a:t>
            </a:r>
          </a:p>
          <a:p>
            <a:pPr lvl="0"/>
            <a:r>
              <a:rPr lang="ru-RU" sz="1400" dirty="0" smtClean="0">
                <a:latin typeface="Times New Roman" panose="02020603050405020304" pitchFamily="18" charset="0"/>
                <a:cs typeface="Times New Roman" panose="02020603050405020304" pitchFamily="18" charset="0"/>
              </a:rPr>
              <a:t>3</a:t>
            </a:r>
            <a:r>
              <a:rPr lang="ru-RU" sz="1400" dirty="0">
                <a:latin typeface="Times New Roman" panose="02020603050405020304" pitchFamily="18" charset="0"/>
                <a:cs typeface="Times New Roman" panose="02020603050405020304" pitchFamily="18" charset="0"/>
              </a:rPr>
              <a:t>.  Распределение объектов для осуществления периодического контроля за    соблюдением законодательства об охране труда.</a:t>
            </a:r>
          </a:p>
          <a:p>
            <a:pPr lvl="0"/>
            <a:r>
              <a:rPr lang="ru-RU" sz="1400" dirty="0" smtClean="0">
                <a:latin typeface="Times New Roman" panose="02020603050405020304" pitchFamily="18" charset="0"/>
                <a:cs typeface="Times New Roman" panose="02020603050405020304" pitchFamily="18" charset="0"/>
              </a:rPr>
              <a:t>4. О </a:t>
            </a:r>
            <a:r>
              <a:rPr lang="ru-RU" sz="1400" dirty="0">
                <a:latin typeface="Times New Roman" panose="02020603050405020304" pitchFamily="18" charset="0"/>
                <a:cs typeface="Times New Roman" panose="02020603050405020304" pitchFamily="18" charset="0"/>
              </a:rPr>
              <a:t>плане работы комиссии по охране труда на__ полугодие 201_г.  </a:t>
            </a:r>
          </a:p>
          <a:p>
            <a:r>
              <a:rPr lang="ru-RU" sz="1400" dirty="0">
                <a:latin typeface="Times New Roman" panose="02020603050405020304" pitchFamily="18" charset="0"/>
                <a:cs typeface="Times New Roman" panose="02020603050405020304" pitchFamily="18" charset="0"/>
              </a:rPr>
              <a:t>1. СЛУШАЛИ:</a:t>
            </a:r>
          </a:p>
          <a:p>
            <a:r>
              <a:rPr lang="ru-RU" sz="1400" dirty="0" err="1">
                <a:latin typeface="Times New Roman" panose="02020603050405020304" pitchFamily="18" charset="0"/>
                <a:cs typeface="Times New Roman" panose="02020603050405020304" pitchFamily="18" charset="0"/>
              </a:rPr>
              <a:t>Метечко</a:t>
            </a:r>
            <a:r>
              <a:rPr lang="ru-RU" sz="1400" dirty="0">
                <a:latin typeface="Times New Roman" panose="02020603050405020304" pitchFamily="18" charset="0"/>
                <a:cs typeface="Times New Roman" panose="02020603050405020304" pitchFamily="18" charset="0"/>
              </a:rPr>
              <a:t> Е.В</a:t>
            </a:r>
            <a:r>
              <a:rPr lang="ru-RU" sz="1400" b="1" dirty="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председателя профсоюзного комитета, Проинформировала общественных инспекторов по охране труда, что профсоюзный комитет постановил  в целях координации деятельности общественных инспекторов по охране труда и повышения эффективности работы создать из числа общественных инспекторов по охране труда общественную комиссию по охране труда. Профсоюзный комитет рекомендует избрать председателем комиссии по охране труда члена профкома Куприян М.А.</a:t>
            </a:r>
          </a:p>
          <a:p>
            <a:r>
              <a:rPr lang="ru-RU" sz="1400" dirty="0">
                <a:latin typeface="Times New Roman" panose="02020603050405020304" pitchFamily="18" charset="0"/>
                <a:cs typeface="Times New Roman" panose="02020603050405020304" pitchFamily="18" charset="0"/>
              </a:rPr>
              <a:t>    Других предложений не поступило</a:t>
            </a:r>
            <a:r>
              <a:rPr lang="ru-RU" sz="1400" dirty="0" smtClean="0">
                <a:latin typeface="Times New Roman" panose="02020603050405020304" pitchFamily="18" charset="0"/>
                <a:cs typeface="Times New Roman" panose="02020603050405020304" pitchFamily="18" charset="0"/>
              </a:rPr>
              <a:t>.</a:t>
            </a:r>
            <a:endParaRPr lang="ru-RU" sz="1400" dirty="0">
              <a:latin typeface="Times New Roman" panose="02020603050405020304" pitchFamily="18" charset="0"/>
              <a:cs typeface="Times New Roman" panose="02020603050405020304" pitchFamily="18" charset="0"/>
            </a:endParaRPr>
          </a:p>
          <a:p>
            <a:r>
              <a:rPr lang="ru-RU" sz="1400" dirty="0">
                <a:latin typeface="Times New Roman" panose="02020603050405020304" pitchFamily="18" charset="0"/>
                <a:cs typeface="Times New Roman" panose="02020603050405020304" pitchFamily="18" charset="0"/>
              </a:rPr>
              <a:t>ПОСТАНОВИЛИ</a:t>
            </a:r>
            <a:r>
              <a:rPr lang="ru-RU" sz="1400" b="1" dirty="0">
                <a:latin typeface="Times New Roman" panose="02020603050405020304" pitchFamily="18" charset="0"/>
                <a:cs typeface="Times New Roman" panose="02020603050405020304" pitchFamily="18" charset="0"/>
              </a:rPr>
              <a:t>:  </a:t>
            </a:r>
            <a:endParaRPr lang="ru-RU" sz="1400" dirty="0">
              <a:latin typeface="Times New Roman" panose="02020603050405020304" pitchFamily="18" charset="0"/>
              <a:cs typeface="Times New Roman" panose="02020603050405020304" pitchFamily="18" charset="0"/>
            </a:endParaRPr>
          </a:p>
          <a:p>
            <a:r>
              <a:rPr lang="ru-RU" sz="1400" dirty="0">
                <a:latin typeface="Times New Roman" panose="02020603050405020304" pitchFamily="18" charset="0"/>
                <a:cs typeface="Times New Roman" panose="02020603050405020304" pitchFamily="18" charset="0"/>
              </a:rPr>
              <a:t>Избрать председателем общественной комиссии по охране труда члена профкома    Куприян М.А</a:t>
            </a:r>
            <a:r>
              <a:rPr lang="ru-RU" sz="1400" dirty="0" smtClean="0">
                <a:latin typeface="Times New Roman" panose="02020603050405020304" pitchFamily="18" charset="0"/>
                <a:cs typeface="Times New Roman" panose="02020603050405020304" pitchFamily="18" charset="0"/>
              </a:rPr>
              <a:t>.</a:t>
            </a:r>
            <a:endParaRPr lang="ru-RU" sz="1400" dirty="0">
              <a:latin typeface="Times New Roman" panose="02020603050405020304" pitchFamily="18" charset="0"/>
              <a:cs typeface="Times New Roman" panose="02020603050405020304" pitchFamily="18" charset="0"/>
            </a:endParaRPr>
          </a:p>
          <a:p>
            <a:r>
              <a:rPr lang="ru-RU" sz="1400" dirty="0">
                <a:latin typeface="Times New Roman" panose="02020603050405020304" pitchFamily="18" charset="0"/>
                <a:cs typeface="Times New Roman" panose="02020603050405020304" pitchFamily="18" charset="0"/>
              </a:rPr>
              <a:t>     Голосовали: «за» -3, </a:t>
            </a:r>
          </a:p>
          <a:p>
            <a:r>
              <a:rPr lang="ru-RU" sz="1400" dirty="0">
                <a:latin typeface="Times New Roman" panose="02020603050405020304" pitchFamily="18" charset="0"/>
                <a:cs typeface="Times New Roman" panose="02020603050405020304" pitchFamily="18" charset="0"/>
              </a:rPr>
              <a:t>                           «против»- 0. </a:t>
            </a:r>
          </a:p>
          <a:p>
            <a:r>
              <a:rPr lang="ru-RU" sz="1400" dirty="0">
                <a:latin typeface="Times New Roman" panose="02020603050405020304" pitchFamily="18" charset="0"/>
                <a:cs typeface="Times New Roman" panose="02020603050405020304" pitchFamily="18" charset="0"/>
              </a:rPr>
              <a:t> </a:t>
            </a:r>
          </a:p>
          <a:p>
            <a:endParaRPr lang="ru-RU" dirty="0"/>
          </a:p>
        </p:txBody>
      </p:sp>
    </p:spTree>
    <p:extLst>
      <p:ext uri="{BB962C8B-B14F-4D97-AF65-F5344CB8AC3E}">
        <p14:creationId xmlns:p14="http://schemas.microsoft.com/office/powerpoint/2010/main" val="403189765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142875" y="117693"/>
            <a:ext cx="8843962" cy="6740307"/>
          </a:xfrm>
          <a:prstGeom prst="rect">
            <a:avLst/>
          </a:prstGeom>
          <a:noFill/>
        </p:spPr>
        <p:txBody>
          <a:bodyPr wrap="square" rtlCol="0">
            <a:spAutoFit/>
          </a:bodyPr>
          <a:lstStyle/>
          <a:p>
            <a:endParaRPr lang="ru-RU"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2.СЛУШАЛИ</a:t>
            </a:r>
            <a:r>
              <a:rPr lang="ru-RU" dirty="0">
                <a:latin typeface="Times New Roman" panose="02020603050405020304" pitchFamily="18" charset="0"/>
                <a:cs typeface="Times New Roman" panose="02020603050405020304" pitchFamily="18" charset="0"/>
              </a:rPr>
              <a:t>: </a:t>
            </a:r>
          </a:p>
          <a:p>
            <a:r>
              <a:rPr lang="ru-RU" dirty="0" err="1">
                <a:latin typeface="Times New Roman" panose="02020603050405020304" pitchFamily="18" charset="0"/>
                <a:cs typeface="Times New Roman" panose="02020603050405020304" pitchFamily="18" charset="0"/>
              </a:rPr>
              <a:t>Метечко</a:t>
            </a:r>
            <a:r>
              <a:rPr lang="ru-RU" dirty="0">
                <a:latin typeface="Times New Roman" panose="02020603050405020304" pitchFamily="18" charset="0"/>
                <a:cs typeface="Times New Roman" panose="02020603050405020304" pitchFamily="18" charset="0"/>
              </a:rPr>
              <a:t> Е.В.</a:t>
            </a:r>
            <a:r>
              <a:rPr lang="ru-RU" b="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председателя профсоюзного комитета. Ознакомила членов комиссии с Положением об общественном инспекторе по охране труда,  Положением об общественной комиссии по охране труда, утв. пост. Президиума Совета Федерации профсоюзов Беларуси № 180 от 25.08.2010г.,</a:t>
            </a:r>
          </a:p>
          <a:p>
            <a:r>
              <a:rPr lang="ru-RU" dirty="0" smtClean="0">
                <a:latin typeface="Times New Roman" panose="02020603050405020304" pitchFamily="18" charset="0"/>
                <a:cs typeface="Times New Roman" panose="02020603050405020304" pitchFamily="18" charset="0"/>
              </a:rPr>
              <a:t>вручила </a:t>
            </a:r>
            <a:r>
              <a:rPr lang="ru-RU" dirty="0">
                <a:latin typeface="Times New Roman" panose="02020603050405020304" pitchFamily="18" charset="0"/>
                <a:cs typeface="Times New Roman" panose="02020603050405020304" pitchFamily="18" charset="0"/>
              </a:rPr>
              <a:t>удостоверения общественных инспекторов по охране труда</a:t>
            </a:r>
            <a:r>
              <a:rPr lang="ru-RU" i="1" dirty="0">
                <a:latin typeface="Times New Roman" panose="02020603050405020304" pitchFamily="18" charset="0"/>
                <a:cs typeface="Times New Roman" panose="02020603050405020304" pitchFamily="18" charset="0"/>
              </a:rPr>
              <a:t>. </a:t>
            </a:r>
            <a:endParaRPr lang="ru-RU" i="1" dirty="0" smtClean="0">
              <a:latin typeface="Times New Roman" panose="02020603050405020304" pitchFamily="18" charset="0"/>
              <a:cs typeface="Times New Roman" panose="02020603050405020304" pitchFamily="18" charset="0"/>
            </a:endParaRPr>
          </a:p>
          <a:p>
            <a:r>
              <a:rPr lang="ru-RU" i="1" dirty="0" smtClean="0">
                <a:latin typeface="Times New Roman" panose="02020603050405020304" pitchFamily="18" charset="0"/>
                <a:cs typeface="Times New Roman" panose="02020603050405020304" pitchFamily="18" charset="0"/>
              </a:rPr>
              <a:t> </a:t>
            </a:r>
            <a:r>
              <a:rPr lang="ru-RU" i="1" dirty="0">
                <a:latin typeface="Times New Roman" panose="02020603050405020304" pitchFamily="18" charset="0"/>
                <a:cs typeface="Times New Roman" panose="02020603050405020304" pitchFamily="18" charset="0"/>
              </a:rPr>
              <a:t>(Прим.  Можно на </a:t>
            </a:r>
            <a:r>
              <a:rPr lang="ru-RU" i="1" dirty="0" smtClean="0">
                <a:latin typeface="Times New Roman" panose="02020603050405020304" pitchFamily="18" charset="0"/>
                <a:cs typeface="Times New Roman" panose="02020603050405020304" pitchFamily="18" charset="0"/>
              </a:rPr>
              <a:t>профсоюзном  </a:t>
            </a:r>
            <a:r>
              <a:rPr lang="ru-RU" i="1" dirty="0">
                <a:latin typeface="Times New Roman" panose="02020603050405020304" pitchFamily="18" charset="0"/>
                <a:cs typeface="Times New Roman" panose="02020603050405020304" pitchFamily="18" charset="0"/>
              </a:rPr>
              <a:t>собрании)</a:t>
            </a:r>
            <a:endParaRPr lang="ru-RU" dirty="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ВЫСТУПИЛИ:</a:t>
            </a:r>
          </a:p>
          <a:p>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Олехнович</a:t>
            </a:r>
            <a:r>
              <a:rPr lang="ru-RU" dirty="0">
                <a:latin typeface="Times New Roman" panose="02020603050405020304" pitchFamily="18" charset="0"/>
                <a:cs typeface="Times New Roman" panose="02020603050405020304" pitchFamily="18" charset="0"/>
              </a:rPr>
              <a:t> М.В., которая предложила размножить положения и раздать каждому общественному инспектору по охране труда. </a:t>
            </a:r>
          </a:p>
          <a:p>
            <a:r>
              <a:rPr lang="ru-RU" dirty="0" err="1">
                <a:latin typeface="Times New Roman" panose="02020603050405020304" pitchFamily="18" charset="0"/>
                <a:cs typeface="Times New Roman" panose="02020603050405020304" pitchFamily="18" charset="0"/>
              </a:rPr>
              <a:t>Метечко</a:t>
            </a:r>
            <a:r>
              <a:rPr lang="ru-RU" dirty="0">
                <a:latin typeface="Times New Roman" panose="02020603050405020304" pitchFamily="18" charset="0"/>
                <a:cs typeface="Times New Roman" panose="02020603050405020304" pitchFamily="18" charset="0"/>
              </a:rPr>
              <a:t> Е.В. Предложила положение об общественном инспекторе по охране труда вручить каждому общественному инспектору по охране труда, а Положение об общественной комиссии по охране труда –председателю комиссии. </a:t>
            </a:r>
          </a:p>
          <a:p>
            <a:r>
              <a:rPr lang="ru-RU" dirty="0">
                <a:latin typeface="Times New Roman" panose="02020603050405020304" pitchFamily="18" charset="0"/>
                <a:cs typeface="Times New Roman" panose="02020603050405020304" pitchFamily="18" charset="0"/>
              </a:rPr>
              <a:t> </a:t>
            </a:r>
          </a:p>
          <a:p>
            <a:r>
              <a:rPr lang="ru-RU" dirty="0">
                <a:latin typeface="Times New Roman" panose="02020603050405020304" pitchFamily="18" charset="0"/>
                <a:cs typeface="Times New Roman" panose="02020603050405020304" pitchFamily="18" charset="0"/>
              </a:rPr>
              <a:t>ПОСТАНОВИЛИ:</a:t>
            </a:r>
          </a:p>
          <a:p>
            <a:r>
              <a:rPr lang="ru-RU" dirty="0">
                <a:latin typeface="Times New Roman" panose="02020603050405020304" pitchFamily="18" charset="0"/>
                <a:cs typeface="Times New Roman" panose="02020603050405020304" pitchFamily="18" charset="0"/>
              </a:rPr>
              <a:t>1.1. Информацию председателя  профкома принять к сведению.</a:t>
            </a:r>
          </a:p>
          <a:p>
            <a:r>
              <a:rPr lang="ru-RU" dirty="0">
                <a:latin typeface="Times New Roman" panose="02020603050405020304" pitchFamily="18" charset="0"/>
                <a:cs typeface="Times New Roman" panose="02020603050405020304" pitchFamily="18" charset="0"/>
              </a:rPr>
              <a:t>1.2. В работе неукоснительно руководствоваться нормативными документами ФПБ.</a:t>
            </a:r>
          </a:p>
          <a:p>
            <a:r>
              <a:rPr lang="ru-RU" dirty="0" smtClean="0">
                <a:latin typeface="Times New Roman" panose="02020603050405020304" pitchFamily="18" charset="0"/>
                <a:cs typeface="Times New Roman" panose="02020603050405020304" pitchFamily="18" charset="0"/>
              </a:rPr>
              <a:t>1.3</a:t>
            </a:r>
            <a:r>
              <a:rPr lang="ru-RU" dirty="0">
                <a:latin typeface="Times New Roman" panose="02020603050405020304" pitchFamily="18" charset="0"/>
                <a:cs typeface="Times New Roman" panose="02020603050405020304" pitchFamily="18" charset="0"/>
              </a:rPr>
              <a:t>. Размножить Положение об общественном инспекторе по охране  труда, вручить  каждому члену комиссии для руководства в работе, Положение об общественной комиссии по охране труда –председателю комиссии. </a:t>
            </a:r>
          </a:p>
          <a:p>
            <a:r>
              <a:rPr lang="ru-RU" dirty="0">
                <a:latin typeface="Times New Roman" panose="02020603050405020304" pitchFamily="18" charset="0"/>
                <a:cs typeface="Times New Roman" panose="02020603050405020304" pitchFamily="18" charset="0"/>
              </a:rPr>
              <a:t>     </a:t>
            </a:r>
          </a:p>
          <a:p>
            <a:r>
              <a:rPr lang="ru-RU" dirty="0">
                <a:latin typeface="Times New Roman" panose="02020603050405020304" pitchFamily="18" charset="0"/>
                <a:cs typeface="Times New Roman" panose="02020603050405020304" pitchFamily="18" charset="0"/>
              </a:rPr>
              <a:t>    Голосовали: единогласно.</a:t>
            </a:r>
          </a:p>
          <a:p>
            <a:r>
              <a:rPr lang="ru-RU" dirty="0"/>
              <a:t> </a:t>
            </a:r>
          </a:p>
        </p:txBody>
      </p:sp>
    </p:spTree>
    <p:extLst>
      <p:ext uri="{BB962C8B-B14F-4D97-AF65-F5344CB8AC3E}">
        <p14:creationId xmlns:p14="http://schemas.microsoft.com/office/powerpoint/2010/main" val="254323994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128588" y="0"/>
            <a:ext cx="8843962" cy="7478970"/>
          </a:xfrm>
          <a:prstGeom prst="rect">
            <a:avLst/>
          </a:prstGeom>
          <a:noFill/>
        </p:spPr>
        <p:txBody>
          <a:bodyPr wrap="square" rtlCol="0">
            <a:spAutoFit/>
          </a:bodyPr>
          <a:lstStyle/>
          <a:p>
            <a:pPr algn="just"/>
            <a:r>
              <a:rPr lang="ru-RU" sz="1600" dirty="0" smtClean="0">
                <a:latin typeface="Times New Roman" panose="02020603050405020304" pitchFamily="18" charset="0"/>
                <a:cs typeface="Times New Roman" panose="02020603050405020304" pitchFamily="18" charset="0"/>
              </a:rPr>
              <a:t>3</a:t>
            </a:r>
            <a:r>
              <a:rPr lang="ru-RU" sz="1600" dirty="0">
                <a:latin typeface="Times New Roman" panose="02020603050405020304" pitchFamily="18" charset="0"/>
                <a:cs typeface="Times New Roman" panose="02020603050405020304" pitchFamily="18" charset="0"/>
              </a:rPr>
              <a:t>. СЛУШАЛИ:</a:t>
            </a:r>
          </a:p>
          <a:p>
            <a:pPr algn="just"/>
            <a:r>
              <a:rPr lang="ru-RU" sz="1600" dirty="0" err="1">
                <a:latin typeface="Times New Roman" panose="02020603050405020304" pitchFamily="18" charset="0"/>
                <a:cs typeface="Times New Roman" panose="02020603050405020304" pitchFamily="18" charset="0"/>
              </a:rPr>
              <a:t>Метечко</a:t>
            </a:r>
            <a:r>
              <a:rPr lang="ru-RU" sz="1600" dirty="0">
                <a:latin typeface="Times New Roman" panose="02020603050405020304" pitchFamily="18" charset="0"/>
                <a:cs typeface="Times New Roman" panose="02020603050405020304" pitchFamily="18" charset="0"/>
              </a:rPr>
              <a:t> Е.В.</a:t>
            </a:r>
            <a:r>
              <a:rPr lang="ru-RU" sz="1600" b="1" dirty="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председателя профсоюзного комитета о распределении объектов для осуществления периодического контроля за соблюдением законодательства  об охране труда. Предложила общественным инспекторам осуществлять периодический контроль за соблюдением законодательства  об охране труда по этажам. Это даст возможность более детально изучить особенности требований по охране труда в отдельных помещениях.</a:t>
            </a:r>
          </a:p>
          <a:p>
            <a:pPr algn="just"/>
            <a:r>
              <a:rPr lang="ru-RU" sz="1600" dirty="0">
                <a:latin typeface="Times New Roman" panose="02020603050405020304" pitchFamily="18" charset="0"/>
                <a:cs typeface="Times New Roman" panose="02020603050405020304" pitchFamily="18" charset="0"/>
              </a:rPr>
              <a:t>ВЫСТУПИЛИ: </a:t>
            </a:r>
          </a:p>
          <a:p>
            <a:pPr algn="just"/>
            <a:r>
              <a:rPr lang="ru-RU" sz="1600" dirty="0" err="1">
                <a:latin typeface="Times New Roman" panose="02020603050405020304" pitchFamily="18" charset="0"/>
                <a:cs typeface="Times New Roman" panose="02020603050405020304" pitchFamily="18" charset="0"/>
              </a:rPr>
              <a:t>Байгот</a:t>
            </a:r>
            <a:r>
              <a:rPr lang="ru-RU" sz="1600" dirty="0">
                <a:latin typeface="Times New Roman" panose="02020603050405020304" pitchFamily="18" charset="0"/>
                <a:cs typeface="Times New Roman" panose="02020603050405020304" pitchFamily="18" charset="0"/>
              </a:rPr>
              <a:t> А.В., который предложил осуществлять периодический контроль на тех этажах, где работают.</a:t>
            </a:r>
          </a:p>
          <a:p>
            <a:pPr algn="just"/>
            <a:r>
              <a:rPr lang="ru-RU" sz="1600" dirty="0" err="1">
                <a:latin typeface="Times New Roman" panose="02020603050405020304" pitchFamily="18" charset="0"/>
                <a:cs typeface="Times New Roman" panose="02020603050405020304" pitchFamily="18" charset="0"/>
              </a:rPr>
              <a:t>Метечко</a:t>
            </a:r>
            <a:r>
              <a:rPr lang="ru-RU" sz="1600" dirty="0">
                <a:latin typeface="Times New Roman" panose="02020603050405020304" pitchFamily="18" charset="0"/>
                <a:cs typeface="Times New Roman" panose="02020603050405020304" pitchFamily="18" charset="0"/>
              </a:rPr>
              <a:t> Е.В., объяснила, что в таком случае получится, что общественные инспекторы будут контролировать сами себя.  </a:t>
            </a:r>
          </a:p>
          <a:p>
            <a:pPr algn="just"/>
            <a:r>
              <a:rPr lang="ru-RU" sz="1600" dirty="0" err="1">
                <a:latin typeface="Times New Roman" panose="02020603050405020304" pitchFamily="18" charset="0"/>
                <a:cs typeface="Times New Roman" panose="02020603050405020304" pitchFamily="18" charset="0"/>
              </a:rPr>
              <a:t>Олехнович</a:t>
            </a:r>
            <a:r>
              <a:rPr lang="ru-RU" sz="1600" dirty="0">
                <a:latin typeface="Times New Roman" panose="02020603050405020304" pitchFamily="18" charset="0"/>
                <a:cs typeface="Times New Roman" panose="02020603050405020304" pitchFamily="18" charset="0"/>
              </a:rPr>
              <a:t> М.В., предложила основательно изучить Положение о периодическом контроле за  соблюдением законодательства  об охране труда, поскольку ранее с этим почти не сталкивалась. </a:t>
            </a:r>
          </a:p>
          <a:p>
            <a:pPr algn="just"/>
            <a:r>
              <a:rPr lang="ru-RU" sz="1600" dirty="0">
                <a:latin typeface="Times New Roman" panose="02020603050405020304" pitchFamily="18" charset="0"/>
                <a:cs typeface="Times New Roman" panose="02020603050405020304" pitchFamily="18" charset="0"/>
              </a:rPr>
              <a:t> </a:t>
            </a:r>
          </a:p>
          <a:p>
            <a:pPr algn="just"/>
            <a:r>
              <a:rPr lang="ru-RU" sz="1600" dirty="0">
                <a:latin typeface="Times New Roman" panose="02020603050405020304" pitchFamily="18" charset="0"/>
                <a:cs typeface="Times New Roman" panose="02020603050405020304" pitchFamily="18" charset="0"/>
              </a:rPr>
              <a:t>ПОСТАНОВИЛИ:</a:t>
            </a:r>
          </a:p>
          <a:p>
            <a:pPr algn="just"/>
            <a:r>
              <a:rPr lang="ru-RU" sz="1600" dirty="0">
                <a:latin typeface="Times New Roman" panose="02020603050405020304" pitchFamily="18" charset="0"/>
                <a:cs typeface="Times New Roman" panose="02020603050405020304" pitchFamily="18" charset="0"/>
              </a:rPr>
              <a:t>1.1. Распределить объекты для осуществления периодического контроля за соблюдением законодательства  об охране труда:</a:t>
            </a:r>
          </a:p>
          <a:p>
            <a:pPr algn="just"/>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Байгот</a:t>
            </a:r>
            <a:r>
              <a:rPr lang="ru-RU" sz="1600" dirty="0">
                <a:latin typeface="Times New Roman" panose="02020603050405020304" pitchFamily="18" charset="0"/>
                <a:cs typeface="Times New Roman" panose="02020603050405020304" pitchFamily="18" charset="0"/>
              </a:rPr>
              <a:t> А.В. - помещения 1-го этажа,</a:t>
            </a:r>
          </a:p>
          <a:p>
            <a:pPr algn="just"/>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Олехнович</a:t>
            </a:r>
            <a:r>
              <a:rPr lang="ru-RU" sz="1600" dirty="0">
                <a:latin typeface="Times New Roman" panose="02020603050405020304" pitchFamily="18" charset="0"/>
                <a:cs typeface="Times New Roman" panose="02020603050405020304" pitchFamily="18" charset="0"/>
              </a:rPr>
              <a:t> М.В.- помещения 2-го этажа,</a:t>
            </a:r>
          </a:p>
          <a:p>
            <a:pPr algn="just"/>
            <a:r>
              <a:rPr lang="ru-RU" sz="1600" dirty="0">
                <a:latin typeface="Times New Roman" panose="02020603050405020304" pitchFamily="18" charset="0"/>
                <a:cs typeface="Times New Roman" panose="02020603050405020304" pitchFamily="18" charset="0"/>
              </a:rPr>
              <a:t>      Куприян М.А. – помещения пищеблока и учебной мастерской, находящиеся в отдельно стоящих зданиях.</a:t>
            </a:r>
          </a:p>
          <a:p>
            <a:pPr algn="just"/>
            <a:r>
              <a:rPr lang="ru-RU" sz="1600" dirty="0">
                <a:latin typeface="Times New Roman" panose="02020603050405020304" pitchFamily="18" charset="0"/>
                <a:cs typeface="Times New Roman" panose="02020603050405020304" pitchFamily="18" charset="0"/>
              </a:rPr>
              <a:t>1.2. Председателю комиссии изучить с общественными инспекторам по охране труда Положение о периодическом контроле за  соблюдением законодательства  об охране труда  в учреждении.</a:t>
            </a:r>
          </a:p>
          <a:p>
            <a:pPr algn="just"/>
            <a:r>
              <a:rPr lang="ru-RU" sz="1600" dirty="0">
                <a:latin typeface="Times New Roman" panose="02020603050405020304" pitchFamily="18" charset="0"/>
                <a:cs typeface="Times New Roman" panose="02020603050405020304" pitchFamily="18" charset="0"/>
              </a:rPr>
              <a:t>1.3.  С учетом расписания учебных занятий общественных инспекторов по охране труда в трехдневный срок  внести в профком предложения по осуществлению ежедневного контроля   за  соблюдением законодательства  об охране труда  в учреждении</a:t>
            </a:r>
            <a:r>
              <a:rPr lang="ru-RU" sz="1600" dirty="0" smtClean="0">
                <a:latin typeface="Times New Roman" panose="02020603050405020304" pitchFamily="18" charset="0"/>
                <a:cs typeface="Times New Roman" panose="02020603050405020304" pitchFamily="18" charset="0"/>
              </a:rPr>
              <a:t>.</a:t>
            </a:r>
            <a:endParaRPr lang="ru-RU" sz="1600" dirty="0">
              <a:latin typeface="Times New Roman" panose="02020603050405020304" pitchFamily="18" charset="0"/>
              <a:cs typeface="Times New Roman" panose="02020603050405020304" pitchFamily="18" charset="0"/>
            </a:endParaRPr>
          </a:p>
          <a:p>
            <a:pPr algn="just"/>
            <a:r>
              <a:rPr lang="ru-RU" sz="1600" cap="all" dirty="0">
                <a:latin typeface="Times New Roman" panose="02020603050405020304" pitchFamily="18" charset="0"/>
                <a:cs typeface="Times New Roman" panose="02020603050405020304" pitchFamily="18" charset="0"/>
              </a:rPr>
              <a:t>Голосовали</a:t>
            </a:r>
            <a:r>
              <a:rPr lang="ru-RU" sz="1600" dirty="0">
                <a:latin typeface="Times New Roman" panose="02020603050405020304" pitchFamily="18" charset="0"/>
                <a:cs typeface="Times New Roman" panose="02020603050405020304" pitchFamily="18" charset="0"/>
              </a:rPr>
              <a:t>: единогласно.</a:t>
            </a:r>
          </a:p>
          <a:p>
            <a:pPr algn="just"/>
            <a:r>
              <a:rPr lang="ru-RU" sz="1600" dirty="0">
                <a:latin typeface="Times New Roman" panose="02020603050405020304" pitchFamily="18" charset="0"/>
                <a:cs typeface="Times New Roman" panose="02020603050405020304" pitchFamily="18" charset="0"/>
              </a:rPr>
              <a:t>      </a:t>
            </a:r>
          </a:p>
          <a:p>
            <a:pPr algn="just"/>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367697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400050" y="471488"/>
            <a:ext cx="8586788" cy="4370427"/>
          </a:xfrm>
          <a:prstGeom prst="rect">
            <a:avLst/>
          </a:prstGeom>
          <a:noFill/>
        </p:spPr>
        <p:txBody>
          <a:bodyPr wrap="square" rtlCol="0">
            <a:spAutoFit/>
          </a:bodyPr>
          <a:lstStyle/>
          <a:p>
            <a:pPr algn="just"/>
            <a:r>
              <a:rPr lang="ru-RU" sz="2000" dirty="0">
                <a:latin typeface="Times New Roman" panose="02020603050405020304" pitchFamily="18" charset="0"/>
                <a:cs typeface="Times New Roman" panose="02020603050405020304" pitchFamily="18" charset="0"/>
              </a:rPr>
              <a:t>4. СЛУШАЛИ:</a:t>
            </a:r>
          </a:p>
          <a:p>
            <a:pPr algn="just"/>
            <a:r>
              <a:rPr lang="ru-RU" sz="2000" dirty="0">
                <a:latin typeface="Times New Roman" panose="02020603050405020304" pitchFamily="18" charset="0"/>
                <a:cs typeface="Times New Roman" panose="02020603050405020304" pitchFamily="18" charset="0"/>
              </a:rPr>
              <a:t>Куприян М.А., председателя комиссии о плане работы комиссии на ___ полугодие 20__г.  Проинформировала членов комиссии, что профсоюзный комитет постановил представить планы работы на утверждение профкому к  ____________ 201___ г. </a:t>
            </a:r>
          </a:p>
          <a:p>
            <a:pPr algn="just"/>
            <a:r>
              <a:rPr lang="ru-RU" sz="2000" b="1"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a:p>
            <a:pPr algn="just"/>
            <a:r>
              <a:rPr lang="ru-RU" sz="2000" dirty="0">
                <a:latin typeface="Times New Roman" panose="02020603050405020304" pitchFamily="18" charset="0"/>
                <a:cs typeface="Times New Roman" panose="02020603050405020304" pitchFamily="18" charset="0"/>
              </a:rPr>
              <a:t>ПОСТАНОВИЛИ:</a:t>
            </a:r>
          </a:p>
          <a:p>
            <a:pPr lvl="1" algn="just"/>
            <a:r>
              <a:rPr lang="ru-RU" sz="2000" dirty="0">
                <a:latin typeface="Times New Roman" panose="02020603050405020304" pitchFamily="18" charset="0"/>
                <a:cs typeface="Times New Roman" panose="02020603050405020304" pitchFamily="18" charset="0"/>
              </a:rPr>
              <a:t>Подготовить предложения по плану работы  к «___»________201_г. , обсудить на заседании комиссии.</a:t>
            </a:r>
          </a:p>
          <a:p>
            <a:pPr algn="just"/>
            <a:r>
              <a:rPr lang="ru-RU" sz="2000" dirty="0">
                <a:latin typeface="Times New Roman" panose="02020603050405020304" pitchFamily="18" charset="0"/>
                <a:cs typeface="Times New Roman" panose="02020603050405020304" pitchFamily="18" charset="0"/>
              </a:rPr>
              <a:t> </a:t>
            </a:r>
          </a:p>
          <a:p>
            <a:pPr algn="just"/>
            <a:r>
              <a:rPr lang="ru-RU" sz="2000" cap="all" dirty="0">
                <a:latin typeface="Times New Roman" panose="02020603050405020304" pitchFamily="18" charset="0"/>
                <a:cs typeface="Times New Roman" panose="02020603050405020304" pitchFamily="18" charset="0"/>
              </a:rPr>
              <a:t>Голосовали:</a:t>
            </a:r>
            <a:r>
              <a:rPr lang="ru-RU" sz="2000" dirty="0">
                <a:latin typeface="Times New Roman" panose="02020603050405020304" pitchFamily="18" charset="0"/>
                <a:cs typeface="Times New Roman" panose="02020603050405020304" pitchFamily="18" charset="0"/>
              </a:rPr>
              <a:t> единогласно.</a:t>
            </a:r>
          </a:p>
          <a:p>
            <a:pPr algn="just"/>
            <a:r>
              <a:rPr lang="ru-RU" sz="2000" dirty="0">
                <a:latin typeface="Times New Roman" panose="02020603050405020304" pitchFamily="18" charset="0"/>
                <a:cs typeface="Times New Roman" panose="02020603050405020304" pitchFamily="18" charset="0"/>
              </a:rPr>
              <a:t> </a:t>
            </a:r>
          </a:p>
          <a:p>
            <a:pPr algn="just"/>
            <a:r>
              <a:rPr lang="ru-RU" sz="2000" dirty="0">
                <a:latin typeface="Times New Roman" panose="02020603050405020304" pitchFamily="18" charset="0"/>
                <a:cs typeface="Times New Roman" panose="02020603050405020304" pitchFamily="18" charset="0"/>
              </a:rPr>
              <a:t>Председатель комиссии            </a:t>
            </a:r>
            <a:r>
              <a:rPr lang="ru-RU" sz="2000" dirty="0" smtClean="0">
                <a:latin typeface="Times New Roman" panose="02020603050405020304" pitchFamily="18" charset="0"/>
                <a:cs typeface="Times New Roman" panose="02020603050405020304" pitchFamily="18" charset="0"/>
              </a:rPr>
              <a:t>_________________    </a:t>
            </a:r>
            <a:r>
              <a:rPr lang="ru-RU" sz="2000" dirty="0">
                <a:latin typeface="Times New Roman" panose="02020603050405020304" pitchFamily="18" charset="0"/>
                <a:cs typeface="Times New Roman" panose="02020603050405020304" pitchFamily="18" charset="0"/>
              </a:rPr>
              <a:t>(Инициалы, фамилия) </a:t>
            </a:r>
          </a:p>
          <a:p>
            <a:endParaRPr lang="ru-RU" dirty="0"/>
          </a:p>
        </p:txBody>
      </p:sp>
    </p:spTree>
    <p:extLst>
      <p:ext uri="{BB962C8B-B14F-4D97-AF65-F5344CB8AC3E}">
        <p14:creationId xmlns:p14="http://schemas.microsoft.com/office/powerpoint/2010/main" val="374883857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871537" y="210026"/>
            <a:ext cx="7986713" cy="6647974"/>
          </a:xfrm>
          <a:prstGeom prst="rect">
            <a:avLst/>
          </a:prstGeom>
          <a:noFill/>
        </p:spPr>
        <p:txBody>
          <a:bodyPr wrap="square" rtlCol="0">
            <a:spAutoFit/>
          </a:bodyPr>
          <a:lstStyle/>
          <a:p>
            <a:pPr algn="ctr"/>
            <a:r>
              <a:rPr lang="ru-RU" sz="2400" b="1" dirty="0">
                <a:solidFill>
                  <a:srgbClr val="CC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Примерный перечень документов </a:t>
            </a:r>
            <a:endParaRPr lang="ru-RU" sz="2400" b="1" dirty="0" smtClean="0">
              <a:solidFill>
                <a:srgbClr val="CC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ru-RU" sz="2400" b="1" dirty="0" smtClean="0">
                <a:solidFill>
                  <a:srgbClr val="CC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общественной </a:t>
            </a:r>
            <a:r>
              <a:rPr lang="ru-RU" sz="2400" b="1" dirty="0">
                <a:solidFill>
                  <a:srgbClr val="CC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комиссии по охране труда </a:t>
            </a:r>
          </a:p>
          <a:p>
            <a:pPr lvl="0"/>
            <a:r>
              <a:rPr lang="ru-RU" sz="2400" dirty="0">
                <a:latin typeface="Times New Roman" panose="02020603050405020304" pitchFamily="18" charset="0"/>
                <a:cs typeface="Times New Roman" panose="02020603050405020304" pitchFamily="18" charset="0"/>
              </a:rPr>
              <a:t>Список общественных инспекторов по охране </a:t>
            </a:r>
            <a:r>
              <a:rPr lang="ru-RU" sz="2400" dirty="0" smtClean="0">
                <a:latin typeface="Times New Roman" panose="02020603050405020304" pitchFamily="18" charset="0"/>
                <a:cs typeface="Times New Roman" panose="02020603050405020304" pitchFamily="18" charset="0"/>
              </a:rPr>
              <a:t>труда</a:t>
            </a:r>
            <a:endParaRPr lang="ru-RU" sz="2400" dirty="0">
              <a:latin typeface="Times New Roman" panose="02020603050405020304" pitchFamily="18" charset="0"/>
              <a:cs typeface="Times New Roman" panose="02020603050405020304" pitchFamily="18" charset="0"/>
            </a:endParaRPr>
          </a:p>
          <a:p>
            <a:pPr lvl="0"/>
            <a:r>
              <a:rPr lang="ru-RU" sz="2400" dirty="0">
                <a:latin typeface="Times New Roman" panose="02020603050405020304" pitchFamily="18" charset="0"/>
                <a:cs typeface="Times New Roman" panose="02020603050405020304" pitchFamily="18" charset="0"/>
              </a:rPr>
              <a:t>Планы </a:t>
            </a:r>
            <a:r>
              <a:rPr lang="ru-RU" sz="2400" dirty="0" smtClean="0">
                <a:latin typeface="Times New Roman" panose="02020603050405020304" pitchFamily="18" charset="0"/>
                <a:cs typeface="Times New Roman" panose="02020603050405020304" pitchFamily="18" charset="0"/>
              </a:rPr>
              <a:t>работы</a:t>
            </a:r>
            <a:endParaRPr lang="ru-RU" sz="2400" dirty="0">
              <a:latin typeface="Times New Roman" panose="02020603050405020304" pitchFamily="18" charset="0"/>
              <a:cs typeface="Times New Roman" panose="02020603050405020304" pitchFamily="18" charset="0"/>
            </a:endParaRPr>
          </a:p>
          <a:p>
            <a:pPr lvl="0"/>
            <a:r>
              <a:rPr lang="ru-RU" sz="2400" dirty="0">
                <a:latin typeface="Times New Roman" panose="02020603050405020304" pitchFamily="18" charset="0"/>
                <a:cs typeface="Times New Roman" panose="02020603050405020304" pitchFamily="18" charset="0"/>
              </a:rPr>
              <a:t>Акты </a:t>
            </a:r>
            <a:r>
              <a:rPr lang="ru-RU" sz="2400" dirty="0" smtClean="0">
                <a:latin typeface="Times New Roman" panose="02020603050405020304" pitchFamily="18" charset="0"/>
                <a:cs typeface="Times New Roman" panose="02020603050405020304" pitchFamily="18" charset="0"/>
              </a:rPr>
              <a:t>рейдов</a:t>
            </a:r>
            <a:endParaRPr lang="ru-RU" sz="2400" dirty="0">
              <a:latin typeface="Times New Roman" panose="02020603050405020304" pitchFamily="18" charset="0"/>
              <a:cs typeface="Times New Roman" panose="02020603050405020304" pitchFamily="18" charset="0"/>
            </a:endParaRPr>
          </a:p>
          <a:p>
            <a:pPr lvl="0"/>
            <a:r>
              <a:rPr lang="ru-RU" sz="2400" dirty="0">
                <a:latin typeface="Times New Roman" panose="02020603050405020304" pitchFamily="18" charset="0"/>
                <a:cs typeface="Times New Roman" panose="02020603050405020304" pitchFamily="18" charset="0"/>
              </a:rPr>
              <a:t>Протоколы заседания </a:t>
            </a:r>
            <a:r>
              <a:rPr lang="ru-RU" sz="2400" dirty="0" smtClean="0">
                <a:latin typeface="Times New Roman" panose="02020603050405020304" pitchFamily="18" charset="0"/>
                <a:cs typeface="Times New Roman" panose="02020603050405020304" pitchFamily="18" charset="0"/>
              </a:rPr>
              <a:t>комиссии</a:t>
            </a:r>
            <a:endParaRPr lang="ru-RU" sz="2400" dirty="0">
              <a:latin typeface="Times New Roman" panose="02020603050405020304" pitchFamily="18" charset="0"/>
              <a:cs typeface="Times New Roman" panose="02020603050405020304" pitchFamily="18" charset="0"/>
            </a:endParaRPr>
          </a:p>
          <a:p>
            <a:pPr lvl="0"/>
            <a:r>
              <a:rPr lang="ru-RU" sz="2400" dirty="0">
                <a:latin typeface="Times New Roman" panose="02020603050405020304" pitchFamily="18" charset="0"/>
                <a:cs typeface="Times New Roman" panose="02020603050405020304" pitchFamily="18" charset="0"/>
              </a:rPr>
              <a:t>Копии рекомендаций, выданных </a:t>
            </a:r>
            <a:r>
              <a:rPr lang="ru-RU" sz="2400" dirty="0" smtClean="0">
                <a:latin typeface="Times New Roman" panose="02020603050405020304" pitchFamily="18" charset="0"/>
                <a:cs typeface="Times New Roman" panose="02020603050405020304" pitchFamily="18" charset="0"/>
              </a:rPr>
              <a:t>нанимателю</a:t>
            </a:r>
            <a:endParaRPr lang="ru-RU" sz="2400" dirty="0">
              <a:latin typeface="Times New Roman" panose="02020603050405020304" pitchFamily="18" charset="0"/>
              <a:cs typeface="Times New Roman" panose="02020603050405020304" pitchFamily="18" charset="0"/>
            </a:endParaRPr>
          </a:p>
          <a:p>
            <a:pPr lvl="0"/>
            <a:r>
              <a:rPr lang="ru-RU" sz="2400" dirty="0">
                <a:latin typeface="Times New Roman" panose="02020603050405020304" pitchFamily="18" charset="0"/>
                <a:cs typeface="Times New Roman" panose="02020603050405020304" pitchFamily="18" charset="0"/>
              </a:rPr>
              <a:t>Иные документы, касающиеся работы комиссии:</a:t>
            </a:r>
          </a:p>
          <a:p>
            <a:r>
              <a:rPr lang="ru-RU" sz="2400" dirty="0">
                <a:latin typeface="Times New Roman" panose="02020603050405020304" pitchFamily="18" charset="0"/>
                <a:cs typeface="Times New Roman" panose="02020603050405020304" pitchFamily="18" charset="0"/>
              </a:rPr>
              <a:t>- предложения в профсоюзный комитет, вышестоящие профсоюзные органы, государственные органы по усовершенствованию работы по охране труда,</a:t>
            </a:r>
          </a:p>
          <a:p>
            <a:r>
              <a:rPr lang="ru-RU" sz="2400" dirty="0">
                <a:latin typeface="Times New Roman" panose="02020603050405020304" pitchFamily="18" charset="0"/>
                <a:cs typeface="Times New Roman" panose="02020603050405020304" pitchFamily="18" charset="0"/>
              </a:rPr>
              <a:t>-предложения по внесению изменений в нормативные документы по охране труда,</a:t>
            </a:r>
          </a:p>
          <a:p>
            <a:r>
              <a:rPr lang="ru-RU" sz="2400" dirty="0">
                <a:latin typeface="Times New Roman" panose="02020603050405020304" pitchFamily="18" charset="0"/>
                <a:cs typeface="Times New Roman" panose="02020603050405020304" pitchFamily="18" charset="0"/>
              </a:rPr>
              <a:t>- выступления на собраниях трудового коллектива,  профсоюзных собраниях,</a:t>
            </a:r>
          </a:p>
          <a:p>
            <a:r>
              <a:rPr lang="ru-RU" sz="2400" dirty="0">
                <a:latin typeface="Times New Roman" panose="02020603050405020304" pitchFamily="18" charset="0"/>
                <a:cs typeface="Times New Roman" panose="02020603050405020304" pitchFamily="18" charset="0"/>
              </a:rPr>
              <a:t>- отчеты на заседаниях профкома,</a:t>
            </a:r>
          </a:p>
          <a:p>
            <a:r>
              <a:rPr lang="ru-RU" sz="2400" dirty="0">
                <a:latin typeface="Times New Roman" panose="02020603050405020304" pitchFamily="18" charset="0"/>
                <a:cs typeface="Times New Roman" panose="02020603050405020304" pitchFamily="18" charset="0"/>
              </a:rPr>
              <a:t>- и т.д.</a:t>
            </a:r>
          </a:p>
          <a:p>
            <a:endParaRPr lang="ru-RU" dirty="0"/>
          </a:p>
        </p:txBody>
      </p:sp>
    </p:spTree>
    <p:extLst>
      <p:ext uri="{BB962C8B-B14F-4D97-AF65-F5344CB8AC3E}">
        <p14:creationId xmlns:p14="http://schemas.microsoft.com/office/powerpoint/2010/main" val="200861211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anim calcmode="lin" valueType="num">
                                      <p:cBhvr>
                                        <p:cTn id="8" dur="2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2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42" presetClass="entr" presetSubtype="0" fill="hold" grpId="0" nodeType="after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2000"/>
                                        <p:tgtEl>
                                          <p:spTgt spid="2">
                                            <p:txEl>
                                              <p:pRg st="1" end="1"/>
                                            </p:txEl>
                                          </p:spTgt>
                                        </p:tgtEl>
                                      </p:cBhvr>
                                    </p:animEffect>
                                    <p:anim calcmode="lin" valueType="num">
                                      <p:cBhvr>
                                        <p:cTn id="14" dur="2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5" dur="2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4000"/>
                            </p:stCondLst>
                            <p:childTnLst>
                              <p:par>
                                <p:cTn id="17" presetID="42" presetClass="entr" presetSubtype="0" fill="hold" grpId="0" nodeType="after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2000"/>
                                        <p:tgtEl>
                                          <p:spTgt spid="2">
                                            <p:txEl>
                                              <p:pRg st="2" end="2"/>
                                            </p:txEl>
                                          </p:spTgt>
                                        </p:tgtEl>
                                      </p:cBhvr>
                                    </p:animEffect>
                                    <p:anim calcmode="lin" valueType="num">
                                      <p:cBhvr>
                                        <p:cTn id="20" dur="2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2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6000"/>
                            </p:stCondLst>
                            <p:childTnLst>
                              <p:par>
                                <p:cTn id="23" presetID="42" presetClass="entr" presetSubtype="0" fill="hold" grpId="0" nodeType="after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Effect transition="in" filter="fade">
                                      <p:cBhvr>
                                        <p:cTn id="25" dur="2000"/>
                                        <p:tgtEl>
                                          <p:spTgt spid="2">
                                            <p:txEl>
                                              <p:pRg st="3" end="3"/>
                                            </p:txEl>
                                          </p:spTgt>
                                        </p:tgtEl>
                                      </p:cBhvr>
                                    </p:animEffect>
                                    <p:anim calcmode="lin" valueType="num">
                                      <p:cBhvr>
                                        <p:cTn id="26" dur="2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7" dur="2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8000"/>
                            </p:stCondLst>
                            <p:childTnLst>
                              <p:par>
                                <p:cTn id="29" presetID="42" presetClass="entr" presetSubtype="0" fill="hold" grpId="0" nodeType="after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Effect transition="in" filter="fade">
                                      <p:cBhvr>
                                        <p:cTn id="31" dur="2000"/>
                                        <p:tgtEl>
                                          <p:spTgt spid="2">
                                            <p:txEl>
                                              <p:pRg st="4" end="4"/>
                                            </p:txEl>
                                          </p:spTgt>
                                        </p:tgtEl>
                                      </p:cBhvr>
                                    </p:animEffect>
                                    <p:anim calcmode="lin" valueType="num">
                                      <p:cBhvr>
                                        <p:cTn id="32" dur="2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3" dur="2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10000"/>
                            </p:stCondLst>
                            <p:childTnLst>
                              <p:par>
                                <p:cTn id="35" presetID="42" presetClass="entr" presetSubtype="0" fill="hold" grpId="0" nodeType="after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fade">
                                      <p:cBhvr>
                                        <p:cTn id="37" dur="2000"/>
                                        <p:tgtEl>
                                          <p:spTgt spid="2">
                                            <p:txEl>
                                              <p:pRg st="5" end="5"/>
                                            </p:txEl>
                                          </p:spTgt>
                                        </p:tgtEl>
                                      </p:cBhvr>
                                    </p:animEffect>
                                    <p:anim calcmode="lin" valueType="num">
                                      <p:cBhvr>
                                        <p:cTn id="38" dur="2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9" dur="2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par>
                          <p:cTn id="40" fill="hold">
                            <p:stCondLst>
                              <p:cond delay="12000"/>
                            </p:stCondLst>
                            <p:childTnLst>
                              <p:par>
                                <p:cTn id="41" presetID="42" presetClass="entr" presetSubtype="0" fill="hold" grpId="0" nodeType="after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Effect transition="in" filter="fade">
                                      <p:cBhvr>
                                        <p:cTn id="43" dur="2000"/>
                                        <p:tgtEl>
                                          <p:spTgt spid="2">
                                            <p:txEl>
                                              <p:pRg st="6" end="6"/>
                                            </p:txEl>
                                          </p:spTgt>
                                        </p:tgtEl>
                                      </p:cBhvr>
                                    </p:animEffect>
                                    <p:anim calcmode="lin" valueType="num">
                                      <p:cBhvr>
                                        <p:cTn id="44" dur="2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5" dur="2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par>
                          <p:cTn id="46" fill="hold">
                            <p:stCondLst>
                              <p:cond delay="14000"/>
                            </p:stCondLst>
                            <p:childTnLst>
                              <p:par>
                                <p:cTn id="47" presetID="42" presetClass="entr" presetSubtype="0" fill="hold" grpId="0" nodeType="after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Effect transition="in" filter="fade">
                                      <p:cBhvr>
                                        <p:cTn id="49" dur="2000"/>
                                        <p:tgtEl>
                                          <p:spTgt spid="2">
                                            <p:txEl>
                                              <p:pRg st="7" end="7"/>
                                            </p:txEl>
                                          </p:spTgt>
                                        </p:tgtEl>
                                      </p:cBhvr>
                                    </p:animEffect>
                                    <p:anim calcmode="lin" valueType="num">
                                      <p:cBhvr>
                                        <p:cTn id="50" dur="2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1" dur="2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par>
                          <p:cTn id="52" fill="hold">
                            <p:stCondLst>
                              <p:cond delay="16000"/>
                            </p:stCondLst>
                            <p:childTnLst>
                              <p:par>
                                <p:cTn id="53" presetID="42" presetClass="entr" presetSubtype="0" fill="hold" grpId="0" nodeType="afterEffect">
                                  <p:stCondLst>
                                    <p:cond delay="0"/>
                                  </p:stCondLst>
                                  <p:childTnLst>
                                    <p:set>
                                      <p:cBhvr>
                                        <p:cTn id="54" dur="1" fill="hold">
                                          <p:stCondLst>
                                            <p:cond delay="0"/>
                                          </p:stCondLst>
                                        </p:cTn>
                                        <p:tgtEl>
                                          <p:spTgt spid="2">
                                            <p:txEl>
                                              <p:pRg st="8" end="8"/>
                                            </p:txEl>
                                          </p:spTgt>
                                        </p:tgtEl>
                                        <p:attrNameLst>
                                          <p:attrName>style.visibility</p:attrName>
                                        </p:attrNameLst>
                                      </p:cBhvr>
                                      <p:to>
                                        <p:strVal val="visible"/>
                                      </p:to>
                                    </p:set>
                                    <p:animEffect transition="in" filter="fade">
                                      <p:cBhvr>
                                        <p:cTn id="55" dur="2000"/>
                                        <p:tgtEl>
                                          <p:spTgt spid="2">
                                            <p:txEl>
                                              <p:pRg st="8" end="8"/>
                                            </p:txEl>
                                          </p:spTgt>
                                        </p:tgtEl>
                                      </p:cBhvr>
                                    </p:animEffect>
                                    <p:anim calcmode="lin" valueType="num">
                                      <p:cBhvr>
                                        <p:cTn id="56" dur="2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57" dur="2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par>
                          <p:cTn id="58" fill="hold">
                            <p:stCondLst>
                              <p:cond delay="18000"/>
                            </p:stCondLst>
                            <p:childTnLst>
                              <p:par>
                                <p:cTn id="59" presetID="42" presetClass="entr" presetSubtype="0" fill="hold" grpId="0" nodeType="afterEffect">
                                  <p:stCondLst>
                                    <p:cond delay="0"/>
                                  </p:stCondLst>
                                  <p:childTnLst>
                                    <p:set>
                                      <p:cBhvr>
                                        <p:cTn id="60" dur="1" fill="hold">
                                          <p:stCondLst>
                                            <p:cond delay="0"/>
                                          </p:stCondLst>
                                        </p:cTn>
                                        <p:tgtEl>
                                          <p:spTgt spid="2">
                                            <p:txEl>
                                              <p:pRg st="9" end="9"/>
                                            </p:txEl>
                                          </p:spTgt>
                                        </p:tgtEl>
                                        <p:attrNameLst>
                                          <p:attrName>style.visibility</p:attrName>
                                        </p:attrNameLst>
                                      </p:cBhvr>
                                      <p:to>
                                        <p:strVal val="visible"/>
                                      </p:to>
                                    </p:set>
                                    <p:animEffect transition="in" filter="fade">
                                      <p:cBhvr>
                                        <p:cTn id="61" dur="2000"/>
                                        <p:tgtEl>
                                          <p:spTgt spid="2">
                                            <p:txEl>
                                              <p:pRg st="9" end="9"/>
                                            </p:txEl>
                                          </p:spTgt>
                                        </p:tgtEl>
                                      </p:cBhvr>
                                    </p:animEffect>
                                    <p:anim calcmode="lin" valueType="num">
                                      <p:cBhvr>
                                        <p:cTn id="62" dur="2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63" dur="20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par>
                          <p:cTn id="64" fill="hold">
                            <p:stCondLst>
                              <p:cond delay="20000"/>
                            </p:stCondLst>
                            <p:childTnLst>
                              <p:par>
                                <p:cTn id="65" presetID="42" presetClass="entr" presetSubtype="0" fill="hold" grpId="0" nodeType="afterEffect">
                                  <p:stCondLst>
                                    <p:cond delay="0"/>
                                  </p:stCondLst>
                                  <p:childTnLst>
                                    <p:set>
                                      <p:cBhvr>
                                        <p:cTn id="66" dur="1" fill="hold">
                                          <p:stCondLst>
                                            <p:cond delay="0"/>
                                          </p:stCondLst>
                                        </p:cTn>
                                        <p:tgtEl>
                                          <p:spTgt spid="2">
                                            <p:txEl>
                                              <p:pRg st="10" end="10"/>
                                            </p:txEl>
                                          </p:spTgt>
                                        </p:tgtEl>
                                        <p:attrNameLst>
                                          <p:attrName>style.visibility</p:attrName>
                                        </p:attrNameLst>
                                      </p:cBhvr>
                                      <p:to>
                                        <p:strVal val="visible"/>
                                      </p:to>
                                    </p:set>
                                    <p:animEffect transition="in" filter="fade">
                                      <p:cBhvr>
                                        <p:cTn id="67" dur="2000"/>
                                        <p:tgtEl>
                                          <p:spTgt spid="2">
                                            <p:txEl>
                                              <p:pRg st="10" end="10"/>
                                            </p:txEl>
                                          </p:spTgt>
                                        </p:tgtEl>
                                      </p:cBhvr>
                                    </p:animEffect>
                                    <p:anim calcmode="lin" valueType="num">
                                      <p:cBhvr>
                                        <p:cTn id="68" dur="2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69" dur="2000" fill="hold"/>
                                        <p:tgtEl>
                                          <p:spTgt spid="2">
                                            <p:txEl>
                                              <p:pRg st="10" end="10"/>
                                            </p:txEl>
                                          </p:spTgt>
                                        </p:tgtEl>
                                        <p:attrNameLst>
                                          <p:attrName>ppt_y</p:attrName>
                                        </p:attrNameLst>
                                      </p:cBhvr>
                                      <p:tavLst>
                                        <p:tav tm="0">
                                          <p:val>
                                            <p:strVal val="#ppt_y+.1"/>
                                          </p:val>
                                        </p:tav>
                                        <p:tav tm="100000">
                                          <p:val>
                                            <p:strVal val="#ppt_y"/>
                                          </p:val>
                                        </p:tav>
                                      </p:tavLst>
                                    </p:anim>
                                  </p:childTnLst>
                                </p:cTn>
                              </p:par>
                            </p:childTnLst>
                          </p:cTn>
                        </p:par>
                        <p:par>
                          <p:cTn id="70" fill="hold">
                            <p:stCondLst>
                              <p:cond delay="22000"/>
                            </p:stCondLst>
                            <p:childTnLst>
                              <p:par>
                                <p:cTn id="71" presetID="42" presetClass="entr" presetSubtype="0" fill="hold" grpId="0" nodeType="afterEffect">
                                  <p:stCondLst>
                                    <p:cond delay="0"/>
                                  </p:stCondLst>
                                  <p:childTnLst>
                                    <p:set>
                                      <p:cBhvr>
                                        <p:cTn id="72" dur="1" fill="hold">
                                          <p:stCondLst>
                                            <p:cond delay="0"/>
                                          </p:stCondLst>
                                        </p:cTn>
                                        <p:tgtEl>
                                          <p:spTgt spid="2">
                                            <p:txEl>
                                              <p:pRg st="11" end="11"/>
                                            </p:txEl>
                                          </p:spTgt>
                                        </p:tgtEl>
                                        <p:attrNameLst>
                                          <p:attrName>style.visibility</p:attrName>
                                        </p:attrNameLst>
                                      </p:cBhvr>
                                      <p:to>
                                        <p:strVal val="visible"/>
                                      </p:to>
                                    </p:set>
                                    <p:animEffect transition="in" filter="fade">
                                      <p:cBhvr>
                                        <p:cTn id="73" dur="2000"/>
                                        <p:tgtEl>
                                          <p:spTgt spid="2">
                                            <p:txEl>
                                              <p:pRg st="11" end="11"/>
                                            </p:txEl>
                                          </p:spTgt>
                                        </p:tgtEl>
                                      </p:cBhvr>
                                    </p:animEffect>
                                    <p:anim calcmode="lin" valueType="num">
                                      <p:cBhvr>
                                        <p:cTn id="74" dur="2000" fill="hold"/>
                                        <p:tgtEl>
                                          <p:spTgt spid="2">
                                            <p:txEl>
                                              <p:pRg st="11" end="11"/>
                                            </p:txEl>
                                          </p:spTgt>
                                        </p:tgtEl>
                                        <p:attrNameLst>
                                          <p:attrName>ppt_x</p:attrName>
                                        </p:attrNameLst>
                                      </p:cBhvr>
                                      <p:tavLst>
                                        <p:tav tm="0">
                                          <p:val>
                                            <p:strVal val="#ppt_x"/>
                                          </p:val>
                                        </p:tav>
                                        <p:tav tm="100000">
                                          <p:val>
                                            <p:strVal val="#ppt_x"/>
                                          </p:val>
                                        </p:tav>
                                      </p:tavLst>
                                    </p:anim>
                                    <p:anim calcmode="lin" valueType="num">
                                      <p:cBhvr>
                                        <p:cTn id="75" dur="2000" fill="hold"/>
                                        <p:tgtEl>
                                          <p:spTgt spid="2">
                                            <p:txEl>
                                              <p:pRg st="11" end="11"/>
                                            </p:txEl>
                                          </p:spTgt>
                                        </p:tgtEl>
                                        <p:attrNameLst>
                                          <p:attrName>ppt_y</p:attrName>
                                        </p:attrNameLst>
                                      </p:cBhvr>
                                      <p:tavLst>
                                        <p:tav tm="0">
                                          <p:val>
                                            <p:strVal val="#ppt_y+.1"/>
                                          </p:val>
                                        </p:tav>
                                        <p:tav tm="100000">
                                          <p:val>
                                            <p:strVal val="#ppt_y"/>
                                          </p:val>
                                        </p:tav>
                                      </p:tavLst>
                                    </p:anim>
                                  </p:childTnLst>
                                </p:cTn>
                              </p:par>
                            </p:childTnLst>
                          </p:cTn>
                        </p:par>
                        <p:par>
                          <p:cTn id="76" fill="hold">
                            <p:stCondLst>
                              <p:cond delay="24000"/>
                            </p:stCondLst>
                            <p:childTnLst>
                              <p:par>
                                <p:cTn id="77" presetID="42" presetClass="entr" presetSubtype="0" fill="hold" grpId="0" nodeType="afterEffect">
                                  <p:stCondLst>
                                    <p:cond delay="0"/>
                                  </p:stCondLst>
                                  <p:childTnLst>
                                    <p:set>
                                      <p:cBhvr>
                                        <p:cTn id="78" dur="1" fill="hold">
                                          <p:stCondLst>
                                            <p:cond delay="0"/>
                                          </p:stCondLst>
                                        </p:cTn>
                                        <p:tgtEl>
                                          <p:spTgt spid="2">
                                            <p:txEl>
                                              <p:pRg st="12" end="12"/>
                                            </p:txEl>
                                          </p:spTgt>
                                        </p:tgtEl>
                                        <p:attrNameLst>
                                          <p:attrName>style.visibility</p:attrName>
                                        </p:attrNameLst>
                                      </p:cBhvr>
                                      <p:to>
                                        <p:strVal val="visible"/>
                                      </p:to>
                                    </p:set>
                                    <p:animEffect transition="in" filter="fade">
                                      <p:cBhvr>
                                        <p:cTn id="79" dur="2000"/>
                                        <p:tgtEl>
                                          <p:spTgt spid="2">
                                            <p:txEl>
                                              <p:pRg st="12" end="12"/>
                                            </p:txEl>
                                          </p:spTgt>
                                        </p:tgtEl>
                                      </p:cBhvr>
                                    </p:animEffect>
                                    <p:anim calcmode="lin" valueType="num">
                                      <p:cBhvr>
                                        <p:cTn id="80" dur="2000" fill="hold"/>
                                        <p:tgtEl>
                                          <p:spTgt spid="2">
                                            <p:txEl>
                                              <p:pRg st="12" end="12"/>
                                            </p:txEl>
                                          </p:spTgt>
                                        </p:tgtEl>
                                        <p:attrNameLst>
                                          <p:attrName>ppt_x</p:attrName>
                                        </p:attrNameLst>
                                      </p:cBhvr>
                                      <p:tavLst>
                                        <p:tav tm="0">
                                          <p:val>
                                            <p:strVal val="#ppt_x"/>
                                          </p:val>
                                        </p:tav>
                                        <p:tav tm="100000">
                                          <p:val>
                                            <p:strVal val="#ppt_x"/>
                                          </p:val>
                                        </p:tav>
                                      </p:tavLst>
                                    </p:anim>
                                    <p:anim calcmode="lin" valueType="num">
                                      <p:cBhvr>
                                        <p:cTn id="81" dur="2000" fill="hold"/>
                                        <p:tgtEl>
                                          <p:spTgt spid="2">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200025" y="328613"/>
            <a:ext cx="8758238" cy="2543175"/>
          </a:xfrm>
          <a:prstGeom prst="rect">
            <a:avLst/>
          </a:prstGeom>
          <a:noFill/>
        </p:spPr>
        <p:txBody>
          <a:bodyPr wrap="square" rtlCol="0">
            <a:spAutoFit/>
          </a:bodyPr>
          <a:lstStyle/>
          <a:p>
            <a:endParaRPr lang="ru-RU" dirty="0"/>
          </a:p>
        </p:txBody>
      </p:sp>
      <p:sp>
        <p:nvSpPr>
          <p:cNvPr id="5" name="TextBox 4"/>
          <p:cNvSpPr txBox="1"/>
          <p:nvPr/>
        </p:nvSpPr>
        <p:spPr>
          <a:xfrm>
            <a:off x="200025" y="30539"/>
            <a:ext cx="8758238" cy="3139321"/>
          </a:xfrm>
          <a:prstGeom prst="rect">
            <a:avLst/>
          </a:prstGeom>
          <a:noFill/>
        </p:spPr>
        <p:txBody>
          <a:bodyPr wrap="square" rtlCol="0">
            <a:spAutoFit/>
          </a:bodyPr>
          <a:lstStyle/>
          <a:p>
            <a:r>
              <a:rPr lang="ru-RU" dirty="0">
                <a:solidFill>
                  <a:srgbClr val="CC0066"/>
                </a:solidFill>
                <a:latin typeface="Times New Roman" panose="02020603050405020304" pitchFamily="18" charset="0"/>
                <a:cs typeface="Times New Roman" panose="02020603050405020304" pitchFamily="18" charset="0"/>
              </a:rPr>
              <a:t>♦  планирование работы по охране труда профсоюзного комитета и общественной комиссии по охране </a:t>
            </a:r>
            <a:r>
              <a:rPr lang="ru-RU" dirty="0" smtClean="0">
                <a:solidFill>
                  <a:srgbClr val="CC0066"/>
                </a:solidFill>
                <a:latin typeface="Times New Roman" panose="02020603050405020304" pitchFamily="18" charset="0"/>
                <a:cs typeface="Times New Roman" panose="02020603050405020304" pitchFamily="18" charset="0"/>
              </a:rPr>
              <a:t>труда</a:t>
            </a:r>
            <a:endParaRPr lang="ru-RU" dirty="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  </a:t>
            </a:r>
            <a:r>
              <a:rPr lang="ru-RU" b="1" i="1" dirty="0">
                <a:latin typeface="Times New Roman" panose="02020603050405020304" pitchFamily="18" charset="0"/>
                <a:cs typeface="Times New Roman" panose="02020603050405020304" pitchFamily="18" charset="0"/>
              </a:rPr>
              <a:t>Вариант 1</a:t>
            </a:r>
            <a:r>
              <a:rPr lang="ru-RU" i="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план комиссии разрабатывается отдельно</a:t>
            </a:r>
          </a:p>
          <a:p>
            <a:pPr algn="r"/>
            <a:r>
              <a:rPr lang="ru-RU" dirty="0">
                <a:latin typeface="Times New Roman" panose="02020603050405020304" pitchFamily="18" charset="0"/>
                <a:cs typeface="Times New Roman" panose="02020603050405020304" pitchFamily="18" charset="0"/>
              </a:rPr>
              <a:t>УТВЕРЖДЕНО</a:t>
            </a:r>
          </a:p>
          <a:p>
            <a:pPr algn="r"/>
            <a:r>
              <a:rPr lang="ru-RU" dirty="0">
                <a:latin typeface="Times New Roman" panose="02020603050405020304" pitchFamily="18" charset="0"/>
                <a:cs typeface="Times New Roman" panose="02020603050405020304" pitchFamily="18" charset="0"/>
              </a:rPr>
              <a:t>Протокол ПК № ___</a:t>
            </a:r>
          </a:p>
          <a:p>
            <a:pPr algn="r"/>
            <a:r>
              <a:rPr lang="ru-RU" dirty="0">
                <a:latin typeface="Times New Roman" panose="02020603050405020304" pitchFamily="18" charset="0"/>
                <a:cs typeface="Times New Roman" panose="02020603050405020304" pitchFamily="18" charset="0"/>
              </a:rPr>
              <a:t>«___» ______ 201__ г. </a:t>
            </a:r>
          </a:p>
          <a:p>
            <a:pPr algn="r"/>
            <a:r>
              <a:rPr lang="ru-RU" dirty="0">
                <a:latin typeface="Times New Roman" panose="02020603050405020304" pitchFamily="18" charset="0"/>
                <a:cs typeface="Times New Roman" panose="02020603050405020304" pitchFamily="18" charset="0"/>
              </a:rPr>
              <a:t>Председатель ________ (И.О.Ф</a:t>
            </a:r>
            <a:r>
              <a:rPr lang="ru-RU" dirty="0" smtClean="0">
                <a:latin typeface="Times New Roman" panose="02020603050405020304" pitchFamily="18" charset="0"/>
                <a:cs typeface="Times New Roman" panose="02020603050405020304" pitchFamily="18" charset="0"/>
              </a:rPr>
              <a:t>.)</a:t>
            </a:r>
          </a:p>
          <a:p>
            <a:pPr algn="r"/>
            <a:endParaRPr lang="ru-RU" dirty="0">
              <a:latin typeface="Times New Roman" panose="02020603050405020304" pitchFamily="18" charset="0"/>
              <a:cs typeface="Times New Roman" panose="02020603050405020304" pitchFamily="18" charset="0"/>
            </a:endParaRPr>
          </a:p>
          <a:p>
            <a:pPr algn="ctr"/>
            <a:endParaRPr lang="ru-RU" dirty="0"/>
          </a:p>
          <a:p>
            <a:r>
              <a:rPr lang="ru-RU" dirty="0"/>
              <a:t> </a:t>
            </a:r>
          </a:p>
          <a:p>
            <a:endParaRPr lang="ru-RU" dirty="0"/>
          </a:p>
        </p:txBody>
      </p:sp>
      <p:graphicFrame>
        <p:nvGraphicFramePr>
          <p:cNvPr id="3" name="Таблица 2"/>
          <p:cNvGraphicFramePr>
            <a:graphicFrameLocks noGrp="1"/>
          </p:cNvGraphicFramePr>
          <p:nvPr>
            <p:extLst>
              <p:ext uri="{D42A27DB-BD31-4B8C-83A1-F6EECF244321}">
                <p14:modId xmlns:p14="http://schemas.microsoft.com/office/powerpoint/2010/main" val="3673335838"/>
              </p:ext>
            </p:extLst>
          </p:nvPr>
        </p:nvGraphicFramePr>
        <p:xfrm>
          <a:off x="200026" y="2239963"/>
          <a:ext cx="8758239" cy="4661916"/>
        </p:xfrm>
        <a:graphic>
          <a:graphicData uri="http://schemas.openxmlformats.org/drawingml/2006/table">
            <a:tbl>
              <a:tblPr firstRow="1" bandRow="1">
                <a:tableStyleId>{5C22544A-7EE6-4342-B048-85BDC9FD1C3A}</a:tableStyleId>
              </a:tblPr>
              <a:tblGrid>
                <a:gridCol w="557212"/>
                <a:gridCol w="5072062"/>
                <a:gridCol w="1414463"/>
                <a:gridCol w="1714502"/>
              </a:tblGrid>
              <a:tr h="390128">
                <a:tc>
                  <a:txBody>
                    <a:bodyPr/>
                    <a:lstStyle/>
                    <a:p>
                      <a:pPr>
                        <a:lnSpc>
                          <a:spcPct val="115000"/>
                        </a:lnSpc>
                        <a:spcAft>
                          <a:spcPts val="0"/>
                        </a:spcAft>
                      </a:pPr>
                      <a:r>
                        <a:rPr lang="ru-RU" sz="1400" dirty="0">
                          <a:effectLst/>
                          <a:latin typeface="Times New Roman" panose="02020603050405020304" pitchFamily="18" charset="0"/>
                        </a:rPr>
                        <a:t>№</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п/п</a:t>
                      </a:r>
                      <a:endParaRPr lang="ru-RU" sz="1100" dirty="0">
                        <a:effectLst/>
                        <a:latin typeface="Calibri" panose="020F0502020204030204" pitchFamily="34" charset="0"/>
                      </a:endParaRPr>
                    </a:p>
                  </a:txBody>
                  <a:tcPr marL="68580" marR="68580" marT="0" marB="0"/>
                </a:tc>
                <a:tc>
                  <a:txBody>
                    <a:bodyPr/>
                    <a:lstStyle/>
                    <a:p>
                      <a:pPr>
                        <a:lnSpc>
                          <a:spcPct val="115000"/>
                        </a:lnSpc>
                        <a:spcAft>
                          <a:spcPts val="0"/>
                        </a:spcAft>
                      </a:pPr>
                      <a:r>
                        <a:rPr lang="ru-RU" sz="1400">
                          <a:effectLst/>
                          <a:latin typeface="Times New Roman" panose="02020603050405020304" pitchFamily="18" charset="0"/>
                        </a:rPr>
                        <a:t>Содержание работы</a:t>
                      </a:r>
                      <a:endParaRPr lang="ru-RU" sz="1100">
                        <a:effectLst/>
                        <a:latin typeface="Calibri" panose="020F0502020204030204" pitchFamily="34" charset="0"/>
                      </a:endParaRPr>
                    </a:p>
                  </a:txBody>
                  <a:tcPr marL="68580" marR="68580" marT="0" marB="0"/>
                </a:tc>
                <a:tc>
                  <a:txBody>
                    <a:bodyPr/>
                    <a:lstStyle/>
                    <a:p>
                      <a:pPr>
                        <a:lnSpc>
                          <a:spcPct val="115000"/>
                        </a:lnSpc>
                        <a:spcAft>
                          <a:spcPts val="0"/>
                        </a:spcAft>
                      </a:pPr>
                      <a:r>
                        <a:rPr lang="ru-RU" sz="1400">
                          <a:effectLst/>
                          <a:latin typeface="Times New Roman" panose="02020603050405020304" pitchFamily="18" charset="0"/>
                        </a:rPr>
                        <a:t>Соки </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выполнения</a:t>
                      </a:r>
                      <a:endParaRPr lang="ru-RU" sz="1100">
                        <a:effectLst/>
                        <a:latin typeface="Calibri" panose="020F0502020204030204" pitchFamily="34" charset="0"/>
                      </a:endParaRPr>
                    </a:p>
                  </a:txBody>
                  <a:tcPr marL="68580" marR="68580" marT="0" marB="0"/>
                </a:tc>
                <a:tc>
                  <a:txBody>
                    <a:bodyPr/>
                    <a:lstStyle/>
                    <a:p>
                      <a:pPr>
                        <a:lnSpc>
                          <a:spcPct val="115000"/>
                        </a:lnSpc>
                        <a:spcAft>
                          <a:spcPts val="0"/>
                        </a:spcAft>
                      </a:pPr>
                      <a:r>
                        <a:rPr lang="ru-RU" sz="1400">
                          <a:effectLst/>
                          <a:latin typeface="Times New Roman" panose="02020603050405020304" pitchFamily="18" charset="0"/>
                        </a:rPr>
                        <a:t>Ответственные</a:t>
                      </a:r>
                      <a:endParaRPr lang="ru-RU" sz="1100">
                        <a:effectLst/>
                        <a:latin typeface="Calibri" panose="020F0502020204030204" pitchFamily="34" charset="0"/>
                      </a:endParaRPr>
                    </a:p>
                  </a:txBody>
                  <a:tcPr marL="68580" marR="68580" marT="0" marB="0"/>
                </a:tc>
              </a:tr>
              <a:tr h="390128">
                <a:tc>
                  <a:txBody>
                    <a:bodyPr/>
                    <a:lstStyle/>
                    <a:p>
                      <a:pPr>
                        <a:lnSpc>
                          <a:spcPct val="115000"/>
                        </a:lnSpc>
                        <a:spcAft>
                          <a:spcPts val="0"/>
                        </a:spcAft>
                      </a:pPr>
                      <a:r>
                        <a:rPr lang="ru-RU" sz="1400">
                          <a:effectLst/>
                          <a:latin typeface="Times New Roman" panose="02020603050405020304" pitchFamily="18" charset="0"/>
                        </a:rPr>
                        <a:t> </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 </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 </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1.</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 </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2.</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 </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 </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3.</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4.</a:t>
                      </a:r>
                      <a:endParaRPr lang="ru-RU" sz="1100">
                        <a:effectLst/>
                        <a:latin typeface="Calibri" panose="020F0502020204030204" pitchFamily="34" charset="0"/>
                      </a:endParaRPr>
                    </a:p>
                  </a:txBody>
                  <a:tcPr marL="68580" marR="68580" marT="0" marB="0"/>
                </a:tc>
                <a:tc>
                  <a:txBody>
                    <a:bodyPr/>
                    <a:lstStyle/>
                    <a:p>
                      <a:pPr>
                        <a:lnSpc>
                          <a:spcPct val="115000"/>
                        </a:lnSpc>
                        <a:spcAft>
                          <a:spcPts val="0"/>
                        </a:spcAft>
                      </a:pPr>
                      <a:r>
                        <a:rPr lang="ru-RU" sz="1400" u="sng" dirty="0">
                          <a:effectLst/>
                          <a:latin typeface="Times New Roman" panose="02020603050405020304" pitchFamily="18" charset="0"/>
                        </a:rPr>
                        <a:t>I. Подготовить вопросы на профсоюзные собрания, заседания профсоюзного комитета</a:t>
                      </a:r>
                      <a:r>
                        <a:rPr lang="ru-RU" sz="1400" dirty="0">
                          <a:effectLst/>
                          <a:latin typeface="Times New Roman" panose="02020603050405020304" pitchFamily="18" charset="0"/>
                        </a:rPr>
                        <a:t>.</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О выполнении плана мероприятий по охране труда за 2014 год.</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Соблюдение требований светового режима, рациональное использование электроэнергии, воды.</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a:t>
                      </a:r>
                      <a:endParaRPr lang="ru-RU" sz="1100" dirty="0">
                        <a:effectLst/>
                        <a:latin typeface="Calibri" panose="020F0502020204030204" pitchFamily="34" charset="0"/>
                      </a:endParaRPr>
                    </a:p>
                  </a:txBody>
                  <a:tcPr marL="68580" marR="68580" marT="0" marB="0"/>
                </a:tc>
                <a:tc>
                  <a:txBody>
                    <a:bodyPr/>
                    <a:lstStyle/>
                    <a:p>
                      <a:pPr>
                        <a:lnSpc>
                          <a:spcPct val="115000"/>
                        </a:lnSpc>
                        <a:spcAft>
                          <a:spcPts val="0"/>
                        </a:spcAft>
                      </a:pPr>
                      <a:r>
                        <a:rPr lang="ru-RU" sz="1400">
                          <a:effectLst/>
                          <a:latin typeface="Times New Roman" panose="02020603050405020304" pitchFamily="18" charset="0"/>
                        </a:rPr>
                        <a:t> </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 </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Январь</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 </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февраль</a:t>
                      </a:r>
                      <a:endParaRPr lang="ru-RU" sz="1100">
                        <a:effectLst/>
                        <a:latin typeface="Calibri" panose="020F0502020204030204" pitchFamily="34" charset="0"/>
                      </a:endParaRPr>
                    </a:p>
                  </a:txBody>
                  <a:tcPr marL="68580" marR="68580" marT="0" marB="0"/>
                </a:tc>
                <a:tc>
                  <a:txBody>
                    <a:bodyPr/>
                    <a:lstStyle/>
                    <a:p>
                      <a:pPr>
                        <a:lnSpc>
                          <a:spcPct val="115000"/>
                        </a:lnSpc>
                        <a:spcAft>
                          <a:spcPts val="0"/>
                        </a:spcAft>
                      </a:pPr>
                      <a:r>
                        <a:rPr lang="ru-RU" sz="1400" dirty="0">
                          <a:effectLst/>
                          <a:latin typeface="Times New Roman" panose="02020603050405020304" pitchFamily="18" charset="0"/>
                        </a:rPr>
                        <a:t>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Куприян М.А.</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Куприян М.А.</a:t>
                      </a:r>
                      <a:endParaRPr lang="ru-RU" sz="1100" dirty="0">
                        <a:effectLst/>
                        <a:latin typeface="Calibri" panose="020F0502020204030204" pitchFamily="34" charset="0"/>
                      </a:endParaRPr>
                    </a:p>
                  </a:txBody>
                  <a:tcPr marL="68580" marR="68580" marT="0" marB="0"/>
                </a:tc>
              </a:tr>
              <a:tr h="390128">
                <a:tc>
                  <a:txBody>
                    <a:bodyPr/>
                    <a:lstStyle/>
                    <a:p>
                      <a:pPr>
                        <a:lnSpc>
                          <a:spcPct val="115000"/>
                        </a:lnSpc>
                        <a:spcAft>
                          <a:spcPts val="0"/>
                        </a:spcAft>
                      </a:pPr>
                      <a:r>
                        <a:rPr lang="ru-RU" sz="1400">
                          <a:effectLst/>
                          <a:latin typeface="Times New Roman" panose="02020603050405020304" pitchFamily="18" charset="0"/>
                        </a:rPr>
                        <a:t> </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1.</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 </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2.</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 </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3.</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4.</a:t>
                      </a:r>
                      <a:endParaRPr lang="ru-RU" sz="1100">
                        <a:effectLst/>
                        <a:latin typeface="Calibri" panose="020F0502020204030204" pitchFamily="34" charset="0"/>
                      </a:endParaRPr>
                    </a:p>
                  </a:txBody>
                  <a:tcPr marL="68580" marR="68580" marT="0" marB="0"/>
                </a:tc>
                <a:tc>
                  <a:txBody>
                    <a:bodyPr/>
                    <a:lstStyle/>
                    <a:p>
                      <a:pPr>
                        <a:lnSpc>
                          <a:spcPct val="115000"/>
                        </a:lnSpc>
                        <a:spcAft>
                          <a:spcPts val="0"/>
                        </a:spcAft>
                      </a:pPr>
                      <a:r>
                        <a:rPr lang="ru-RU" sz="1400" u="sng">
                          <a:effectLst/>
                          <a:latin typeface="Times New Roman" panose="02020603050405020304" pitchFamily="18" charset="0"/>
                        </a:rPr>
                        <a:t>II. Рассмотреть на заседаниях комиссии.</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Организация стажировки с принятыми работниками </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Обеспечение работников СИЗ и ведение учетных документов</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a:t>
                      </a:r>
                      <a:endParaRPr lang="ru-RU" sz="1100">
                        <a:effectLst/>
                        <a:latin typeface="Calibri" panose="020F0502020204030204" pitchFamily="34" charset="0"/>
                      </a:endParaRPr>
                    </a:p>
                    <a:p>
                      <a:pPr>
                        <a:lnSpc>
                          <a:spcPct val="115000"/>
                        </a:lnSpc>
                        <a:spcAft>
                          <a:spcPts val="0"/>
                        </a:spcAft>
                      </a:pPr>
                      <a:r>
                        <a:rPr lang="ru-RU" sz="1400" u="none" strike="noStrike">
                          <a:effectLst/>
                          <a:latin typeface="Times New Roman" panose="02020603050405020304" pitchFamily="18" charset="0"/>
                        </a:rPr>
                        <a:t> </a:t>
                      </a:r>
                      <a:endParaRPr lang="ru-RU" sz="1100">
                        <a:effectLst/>
                        <a:latin typeface="Calibri" panose="020F0502020204030204" pitchFamily="34" charset="0"/>
                      </a:endParaRPr>
                    </a:p>
                  </a:txBody>
                  <a:tcPr marL="68580" marR="68580" marT="0" marB="0"/>
                </a:tc>
                <a:tc>
                  <a:txBody>
                    <a:bodyPr/>
                    <a:lstStyle/>
                    <a:p>
                      <a:pPr>
                        <a:lnSpc>
                          <a:spcPct val="115000"/>
                        </a:lnSpc>
                        <a:spcAft>
                          <a:spcPts val="0"/>
                        </a:spcAft>
                      </a:pPr>
                      <a:r>
                        <a:rPr lang="ru-RU" sz="1400">
                          <a:effectLst/>
                          <a:latin typeface="Times New Roman" panose="02020603050405020304" pitchFamily="18" charset="0"/>
                        </a:rPr>
                        <a:t> </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Февраль</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 </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март</a:t>
                      </a:r>
                      <a:endParaRPr lang="ru-RU" sz="1100">
                        <a:effectLst/>
                        <a:latin typeface="Calibri" panose="020F0502020204030204" pitchFamily="34" charset="0"/>
                      </a:endParaRPr>
                    </a:p>
                  </a:txBody>
                  <a:tcPr marL="68580" marR="68580" marT="0" marB="0"/>
                </a:tc>
                <a:tc>
                  <a:txBody>
                    <a:bodyPr/>
                    <a:lstStyle/>
                    <a:p>
                      <a:pPr>
                        <a:lnSpc>
                          <a:spcPct val="115000"/>
                        </a:lnSpc>
                        <a:spcAft>
                          <a:spcPts val="0"/>
                        </a:spcAft>
                      </a:pPr>
                      <a:r>
                        <a:rPr lang="ru-RU" sz="1400" dirty="0">
                          <a:effectLst/>
                          <a:latin typeface="Times New Roman" panose="02020603050405020304" pitchFamily="18" charset="0"/>
                        </a:rPr>
                        <a:t> </a:t>
                      </a:r>
                      <a:endParaRPr lang="ru-RU" sz="1100" dirty="0">
                        <a:effectLst/>
                        <a:latin typeface="Calibri" panose="020F0502020204030204" pitchFamily="34" charset="0"/>
                      </a:endParaRPr>
                    </a:p>
                    <a:p>
                      <a:pPr>
                        <a:lnSpc>
                          <a:spcPct val="115000"/>
                        </a:lnSpc>
                        <a:spcAft>
                          <a:spcPts val="0"/>
                        </a:spcAft>
                      </a:pPr>
                      <a:r>
                        <a:rPr lang="ru-RU" sz="1400" dirty="0" err="1">
                          <a:effectLst/>
                          <a:latin typeface="Times New Roman" panose="02020603050405020304" pitchFamily="18" charset="0"/>
                        </a:rPr>
                        <a:t>Байгот</a:t>
                      </a:r>
                      <a:r>
                        <a:rPr lang="ru-RU" sz="1400" dirty="0">
                          <a:effectLst/>
                          <a:latin typeface="Times New Roman" panose="02020603050405020304" pitchFamily="18" charset="0"/>
                        </a:rPr>
                        <a:t> А.В.</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 </a:t>
                      </a:r>
                      <a:endParaRPr lang="ru-RU" sz="1100" dirty="0">
                        <a:effectLst/>
                        <a:latin typeface="Calibri" panose="020F0502020204030204" pitchFamily="34" charset="0"/>
                      </a:endParaRPr>
                    </a:p>
                    <a:p>
                      <a:pPr>
                        <a:lnSpc>
                          <a:spcPct val="115000"/>
                        </a:lnSpc>
                        <a:spcAft>
                          <a:spcPts val="0"/>
                        </a:spcAft>
                      </a:pPr>
                      <a:r>
                        <a:rPr lang="ru-RU" sz="1400" dirty="0" err="1">
                          <a:effectLst/>
                          <a:latin typeface="Times New Roman" panose="02020603050405020304" pitchFamily="18" charset="0"/>
                        </a:rPr>
                        <a:t>Олехнович</a:t>
                      </a:r>
                      <a:r>
                        <a:rPr lang="ru-RU" sz="1400" dirty="0">
                          <a:effectLst/>
                          <a:latin typeface="Times New Roman" panose="02020603050405020304" pitchFamily="18" charset="0"/>
                        </a:rPr>
                        <a:t> М.В.</a:t>
                      </a:r>
                      <a:endParaRPr lang="ru-RU" sz="1100" dirty="0">
                        <a:effectLst/>
                        <a:latin typeface="Calibri" panose="020F0502020204030204" pitchFamily="34" charset="0"/>
                      </a:endParaRPr>
                    </a:p>
                  </a:txBody>
                  <a:tcPr marL="68580" marR="68580" marT="0" marB="0"/>
                </a:tc>
              </a:tr>
            </a:tbl>
          </a:graphicData>
        </a:graphic>
      </p:graphicFrame>
    </p:spTree>
    <p:extLst>
      <p:ext uri="{BB962C8B-B14F-4D97-AF65-F5344CB8AC3E}">
        <p14:creationId xmlns:p14="http://schemas.microsoft.com/office/powerpoint/2010/main" val="280495760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1000"/>
                                        <p:tgtEl>
                                          <p:spTgt spid="5">
                                            <p:txEl>
                                              <p:pRg st="1" end="1"/>
                                            </p:txEl>
                                          </p:spTgt>
                                        </p:tgtEl>
                                      </p:cBhvr>
                                    </p:animEffect>
                                    <p:anim calcmode="lin" valueType="num">
                                      <p:cBhvr>
                                        <p:cTn id="13"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1000"/>
                                        <p:tgtEl>
                                          <p:spTgt spid="5">
                                            <p:txEl>
                                              <p:pRg st="2" end="2"/>
                                            </p:txEl>
                                          </p:spTgt>
                                        </p:tgtEl>
                                      </p:cBhvr>
                                    </p:animEffect>
                                    <p:anim calcmode="lin" valueType="num">
                                      <p:cBhvr>
                                        <p:cTn id="1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5">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1000"/>
                                        <p:tgtEl>
                                          <p:spTgt spid="5">
                                            <p:txEl>
                                              <p:pRg st="3" end="3"/>
                                            </p:txEl>
                                          </p:spTgt>
                                        </p:tgtEl>
                                      </p:cBhvr>
                                    </p:animEffect>
                                    <p:anim calcmode="lin" valueType="num">
                                      <p:cBhvr>
                                        <p:cTn id="23"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5">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1000"/>
                                        <p:tgtEl>
                                          <p:spTgt spid="5">
                                            <p:txEl>
                                              <p:pRg st="4" end="4"/>
                                            </p:txEl>
                                          </p:spTgt>
                                        </p:tgtEl>
                                      </p:cBhvr>
                                    </p:animEffect>
                                    <p:anim calcmode="lin" valueType="num">
                                      <p:cBhvr>
                                        <p:cTn id="28"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5">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1000"/>
                                        <p:tgtEl>
                                          <p:spTgt spid="5">
                                            <p:txEl>
                                              <p:pRg st="5" end="5"/>
                                            </p:txEl>
                                          </p:spTgt>
                                        </p:tgtEl>
                                      </p:cBhvr>
                                    </p:animEffect>
                                    <p:anim calcmode="lin" valueType="num">
                                      <p:cBhvr>
                                        <p:cTn id="33"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5">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5">
                                            <p:txEl>
                                              <p:pRg st="8" end="8"/>
                                            </p:txEl>
                                          </p:spTgt>
                                        </p:tgtEl>
                                        <p:attrNameLst>
                                          <p:attrName>style.visibility</p:attrName>
                                        </p:attrNameLst>
                                      </p:cBhvr>
                                      <p:to>
                                        <p:strVal val="visible"/>
                                      </p:to>
                                    </p:set>
                                    <p:animEffect transition="in" filter="fade">
                                      <p:cBhvr>
                                        <p:cTn id="37" dur="1000"/>
                                        <p:tgtEl>
                                          <p:spTgt spid="5">
                                            <p:txEl>
                                              <p:pRg st="8" end="8"/>
                                            </p:txEl>
                                          </p:spTgt>
                                        </p:tgtEl>
                                      </p:cBhvr>
                                    </p:animEffect>
                                    <p:anim calcmode="lin" valueType="num">
                                      <p:cBhvr>
                                        <p:cTn id="38"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39" dur="1000" fill="hold"/>
                                        <p:tgtEl>
                                          <p:spTgt spid="5">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49.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200025" y="328613"/>
            <a:ext cx="8758238" cy="2543175"/>
          </a:xfrm>
          <a:prstGeom prst="rect">
            <a:avLst/>
          </a:prstGeom>
          <a:noFill/>
        </p:spPr>
        <p:txBody>
          <a:bodyPr wrap="square" rtlCol="0">
            <a:spAutoFit/>
          </a:bodyPr>
          <a:lstStyle/>
          <a:p>
            <a:endParaRPr lang="ru-RU" dirty="0"/>
          </a:p>
        </p:txBody>
      </p:sp>
      <p:graphicFrame>
        <p:nvGraphicFramePr>
          <p:cNvPr id="3" name="Таблица 2"/>
          <p:cNvGraphicFramePr>
            <a:graphicFrameLocks noGrp="1"/>
          </p:cNvGraphicFramePr>
          <p:nvPr>
            <p:extLst>
              <p:ext uri="{D42A27DB-BD31-4B8C-83A1-F6EECF244321}">
                <p14:modId xmlns:p14="http://schemas.microsoft.com/office/powerpoint/2010/main" val="1496773776"/>
              </p:ext>
            </p:extLst>
          </p:nvPr>
        </p:nvGraphicFramePr>
        <p:xfrm>
          <a:off x="200026" y="314325"/>
          <a:ext cx="8758236" cy="4777740"/>
        </p:xfrm>
        <a:graphic>
          <a:graphicData uri="http://schemas.openxmlformats.org/drawingml/2006/table">
            <a:tbl>
              <a:tblPr firstRow="1" bandRow="1">
                <a:tableStyleId>{5C22544A-7EE6-4342-B048-85BDC9FD1C3A}</a:tableStyleId>
              </a:tblPr>
              <a:tblGrid>
                <a:gridCol w="1690066"/>
                <a:gridCol w="2689052"/>
                <a:gridCol w="2189559"/>
                <a:gridCol w="2189559"/>
              </a:tblGrid>
              <a:tr h="2850998">
                <a:tc>
                  <a:txBody>
                    <a:bodyPr/>
                    <a:lstStyle/>
                    <a:p>
                      <a:pPr>
                        <a:lnSpc>
                          <a:spcPct val="115000"/>
                        </a:lnSpc>
                        <a:spcAft>
                          <a:spcPts val="0"/>
                        </a:spcAft>
                      </a:pPr>
                      <a:r>
                        <a:rPr lang="ru-RU" sz="1400" dirty="0">
                          <a:effectLst/>
                          <a:latin typeface="Times New Roman" panose="02020603050405020304" pitchFamily="18" charset="0"/>
                        </a:rPr>
                        <a:t>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1.</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2.</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3.</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4.</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a:t>
                      </a:r>
                      <a:endParaRPr lang="ru-RU" sz="1100" dirty="0">
                        <a:effectLst/>
                        <a:latin typeface="Calibri" panose="020F0502020204030204" pitchFamily="34" charset="0"/>
                      </a:endParaRPr>
                    </a:p>
                  </a:txBody>
                  <a:tcPr marL="68580" marR="68580" marT="0" marB="0"/>
                </a:tc>
                <a:tc>
                  <a:txBody>
                    <a:bodyPr/>
                    <a:lstStyle/>
                    <a:p>
                      <a:pPr>
                        <a:lnSpc>
                          <a:spcPct val="115000"/>
                        </a:lnSpc>
                        <a:spcAft>
                          <a:spcPts val="0"/>
                        </a:spcAft>
                      </a:pPr>
                      <a:r>
                        <a:rPr lang="ru-RU" sz="1400" u="sng" dirty="0" err="1">
                          <a:effectLst/>
                          <a:latin typeface="Times New Roman" panose="02020603050405020304" pitchFamily="18" charset="0"/>
                        </a:rPr>
                        <a:t>III.Общие</a:t>
                      </a:r>
                      <a:r>
                        <a:rPr lang="ru-RU" sz="1400" u="sng" dirty="0">
                          <a:effectLst/>
                          <a:latin typeface="Times New Roman" panose="02020603050405020304" pitchFamily="18" charset="0"/>
                        </a:rPr>
                        <a:t> мероприятия.</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Осуществлять  периодический контроль за соблюдением законодательства об охране труда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Принимать участие в проведении Дней охраны труда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Принимать участие в проведении Дней профилактики производственного травматизма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Участие  в обследовании здании и сооружений</a:t>
                      </a:r>
                      <a:endParaRPr lang="ru-RU" sz="1100" dirty="0">
                        <a:effectLst/>
                        <a:latin typeface="Calibri" panose="020F0502020204030204" pitchFamily="34" charset="0"/>
                      </a:endParaRPr>
                    </a:p>
                  </a:txBody>
                  <a:tcPr marL="68580" marR="68580" marT="0" marB="0"/>
                </a:tc>
                <a:tc>
                  <a:txBody>
                    <a:bodyPr/>
                    <a:lstStyle/>
                    <a:p>
                      <a:pPr>
                        <a:lnSpc>
                          <a:spcPct val="115000"/>
                        </a:lnSpc>
                        <a:spcAft>
                          <a:spcPts val="0"/>
                        </a:spcAft>
                      </a:pPr>
                      <a:r>
                        <a:rPr lang="ru-RU" sz="1400" dirty="0">
                          <a:effectLst/>
                          <a:latin typeface="Times New Roman" panose="02020603050405020304" pitchFamily="18" charset="0"/>
                        </a:rPr>
                        <a:t>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Ежедневно</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Ежемесячно</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Ежеквартально</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2-й четверг месяца</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Ежеквартально</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Апрель, октябрь</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 </a:t>
                      </a:r>
                      <a:endParaRPr lang="ru-RU" sz="1100" dirty="0">
                        <a:effectLst/>
                        <a:latin typeface="Calibri" panose="020F0502020204030204" pitchFamily="34" charset="0"/>
                      </a:endParaRPr>
                    </a:p>
                  </a:txBody>
                  <a:tcPr marL="68580" marR="68580" marT="0" marB="0"/>
                </a:tc>
                <a:tc>
                  <a:txBody>
                    <a:bodyPr/>
                    <a:lstStyle/>
                    <a:p>
                      <a:pPr>
                        <a:lnSpc>
                          <a:spcPct val="115000"/>
                        </a:lnSpc>
                        <a:spcAft>
                          <a:spcPts val="0"/>
                        </a:spcAft>
                      </a:pPr>
                      <a:r>
                        <a:rPr lang="ru-RU" sz="1400" dirty="0">
                          <a:effectLst/>
                          <a:latin typeface="Times New Roman" panose="02020603050405020304" pitchFamily="18" charset="0"/>
                        </a:rPr>
                        <a:t>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ОИ по ОТ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ОИ по ОТ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Председатель ОК по ОТ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ОИ по ОТ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Председатель ОК по ОТ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ОИ по ОТ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 </a:t>
                      </a:r>
                      <a:endParaRPr lang="ru-RU" sz="1100" dirty="0">
                        <a:effectLst/>
                        <a:latin typeface="Calibri" panose="020F0502020204030204" pitchFamily="34" charset="0"/>
                      </a:endParaRPr>
                    </a:p>
                  </a:txBody>
                  <a:tcPr marL="68580" marR="68580" marT="0" marB="0"/>
                </a:tc>
              </a:tr>
              <a:tr h="302205">
                <a:tc>
                  <a:txBody>
                    <a:bodyPr/>
                    <a:lstStyle/>
                    <a:p>
                      <a:endParaRPr lang="ru-RU" dirty="0"/>
                    </a:p>
                  </a:txBody>
                  <a:tcPr/>
                </a:tc>
                <a:tc>
                  <a:txBody>
                    <a:bodyPr/>
                    <a:lstStyle/>
                    <a:p>
                      <a:endParaRPr lang="ru-RU" dirty="0"/>
                    </a:p>
                  </a:txBody>
                  <a:tcPr/>
                </a:tc>
                <a:tc>
                  <a:txBody>
                    <a:bodyPr/>
                    <a:lstStyle/>
                    <a:p>
                      <a:endParaRPr lang="ru-RU" dirty="0"/>
                    </a:p>
                  </a:txBody>
                  <a:tcPr/>
                </a:tc>
                <a:tc>
                  <a:txBody>
                    <a:bodyPr/>
                    <a:lstStyle/>
                    <a:p>
                      <a:endParaRPr lang="ru-RU" dirty="0"/>
                    </a:p>
                  </a:txBody>
                  <a:tcPr/>
                </a:tc>
              </a:tr>
              <a:tr h="302205">
                <a:tc>
                  <a:txBody>
                    <a:bodyPr/>
                    <a:lstStyle/>
                    <a:p>
                      <a:endParaRPr lang="ru-RU" dirty="0"/>
                    </a:p>
                  </a:txBody>
                  <a:tcPr/>
                </a:tc>
                <a:tc>
                  <a:txBody>
                    <a:bodyPr/>
                    <a:lstStyle/>
                    <a:p>
                      <a:endParaRPr lang="ru-RU"/>
                    </a:p>
                  </a:txBody>
                  <a:tcPr/>
                </a:tc>
                <a:tc>
                  <a:txBody>
                    <a:bodyPr/>
                    <a:lstStyle/>
                    <a:p>
                      <a:endParaRPr lang="ru-RU" dirty="0"/>
                    </a:p>
                  </a:txBody>
                  <a:tcPr/>
                </a:tc>
                <a:tc>
                  <a:txBody>
                    <a:bodyPr/>
                    <a:lstStyle/>
                    <a:p>
                      <a:endParaRPr lang="ru-RU"/>
                    </a:p>
                  </a:txBody>
                  <a:tcPr/>
                </a:tc>
              </a:tr>
              <a:tr h="302205">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dirty="0"/>
                    </a:p>
                  </a:txBody>
                  <a:tcPr/>
                </a:tc>
              </a:tr>
            </a:tbl>
          </a:graphicData>
        </a:graphic>
      </p:graphicFrame>
      <p:sp>
        <p:nvSpPr>
          <p:cNvPr id="4" name="TextBox 3"/>
          <p:cNvSpPr txBox="1"/>
          <p:nvPr/>
        </p:nvSpPr>
        <p:spPr>
          <a:xfrm>
            <a:off x="614363" y="5586413"/>
            <a:ext cx="8158162" cy="923330"/>
          </a:xfrm>
          <a:prstGeom prst="rect">
            <a:avLst/>
          </a:prstGeom>
          <a:noFill/>
        </p:spPr>
        <p:txBody>
          <a:bodyPr wrap="square" rtlCol="0">
            <a:spAutoFit/>
          </a:bodyPr>
          <a:lstStyle/>
          <a:p>
            <a:r>
              <a:rPr lang="ru-RU" dirty="0"/>
              <a:t>Председатель комиссии по ОТ   __________________   (М.А. Куприян)</a:t>
            </a:r>
          </a:p>
          <a:p>
            <a:r>
              <a:rPr lang="ru-RU" dirty="0"/>
              <a:t> </a:t>
            </a:r>
          </a:p>
          <a:p>
            <a:endParaRPr lang="ru-RU" dirty="0"/>
          </a:p>
        </p:txBody>
      </p:sp>
    </p:spTree>
    <p:extLst>
      <p:ext uri="{BB962C8B-B14F-4D97-AF65-F5344CB8AC3E}">
        <p14:creationId xmlns:p14="http://schemas.microsoft.com/office/powerpoint/2010/main" val="288913368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Прямоугольник 1"/>
          <p:cNvSpPr/>
          <p:nvPr/>
        </p:nvSpPr>
        <p:spPr>
          <a:xfrm>
            <a:off x="389744" y="478968"/>
            <a:ext cx="8319541" cy="6001643"/>
          </a:xfrm>
          <a:prstGeom prst="rect">
            <a:avLst/>
          </a:prstGeom>
          <a:noFill/>
        </p:spPr>
        <p:txBody>
          <a:bodyPr wrap="square" lIns="91440" tIns="45720" rIns="91440" bIns="45720">
            <a:spAutoFit/>
          </a:bodyPr>
          <a:lstStyle/>
          <a:p>
            <a:pPr algn="ctr"/>
            <a:r>
              <a:rPr lang="ru-RU"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Закон Республики </a:t>
            </a:r>
            <a:r>
              <a:rPr lang="ru-RU" sz="3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Беларусь</a:t>
            </a:r>
          </a:p>
          <a:p>
            <a:pPr algn="ctr"/>
            <a:r>
              <a:rPr lang="ru-RU" sz="3200" b="1" i="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22 </a:t>
            </a:r>
            <a:r>
              <a:rPr lang="ru-RU" sz="3200" b="1" i="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апреля 1992 г. № 1605-XII</a:t>
            </a:r>
            <a:endParaRPr lang="ru-RU"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endParaRPr lang="ru-RU" sz="3200" dirty="0" smtClean="0"/>
          </a:p>
          <a:p>
            <a:pPr algn="ctr"/>
            <a:r>
              <a:rPr lang="ru-RU" sz="36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ru-RU" sz="3600" b="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 профессиональных союзах»</a:t>
            </a:r>
            <a:r>
              <a:rPr lang="ru-RU" sz="3600" b="1" i="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ru-RU" sz="3600" b="1" i="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endParaRPr lang="ru-RU" sz="2800" b="1" i="1" dirty="0" smtClean="0">
              <a:solidFill>
                <a:srgbClr val="002060"/>
              </a:solidFill>
            </a:endParaRPr>
          </a:p>
          <a:p>
            <a:pPr algn="ctr"/>
            <a:r>
              <a:rPr lang="ru-RU" sz="2800" b="1" i="1" dirty="0" smtClean="0">
                <a:solidFill>
                  <a:srgbClr val="002060"/>
                </a:solidFill>
                <a:latin typeface="Times New Roman" panose="02020603050405020304" pitchFamily="18" charset="0"/>
                <a:cs typeface="Times New Roman" panose="02020603050405020304" pitchFamily="18" charset="0"/>
              </a:rPr>
              <a:t>Дополнения </a:t>
            </a:r>
            <a:r>
              <a:rPr lang="ru-RU" sz="2800" b="1" i="1" dirty="0">
                <a:solidFill>
                  <a:srgbClr val="002060"/>
                </a:solidFill>
                <a:latin typeface="Times New Roman" panose="02020603050405020304" pitchFamily="18" charset="0"/>
                <a:cs typeface="Times New Roman" panose="02020603050405020304" pitchFamily="18" charset="0"/>
              </a:rPr>
              <a:t>и изменения:</a:t>
            </a:r>
            <a:endParaRPr lang="ru-RU" sz="2800" b="1" dirty="0">
              <a:solidFill>
                <a:srgbClr val="002060"/>
              </a:solidFill>
              <a:latin typeface="Times New Roman" panose="02020603050405020304" pitchFamily="18" charset="0"/>
              <a:cs typeface="Times New Roman" panose="02020603050405020304" pitchFamily="18" charset="0"/>
            </a:endParaRPr>
          </a:p>
          <a:p>
            <a:pPr algn="ctr"/>
            <a:r>
              <a:rPr lang="ru-RU" sz="2800" b="1" dirty="0">
                <a:solidFill>
                  <a:srgbClr val="002060"/>
                </a:solidFill>
                <a:latin typeface="Times New Roman" panose="02020603050405020304" pitchFamily="18" charset="0"/>
                <a:cs typeface="Times New Roman" panose="02020603050405020304" pitchFamily="18" charset="0"/>
              </a:rPr>
              <a:t>29.11.1999 № 327-З</a:t>
            </a:r>
          </a:p>
          <a:p>
            <a:pPr algn="ctr"/>
            <a:r>
              <a:rPr lang="ru-RU" sz="2800" b="1" dirty="0">
                <a:solidFill>
                  <a:srgbClr val="002060"/>
                </a:solidFill>
                <a:latin typeface="Times New Roman" panose="02020603050405020304" pitchFamily="18" charset="0"/>
                <a:cs typeface="Times New Roman" panose="02020603050405020304" pitchFamily="18" charset="0"/>
              </a:rPr>
              <a:t>14.01.2000 № 371-З</a:t>
            </a:r>
          </a:p>
          <a:p>
            <a:pPr algn="ctr"/>
            <a:r>
              <a:rPr lang="ru-RU" sz="2800" b="1" dirty="0">
                <a:solidFill>
                  <a:srgbClr val="002060"/>
                </a:solidFill>
                <a:latin typeface="Times New Roman" panose="02020603050405020304" pitchFamily="18" charset="0"/>
                <a:cs typeface="Times New Roman" panose="02020603050405020304" pitchFamily="18" charset="0"/>
              </a:rPr>
              <a:t>14.07.2000 № 416-З</a:t>
            </a:r>
          </a:p>
          <a:p>
            <a:pPr algn="ctr"/>
            <a:r>
              <a:rPr lang="ru-RU" sz="2800" b="1" dirty="0">
                <a:solidFill>
                  <a:srgbClr val="002060"/>
                </a:solidFill>
                <a:latin typeface="Times New Roman" panose="02020603050405020304" pitchFamily="18" charset="0"/>
                <a:cs typeface="Times New Roman" panose="02020603050405020304" pitchFamily="18" charset="0"/>
              </a:rPr>
              <a:t>10.05.2007 № 226-З</a:t>
            </a:r>
          </a:p>
          <a:p>
            <a:pPr algn="ctr"/>
            <a:r>
              <a:rPr lang="ru-RU" sz="2800" b="1" dirty="0">
                <a:solidFill>
                  <a:srgbClr val="002060"/>
                </a:solidFill>
                <a:latin typeface="Times New Roman" panose="02020603050405020304" pitchFamily="18" charset="0"/>
                <a:cs typeface="Times New Roman" panose="02020603050405020304" pitchFamily="18" charset="0"/>
              </a:rPr>
              <a:t>17.05.2011 № 267-З</a:t>
            </a:r>
          </a:p>
          <a:p>
            <a:pPr algn="ctr"/>
            <a:r>
              <a:rPr lang="ru-RU" sz="2800" b="1" dirty="0">
                <a:solidFill>
                  <a:srgbClr val="002060"/>
                </a:solidFill>
                <a:latin typeface="Times New Roman" panose="02020603050405020304" pitchFamily="18" charset="0"/>
                <a:cs typeface="Times New Roman" panose="02020603050405020304" pitchFamily="18" charset="0"/>
              </a:rPr>
              <a:t>13.12.2011 № 325-З</a:t>
            </a:r>
          </a:p>
          <a:p>
            <a:pPr algn="ctr"/>
            <a:r>
              <a:rPr lang="ru-RU" sz="2800" b="1" dirty="0">
                <a:solidFill>
                  <a:srgbClr val="002060"/>
                </a:solidFill>
                <a:latin typeface="Times New Roman" panose="02020603050405020304" pitchFamily="18" charset="0"/>
                <a:cs typeface="Times New Roman" panose="02020603050405020304" pitchFamily="18" charset="0"/>
              </a:rPr>
              <a:t>01.01.2015 № 232-З</a:t>
            </a:r>
            <a:endParaRPr lang="ru-RU" sz="2800" b="1" cap="none" spc="0" dirty="0">
              <a:ln w="13462">
                <a:solidFill>
                  <a:schemeClr val="bg1"/>
                </a:solidFill>
                <a:prstDash val="solid"/>
              </a:ln>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812121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128588" y="242888"/>
            <a:ext cx="9015412" cy="1754326"/>
          </a:xfrm>
          <a:prstGeom prst="rect">
            <a:avLst/>
          </a:prstGeom>
          <a:noFill/>
        </p:spPr>
        <p:txBody>
          <a:bodyPr wrap="square" rtlCol="0">
            <a:spAutoFit/>
          </a:bodyPr>
          <a:lstStyle/>
          <a:p>
            <a:r>
              <a:rPr lang="ru-RU" b="1" i="1" dirty="0"/>
              <a:t>Вариант 2- </a:t>
            </a:r>
            <a:r>
              <a:rPr lang="ru-RU" dirty="0"/>
              <a:t>работа комиссии строится в соответствии с комплексным планом работы профсоюзного комитета.</a:t>
            </a:r>
          </a:p>
          <a:p>
            <a:pPr algn="r"/>
            <a:r>
              <a:rPr lang="ru-RU" dirty="0"/>
              <a:t>УТВЕРЖДЕН </a:t>
            </a:r>
          </a:p>
          <a:p>
            <a:pPr algn="r"/>
            <a:r>
              <a:rPr lang="ru-RU" dirty="0"/>
              <a:t>Постановлением профкома </a:t>
            </a:r>
          </a:p>
          <a:p>
            <a:pPr algn="r"/>
            <a:r>
              <a:rPr lang="ru-RU" dirty="0"/>
              <a:t>«___»_______________ № __</a:t>
            </a:r>
          </a:p>
          <a:p>
            <a:endParaRPr lang="ru-RU" dirty="0"/>
          </a:p>
        </p:txBody>
      </p:sp>
      <p:graphicFrame>
        <p:nvGraphicFramePr>
          <p:cNvPr id="5" name="Таблица 4"/>
          <p:cNvGraphicFramePr>
            <a:graphicFrameLocks noGrp="1"/>
          </p:cNvGraphicFramePr>
          <p:nvPr>
            <p:extLst>
              <p:ext uri="{D42A27DB-BD31-4B8C-83A1-F6EECF244321}">
                <p14:modId xmlns:p14="http://schemas.microsoft.com/office/powerpoint/2010/main" val="2366157015"/>
              </p:ext>
            </p:extLst>
          </p:nvPr>
        </p:nvGraphicFramePr>
        <p:xfrm>
          <a:off x="314324" y="2254389"/>
          <a:ext cx="8658226" cy="4171188"/>
        </p:xfrm>
        <a:graphic>
          <a:graphicData uri="http://schemas.openxmlformats.org/drawingml/2006/table">
            <a:tbl>
              <a:tblPr firstRow="1" bandRow="1">
                <a:tableStyleId>{5C22544A-7EE6-4342-B048-85BDC9FD1C3A}</a:tableStyleId>
              </a:tblPr>
              <a:tblGrid>
                <a:gridCol w="1708786"/>
                <a:gridCol w="1737360"/>
                <a:gridCol w="1737360"/>
                <a:gridCol w="1737360"/>
                <a:gridCol w="1737360"/>
              </a:tblGrid>
              <a:tr h="370840">
                <a:tc rowSpan="2">
                  <a:txBody>
                    <a:bodyPr/>
                    <a:lstStyle/>
                    <a:p>
                      <a:pPr>
                        <a:lnSpc>
                          <a:spcPct val="115000"/>
                        </a:lnSpc>
                        <a:spcAft>
                          <a:spcPts val="0"/>
                        </a:spcAft>
                      </a:pPr>
                      <a:r>
                        <a:rPr lang="ru-RU" sz="1400" dirty="0">
                          <a:solidFill>
                            <a:schemeClr val="tx1"/>
                          </a:solidFill>
                          <a:effectLst/>
                          <a:latin typeface="Times New Roman" panose="02020603050405020304" pitchFamily="18" charset="0"/>
                        </a:rPr>
                        <a:t>Год, </a:t>
                      </a:r>
                      <a:endParaRPr lang="ru-RU" sz="1100" dirty="0">
                        <a:solidFill>
                          <a:schemeClr val="tx1"/>
                        </a:solidFill>
                        <a:effectLst/>
                        <a:latin typeface="Calibri" panose="020F0502020204030204" pitchFamily="34" charset="0"/>
                      </a:endParaRPr>
                    </a:p>
                    <a:p>
                      <a:pPr>
                        <a:lnSpc>
                          <a:spcPct val="115000"/>
                        </a:lnSpc>
                        <a:spcAft>
                          <a:spcPts val="0"/>
                        </a:spcAft>
                      </a:pPr>
                      <a:r>
                        <a:rPr lang="ru-RU" sz="1400" dirty="0">
                          <a:solidFill>
                            <a:schemeClr val="tx1"/>
                          </a:solidFill>
                          <a:effectLst/>
                          <a:latin typeface="Times New Roman" panose="02020603050405020304" pitchFamily="18" charset="0"/>
                        </a:rPr>
                        <a:t>месяц</a:t>
                      </a:r>
                      <a:endParaRPr lang="ru-RU" sz="1100" dirty="0">
                        <a:solidFill>
                          <a:schemeClr val="tx1"/>
                        </a:solidFill>
                        <a:effectLst/>
                        <a:latin typeface="Calibri" panose="020F0502020204030204" pitchFamily="34" charset="0"/>
                      </a:endParaRPr>
                    </a:p>
                  </a:txBody>
                  <a:tcPr marL="68580" marR="68580" marT="0" marB="0">
                    <a:blipFill>
                      <a:blip r:embed="rId3"/>
                      <a:tile tx="0" ty="0" sx="100000" sy="100000" flip="none" algn="tl"/>
                    </a:blipFill>
                  </a:tcPr>
                </a:tc>
                <a:tc rowSpan="2">
                  <a:txBody>
                    <a:bodyPr/>
                    <a:lstStyle/>
                    <a:p>
                      <a:pPr>
                        <a:lnSpc>
                          <a:spcPct val="115000"/>
                        </a:lnSpc>
                        <a:spcAft>
                          <a:spcPts val="0"/>
                        </a:spcAft>
                      </a:pPr>
                      <a:r>
                        <a:rPr lang="ru-RU" sz="1400" dirty="0">
                          <a:solidFill>
                            <a:schemeClr val="tx1"/>
                          </a:solidFill>
                          <a:effectLst/>
                          <a:latin typeface="Times New Roman" panose="02020603050405020304" pitchFamily="18" charset="0"/>
                        </a:rPr>
                        <a:t>Вопросы, выносимые </a:t>
                      </a:r>
                      <a:endParaRPr lang="ru-RU" sz="1100" dirty="0">
                        <a:solidFill>
                          <a:schemeClr val="tx1"/>
                        </a:solidFill>
                        <a:effectLst/>
                        <a:latin typeface="Calibri" panose="020F0502020204030204" pitchFamily="34" charset="0"/>
                      </a:endParaRPr>
                    </a:p>
                    <a:p>
                      <a:pPr>
                        <a:lnSpc>
                          <a:spcPct val="115000"/>
                        </a:lnSpc>
                        <a:spcAft>
                          <a:spcPts val="0"/>
                        </a:spcAft>
                      </a:pPr>
                      <a:r>
                        <a:rPr lang="ru-RU" sz="1400" dirty="0">
                          <a:solidFill>
                            <a:schemeClr val="tx1"/>
                          </a:solidFill>
                          <a:effectLst/>
                          <a:latin typeface="Times New Roman" panose="02020603050405020304" pitchFamily="18" charset="0"/>
                        </a:rPr>
                        <a:t>на профсоюзные собрания</a:t>
                      </a:r>
                      <a:endParaRPr lang="ru-RU" sz="1100" dirty="0">
                        <a:solidFill>
                          <a:schemeClr val="tx1"/>
                        </a:solidFill>
                        <a:effectLst/>
                        <a:latin typeface="Calibri" panose="020F0502020204030204" pitchFamily="34" charset="0"/>
                      </a:endParaRPr>
                    </a:p>
                    <a:p>
                      <a:pPr>
                        <a:lnSpc>
                          <a:spcPct val="115000"/>
                        </a:lnSpc>
                        <a:spcAft>
                          <a:spcPts val="0"/>
                        </a:spcAft>
                      </a:pPr>
                      <a:r>
                        <a:rPr lang="ru-RU" sz="1400" dirty="0">
                          <a:solidFill>
                            <a:schemeClr val="tx1"/>
                          </a:solidFill>
                          <a:effectLst/>
                          <a:latin typeface="Times New Roman" panose="02020603050405020304" pitchFamily="18" charset="0"/>
                        </a:rPr>
                        <a:t>и заседания профсоюзного</a:t>
                      </a:r>
                      <a:endParaRPr lang="ru-RU" sz="1100" dirty="0">
                        <a:solidFill>
                          <a:schemeClr val="tx1"/>
                        </a:solidFill>
                        <a:effectLst/>
                        <a:latin typeface="Calibri" panose="020F0502020204030204" pitchFamily="34" charset="0"/>
                      </a:endParaRPr>
                    </a:p>
                    <a:p>
                      <a:pPr>
                        <a:lnSpc>
                          <a:spcPct val="115000"/>
                        </a:lnSpc>
                        <a:spcAft>
                          <a:spcPts val="0"/>
                        </a:spcAft>
                      </a:pPr>
                      <a:r>
                        <a:rPr lang="ru-RU" sz="1400" dirty="0">
                          <a:solidFill>
                            <a:schemeClr val="tx1"/>
                          </a:solidFill>
                          <a:effectLst/>
                          <a:latin typeface="Times New Roman" panose="02020603050405020304" pitchFamily="18" charset="0"/>
                        </a:rPr>
                        <a:t>комитета </a:t>
                      </a:r>
                      <a:endParaRPr lang="ru-RU" sz="1100" dirty="0">
                        <a:solidFill>
                          <a:schemeClr val="tx1"/>
                        </a:solidFill>
                        <a:effectLst/>
                        <a:latin typeface="Calibri" panose="020F0502020204030204" pitchFamily="34" charset="0"/>
                      </a:endParaRPr>
                    </a:p>
                  </a:txBody>
                  <a:tcPr marL="68580" marR="68580" marT="0" marB="0">
                    <a:blipFill>
                      <a:blip r:embed="rId3"/>
                      <a:tile tx="0" ty="0" sx="100000" sy="100000" flip="none" algn="tl"/>
                    </a:blipFill>
                  </a:tcPr>
                </a:tc>
                <a:tc rowSpan="2">
                  <a:txBody>
                    <a:bodyPr/>
                    <a:lstStyle/>
                    <a:p>
                      <a:pPr>
                        <a:lnSpc>
                          <a:spcPct val="115000"/>
                        </a:lnSpc>
                        <a:spcAft>
                          <a:spcPts val="0"/>
                        </a:spcAft>
                      </a:pPr>
                      <a:r>
                        <a:rPr lang="ru-RU" sz="1400" dirty="0">
                          <a:solidFill>
                            <a:schemeClr val="tx1"/>
                          </a:solidFill>
                          <a:effectLst/>
                          <a:latin typeface="Times New Roman" panose="02020603050405020304" pitchFamily="18" charset="0"/>
                        </a:rPr>
                        <a:t>Организационно-</a:t>
                      </a:r>
                      <a:endParaRPr lang="ru-RU" sz="1100" dirty="0">
                        <a:solidFill>
                          <a:schemeClr val="tx1"/>
                        </a:solidFill>
                        <a:effectLst/>
                        <a:latin typeface="Calibri" panose="020F0502020204030204" pitchFamily="34" charset="0"/>
                      </a:endParaRPr>
                    </a:p>
                    <a:p>
                      <a:pPr>
                        <a:lnSpc>
                          <a:spcPct val="115000"/>
                        </a:lnSpc>
                        <a:spcAft>
                          <a:spcPts val="0"/>
                        </a:spcAft>
                      </a:pPr>
                      <a:r>
                        <a:rPr lang="ru-RU" sz="1400" dirty="0">
                          <a:solidFill>
                            <a:schemeClr val="tx1"/>
                          </a:solidFill>
                          <a:effectLst/>
                          <a:latin typeface="Times New Roman" panose="02020603050405020304" pitchFamily="18" charset="0"/>
                        </a:rPr>
                        <a:t>массовая работа</a:t>
                      </a:r>
                      <a:endParaRPr lang="ru-RU" sz="1100" dirty="0">
                        <a:solidFill>
                          <a:schemeClr val="tx1"/>
                        </a:solidFill>
                        <a:effectLst/>
                        <a:latin typeface="Calibri" panose="020F0502020204030204" pitchFamily="34" charset="0"/>
                      </a:endParaRPr>
                    </a:p>
                  </a:txBody>
                  <a:tcPr marL="68580" marR="68580" marT="0" marB="0">
                    <a:blipFill>
                      <a:blip r:embed="rId3"/>
                      <a:tile tx="0" ty="0" sx="100000" sy="100000" flip="none" algn="tl"/>
                    </a:blipFill>
                  </a:tcPr>
                </a:tc>
                <a:tc gridSpan="2">
                  <a:txBody>
                    <a:bodyPr/>
                    <a:lstStyle/>
                    <a:p>
                      <a:pPr>
                        <a:lnSpc>
                          <a:spcPct val="115000"/>
                        </a:lnSpc>
                        <a:spcAft>
                          <a:spcPts val="0"/>
                        </a:spcAft>
                      </a:pPr>
                      <a:r>
                        <a:rPr lang="ru-RU" sz="1400" dirty="0">
                          <a:solidFill>
                            <a:schemeClr val="tx1"/>
                          </a:solidFill>
                          <a:effectLst/>
                          <a:latin typeface="Times New Roman" panose="02020603050405020304" pitchFamily="18" charset="0"/>
                        </a:rPr>
                        <a:t>Осуществление контроля за соблюдением законодательства</a:t>
                      </a:r>
                      <a:endParaRPr lang="ru-RU" sz="1100" dirty="0">
                        <a:solidFill>
                          <a:schemeClr val="tx1"/>
                        </a:solidFill>
                        <a:effectLst/>
                        <a:latin typeface="Calibri" panose="020F0502020204030204" pitchFamily="34" charset="0"/>
                      </a:endParaRPr>
                    </a:p>
                  </a:txBody>
                  <a:tcPr marL="68580" marR="68580" marT="0" marB="0">
                    <a:blipFill>
                      <a:blip r:embed="rId3"/>
                      <a:tile tx="0" ty="0" sx="100000" sy="100000" flip="none" algn="tl"/>
                    </a:blipFill>
                  </a:tcPr>
                </a:tc>
                <a:tc hMerge="1">
                  <a:txBody>
                    <a:bodyPr/>
                    <a:lstStyle/>
                    <a:p>
                      <a:endParaRPr lang="ru-RU"/>
                    </a:p>
                  </a:txBody>
                  <a:tcPr>
                    <a:blipFill>
                      <a:blip r:embed="rId3"/>
                      <a:tile tx="0" ty="0" sx="100000" sy="100000" flip="none" algn="tl"/>
                    </a:blipFill>
                  </a:tcPr>
                </a:tc>
              </a:tr>
              <a:tr h="370840">
                <a:tc vMerge="1">
                  <a:txBody>
                    <a:bodyPr/>
                    <a:lstStyle/>
                    <a:p>
                      <a:endParaRPr lang="ru-RU"/>
                    </a:p>
                  </a:txBody>
                  <a:tcPr>
                    <a:blipFill>
                      <a:blip r:embed="rId3"/>
                      <a:tile tx="0" ty="0" sx="100000" sy="100000" flip="none" algn="tl"/>
                    </a:blipFill>
                  </a:tcPr>
                </a:tc>
                <a:tc vMerge="1">
                  <a:txBody>
                    <a:bodyPr/>
                    <a:lstStyle/>
                    <a:p>
                      <a:endParaRPr lang="ru-RU"/>
                    </a:p>
                  </a:txBody>
                  <a:tcPr>
                    <a:blipFill>
                      <a:blip r:embed="rId3"/>
                      <a:tile tx="0" ty="0" sx="100000" sy="100000" flip="none" algn="tl"/>
                    </a:blipFill>
                  </a:tcPr>
                </a:tc>
                <a:tc vMerge="1">
                  <a:txBody>
                    <a:bodyPr/>
                    <a:lstStyle/>
                    <a:p>
                      <a:endParaRPr lang="ru-RU"/>
                    </a:p>
                  </a:txBody>
                  <a:tcPr>
                    <a:blipFill>
                      <a:blip r:embed="rId3"/>
                      <a:tile tx="0" ty="0" sx="100000" sy="100000" flip="none" algn="tl"/>
                    </a:blipFill>
                  </a:tcPr>
                </a:tc>
                <a:tc>
                  <a:txBody>
                    <a:bodyPr/>
                    <a:lstStyle/>
                    <a:p>
                      <a:pPr algn="ctr">
                        <a:lnSpc>
                          <a:spcPct val="115000"/>
                        </a:lnSpc>
                        <a:spcAft>
                          <a:spcPts val="0"/>
                        </a:spcAft>
                      </a:pPr>
                      <a:r>
                        <a:rPr lang="ru-RU" sz="1400" dirty="0">
                          <a:effectLst/>
                          <a:latin typeface="Times New Roman" panose="02020603050405020304" pitchFamily="18" charset="0"/>
                        </a:rPr>
                        <a:t> </a:t>
                      </a:r>
                      <a:endParaRPr lang="ru-RU" sz="1100" dirty="0">
                        <a:effectLst/>
                        <a:latin typeface="Calibri" panose="020F0502020204030204" pitchFamily="34" charset="0"/>
                      </a:endParaRPr>
                    </a:p>
                    <a:p>
                      <a:pPr algn="ctr">
                        <a:lnSpc>
                          <a:spcPct val="115000"/>
                        </a:lnSpc>
                        <a:spcAft>
                          <a:spcPts val="0"/>
                        </a:spcAft>
                      </a:pPr>
                      <a:r>
                        <a:rPr lang="ru-RU" sz="1400" dirty="0">
                          <a:effectLst/>
                          <a:latin typeface="Times New Roman" panose="02020603050405020304" pitchFamily="18" charset="0"/>
                        </a:rPr>
                        <a:t>о труде</a:t>
                      </a:r>
                      <a:endParaRPr lang="ru-RU" sz="1100" dirty="0">
                        <a:effectLst/>
                        <a:latin typeface="Calibri" panose="020F0502020204030204" pitchFamily="34" charset="0"/>
                      </a:endParaRPr>
                    </a:p>
                  </a:txBody>
                  <a:tcPr marL="68580" marR="68580" marT="0" marB="0">
                    <a:blipFill>
                      <a:blip r:embed="rId3"/>
                      <a:tile tx="0" ty="0" sx="100000" sy="100000" flip="none" algn="tl"/>
                    </a:blipFill>
                  </a:tcPr>
                </a:tc>
                <a:tc>
                  <a:txBody>
                    <a:bodyPr/>
                    <a:lstStyle/>
                    <a:p>
                      <a:pPr algn="ctr">
                        <a:lnSpc>
                          <a:spcPct val="115000"/>
                        </a:lnSpc>
                        <a:spcAft>
                          <a:spcPts val="0"/>
                        </a:spcAft>
                      </a:pPr>
                      <a:r>
                        <a:rPr lang="ru-RU" sz="1400">
                          <a:effectLst/>
                          <a:latin typeface="Times New Roman" panose="02020603050405020304" pitchFamily="18" charset="0"/>
                        </a:rPr>
                        <a:t> </a:t>
                      </a:r>
                      <a:endParaRPr lang="ru-RU" sz="1100">
                        <a:effectLst/>
                        <a:latin typeface="Calibri" panose="020F0502020204030204" pitchFamily="34" charset="0"/>
                      </a:endParaRPr>
                    </a:p>
                    <a:p>
                      <a:pPr algn="ctr">
                        <a:lnSpc>
                          <a:spcPct val="115000"/>
                        </a:lnSpc>
                        <a:spcAft>
                          <a:spcPts val="0"/>
                        </a:spcAft>
                      </a:pPr>
                      <a:r>
                        <a:rPr lang="ru-RU" sz="1400">
                          <a:effectLst/>
                          <a:latin typeface="Times New Roman" panose="02020603050405020304" pitchFamily="18" charset="0"/>
                        </a:rPr>
                        <a:t>об охране труда </a:t>
                      </a:r>
                      <a:endParaRPr lang="ru-RU" sz="1100">
                        <a:effectLst/>
                        <a:latin typeface="Calibri" panose="020F0502020204030204" pitchFamily="34" charset="0"/>
                      </a:endParaRPr>
                    </a:p>
                  </a:txBody>
                  <a:tcPr marL="68580" marR="68580" marT="0" marB="0">
                    <a:blipFill>
                      <a:blip r:embed="rId3"/>
                      <a:tile tx="0" ty="0" sx="100000" sy="100000" flip="none" algn="tl"/>
                    </a:blipFill>
                  </a:tcPr>
                </a:tc>
              </a:tr>
              <a:tr h="370840">
                <a:tc>
                  <a:txBody>
                    <a:bodyPr/>
                    <a:lstStyle/>
                    <a:p>
                      <a:pPr>
                        <a:lnSpc>
                          <a:spcPct val="115000"/>
                        </a:lnSpc>
                        <a:spcAft>
                          <a:spcPts val="0"/>
                        </a:spcAft>
                      </a:pPr>
                      <a:r>
                        <a:rPr lang="ru-RU" sz="1400">
                          <a:effectLst/>
                          <a:latin typeface="Times New Roman" panose="02020603050405020304" pitchFamily="18" charset="0"/>
                        </a:rPr>
                        <a:t>Январь</a:t>
                      </a:r>
                      <a:endParaRPr lang="ru-RU" sz="1100">
                        <a:effectLst/>
                        <a:latin typeface="Calibri" panose="020F0502020204030204" pitchFamily="34" charset="0"/>
                      </a:endParaRPr>
                    </a:p>
                  </a:txBody>
                  <a:tcPr marL="68580" marR="68580" marT="0" marB="0">
                    <a:blipFill>
                      <a:blip r:embed="rId3"/>
                      <a:tile tx="0" ty="0" sx="100000" sy="100000" flip="none" algn="tl"/>
                    </a:blipFill>
                  </a:tcPr>
                </a:tc>
                <a:tc>
                  <a:txBody>
                    <a:bodyPr/>
                    <a:lstStyle/>
                    <a:p>
                      <a:pPr>
                        <a:lnSpc>
                          <a:spcPct val="115000"/>
                        </a:lnSpc>
                        <a:spcAft>
                          <a:spcPts val="0"/>
                        </a:spcAft>
                      </a:pPr>
                      <a:r>
                        <a:rPr lang="ru-RU" sz="1400">
                          <a:effectLst/>
                          <a:latin typeface="Times New Roman" panose="02020603050405020304" pitchFamily="18" charset="0"/>
                        </a:rPr>
                        <a:t>Выполнение коллективного договора за 2010год.</a:t>
                      </a:r>
                      <a:endParaRPr lang="ru-RU" sz="1100">
                        <a:effectLst/>
                        <a:latin typeface="Calibri" panose="020F0502020204030204" pitchFamily="34" charset="0"/>
                      </a:endParaRPr>
                    </a:p>
                  </a:txBody>
                  <a:tcPr marL="68580" marR="68580" marT="0" marB="0">
                    <a:blipFill>
                      <a:blip r:embed="rId3"/>
                      <a:tile tx="0" ty="0" sx="100000" sy="100000" flip="none" algn="tl"/>
                    </a:blipFill>
                  </a:tcPr>
                </a:tc>
                <a:tc>
                  <a:txBody>
                    <a:bodyPr/>
                    <a:lstStyle/>
                    <a:p>
                      <a:pPr>
                        <a:lnSpc>
                          <a:spcPct val="115000"/>
                        </a:lnSpc>
                        <a:spcAft>
                          <a:spcPts val="0"/>
                        </a:spcAft>
                      </a:pPr>
                      <a:r>
                        <a:rPr lang="ru-RU" sz="1400" dirty="0">
                          <a:effectLst/>
                          <a:latin typeface="Times New Roman" panose="02020603050405020304" pitchFamily="18" charset="0"/>
                        </a:rPr>
                        <a:t> </a:t>
                      </a:r>
                      <a:endParaRPr lang="ru-RU" sz="1100" dirty="0">
                        <a:effectLst/>
                        <a:latin typeface="Calibri" panose="020F0502020204030204" pitchFamily="34" charset="0"/>
                      </a:endParaRPr>
                    </a:p>
                  </a:txBody>
                  <a:tcPr marL="68580" marR="68580" marT="0" marB="0">
                    <a:blipFill>
                      <a:blip r:embed="rId3"/>
                      <a:tile tx="0" ty="0" sx="100000" sy="100000" flip="none" algn="tl"/>
                    </a:blipFill>
                  </a:tcPr>
                </a:tc>
                <a:tc>
                  <a:txBody>
                    <a:bodyPr/>
                    <a:lstStyle/>
                    <a:p>
                      <a:pPr>
                        <a:lnSpc>
                          <a:spcPct val="115000"/>
                        </a:lnSpc>
                        <a:spcAft>
                          <a:spcPts val="0"/>
                        </a:spcAft>
                      </a:pPr>
                      <a:r>
                        <a:rPr lang="ru-RU" sz="1400">
                          <a:effectLst/>
                          <a:latin typeface="Times New Roman" panose="02020603050405020304" pitchFamily="18" charset="0"/>
                        </a:rPr>
                        <a:t> </a:t>
                      </a:r>
                      <a:endParaRPr lang="ru-RU" sz="1100">
                        <a:effectLst/>
                        <a:latin typeface="Calibri" panose="020F0502020204030204" pitchFamily="34" charset="0"/>
                      </a:endParaRPr>
                    </a:p>
                  </a:txBody>
                  <a:tcPr marL="68580" marR="68580" marT="0" marB="0">
                    <a:blipFill>
                      <a:blip r:embed="rId3"/>
                      <a:tile tx="0" ty="0" sx="100000" sy="100000" flip="none" algn="tl"/>
                    </a:blipFill>
                  </a:tcPr>
                </a:tc>
                <a:tc>
                  <a:txBody>
                    <a:bodyPr/>
                    <a:lstStyle/>
                    <a:p>
                      <a:pPr>
                        <a:lnSpc>
                          <a:spcPct val="115000"/>
                        </a:lnSpc>
                        <a:spcAft>
                          <a:spcPts val="0"/>
                        </a:spcAft>
                      </a:pPr>
                      <a:r>
                        <a:rPr lang="ru-RU" sz="1400" dirty="0">
                          <a:effectLst/>
                          <a:latin typeface="Times New Roman" panose="02020603050405020304" pitchFamily="18" charset="0"/>
                        </a:rPr>
                        <a:t>1.Ежедневный контроль</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2.Ежеквартальный контроль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3.Анализ выполнения Плана мероприятий по охране труда за предыдущий год</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4. ….</a:t>
                      </a:r>
                      <a:endParaRPr lang="ru-RU" sz="1100" dirty="0">
                        <a:effectLst/>
                        <a:latin typeface="Calibri" panose="020F0502020204030204" pitchFamily="34" charset="0"/>
                      </a:endParaRPr>
                    </a:p>
                  </a:txBody>
                  <a:tcPr marL="68580" marR="68580" marT="0" marB="0">
                    <a:blipFill>
                      <a:blip r:embed="rId3"/>
                      <a:tile tx="0" ty="0" sx="100000" sy="100000" flip="none" algn="tl"/>
                    </a:blipFill>
                  </a:tcPr>
                </a:tc>
              </a:tr>
            </a:tbl>
          </a:graphicData>
        </a:graphic>
      </p:graphicFrame>
    </p:spTree>
    <p:extLst>
      <p:ext uri="{BB962C8B-B14F-4D97-AF65-F5344CB8AC3E}">
        <p14:creationId xmlns:p14="http://schemas.microsoft.com/office/powerpoint/2010/main" val="247624427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1000"/>
                                        <p:tgtEl>
                                          <p:spTgt spid="2">
                                            <p:txEl>
                                              <p:pRg st="1" end="1"/>
                                            </p:txEl>
                                          </p:spTgt>
                                        </p:tgtEl>
                                      </p:cBhvr>
                                    </p:animEffect>
                                    <p:anim calcmode="lin" valueType="num">
                                      <p:cBhvr>
                                        <p:cTn id="14"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1000"/>
                                        <p:tgtEl>
                                          <p:spTgt spid="2">
                                            <p:txEl>
                                              <p:pRg st="2" end="2"/>
                                            </p:txEl>
                                          </p:spTgt>
                                        </p:tgtEl>
                                      </p:cBhvr>
                                    </p:animEffect>
                                    <p:anim calcmode="lin" valueType="num">
                                      <p:cBhvr>
                                        <p:cTn id="20"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Effect transition="in" filter="fade">
                                      <p:cBhvr>
                                        <p:cTn id="25" dur="1000"/>
                                        <p:tgtEl>
                                          <p:spTgt spid="2">
                                            <p:txEl>
                                              <p:pRg st="3" end="3"/>
                                            </p:txEl>
                                          </p:spTgt>
                                        </p:tgtEl>
                                      </p:cBhvr>
                                    </p:animEffect>
                                    <p:anim calcmode="lin" valueType="num">
                                      <p:cBhvr>
                                        <p:cTn id="26"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nodeType="after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fade">
                                      <p:cBhvr>
                                        <p:cTn id="31" dur="1000"/>
                                        <p:tgtEl>
                                          <p:spTgt spid="5"/>
                                        </p:tgtEl>
                                      </p:cBhvr>
                                    </p:animEffect>
                                    <p:anim calcmode="lin" valueType="num">
                                      <p:cBhvr>
                                        <p:cTn id="32" dur="1000" fill="hold"/>
                                        <p:tgtEl>
                                          <p:spTgt spid="5"/>
                                        </p:tgtEl>
                                        <p:attrNameLst>
                                          <p:attrName>ppt_x</p:attrName>
                                        </p:attrNameLst>
                                      </p:cBhvr>
                                      <p:tavLst>
                                        <p:tav tm="0">
                                          <p:val>
                                            <p:strVal val="#ppt_x"/>
                                          </p:val>
                                        </p:tav>
                                        <p:tav tm="100000">
                                          <p:val>
                                            <p:strVal val="#ppt_x"/>
                                          </p:val>
                                        </p:tav>
                                      </p:tavLst>
                                    </p:anim>
                                    <p:anim calcmode="lin" valueType="num">
                                      <p:cBhvr>
                                        <p:cTn id="3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graphicFrame>
        <p:nvGraphicFramePr>
          <p:cNvPr id="5" name="Таблица 4"/>
          <p:cNvGraphicFramePr>
            <a:graphicFrameLocks noGrp="1"/>
          </p:cNvGraphicFramePr>
          <p:nvPr>
            <p:extLst>
              <p:ext uri="{D42A27DB-BD31-4B8C-83A1-F6EECF244321}">
                <p14:modId xmlns:p14="http://schemas.microsoft.com/office/powerpoint/2010/main" val="2464206154"/>
              </p:ext>
            </p:extLst>
          </p:nvPr>
        </p:nvGraphicFramePr>
        <p:xfrm>
          <a:off x="300038" y="257176"/>
          <a:ext cx="8686800" cy="3786188"/>
        </p:xfrm>
        <a:graphic>
          <a:graphicData uri="http://schemas.openxmlformats.org/drawingml/2006/table">
            <a:tbl>
              <a:tblPr firstRow="1" bandRow="1">
                <a:tableStyleId>{5C22544A-7EE6-4342-B048-85BDC9FD1C3A}</a:tableStyleId>
              </a:tblPr>
              <a:tblGrid>
                <a:gridCol w="1128712"/>
                <a:gridCol w="2346008"/>
                <a:gridCol w="1737360"/>
                <a:gridCol w="1737360"/>
                <a:gridCol w="1737360"/>
              </a:tblGrid>
              <a:tr h="3786188">
                <a:tc>
                  <a:txBody>
                    <a:bodyPr/>
                    <a:lstStyle/>
                    <a:p>
                      <a:pPr>
                        <a:lnSpc>
                          <a:spcPct val="115000"/>
                        </a:lnSpc>
                        <a:spcAft>
                          <a:spcPts val="0"/>
                        </a:spcAft>
                      </a:pPr>
                      <a:r>
                        <a:rPr lang="ru-RU" sz="1400" dirty="0">
                          <a:solidFill>
                            <a:schemeClr val="tx1"/>
                          </a:solidFill>
                          <a:effectLst/>
                          <a:latin typeface="Times New Roman" panose="02020603050405020304" pitchFamily="18" charset="0"/>
                        </a:rPr>
                        <a:t>Февраль</a:t>
                      </a:r>
                      <a:endParaRPr lang="ru-RU" sz="1100" dirty="0">
                        <a:solidFill>
                          <a:schemeClr val="tx1"/>
                        </a:solidFill>
                        <a:effectLst/>
                        <a:latin typeface="Calibri" panose="020F0502020204030204" pitchFamily="34" charset="0"/>
                      </a:endParaRPr>
                    </a:p>
                  </a:txBody>
                  <a:tcPr marL="68580" marR="68580" marT="0" marB="0">
                    <a:blipFill>
                      <a:blip r:embed="rId4"/>
                      <a:tile tx="0" ty="0" sx="100000" sy="100000" flip="none" algn="tl"/>
                    </a:blipFill>
                  </a:tcPr>
                </a:tc>
                <a:tc>
                  <a:txBody>
                    <a:bodyPr/>
                    <a:lstStyle/>
                    <a:p>
                      <a:pPr>
                        <a:lnSpc>
                          <a:spcPct val="115000"/>
                        </a:lnSpc>
                        <a:spcAft>
                          <a:spcPts val="0"/>
                        </a:spcAft>
                      </a:pPr>
                      <a:r>
                        <a:rPr lang="ru-RU" sz="1400" dirty="0">
                          <a:solidFill>
                            <a:schemeClr val="tx1"/>
                          </a:solidFill>
                          <a:effectLst/>
                          <a:latin typeface="Times New Roman" panose="02020603050405020304" pitchFamily="18" charset="0"/>
                        </a:rPr>
                        <a:t>О совместной работе администрации и профсоюзного комитета по выполнению Директивы президента Республики Беларусь № 3 «….»</a:t>
                      </a:r>
                      <a:endParaRPr lang="ru-RU" sz="1100" dirty="0">
                        <a:solidFill>
                          <a:schemeClr val="tx1"/>
                        </a:solidFill>
                        <a:effectLst/>
                        <a:latin typeface="Calibri" panose="020F0502020204030204" pitchFamily="34" charset="0"/>
                      </a:endParaRPr>
                    </a:p>
                  </a:txBody>
                  <a:tcPr marL="68580" marR="68580" marT="0" marB="0">
                    <a:blipFill>
                      <a:blip r:embed="rId4"/>
                      <a:tile tx="0" ty="0" sx="100000" sy="100000" flip="none" algn="tl"/>
                    </a:blipFill>
                  </a:tcPr>
                </a:tc>
                <a:tc>
                  <a:txBody>
                    <a:bodyPr/>
                    <a:lstStyle/>
                    <a:p>
                      <a:pPr>
                        <a:lnSpc>
                          <a:spcPct val="115000"/>
                        </a:lnSpc>
                        <a:spcAft>
                          <a:spcPts val="0"/>
                        </a:spcAft>
                      </a:pPr>
                      <a:r>
                        <a:rPr lang="ru-RU" sz="1400" dirty="0">
                          <a:solidFill>
                            <a:schemeClr val="tx1"/>
                          </a:solidFill>
                          <a:effectLst/>
                          <a:latin typeface="Times New Roman" panose="02020603050405020304" pitchFamily="18" charset="0"/>
                        </a:rPr>
                        <a:t> </a:t>
                      </a:r>
                      <a:endParaRPr lang="ru-RU" sz="1100" dirty="0">
                        <a:solidFill>
                          <a:schemeClr val="tx1"/>
                        </a:solidFill>
                        <a:effectLst/>
                        <a:latin typeface="Calibri" panose="020F0502020204030204" pitchFamily="34" charset="0"/>
                      </a:endParaRPr>
                    </a:p>
                  </a:txBody>
                  <a:tcPr marL="68580" marR="68580" marT="0" marB="0">
                    <a:blipFill>
                      <a:blip r:embed="rId4"/>
                      <a:tile tx="0" ty="0" sx="100000" sy="100000" flip="none" algn="tl"/>
                    </a:blipFill>
                  </a:tcPr>
                </a:tc>
                <a:tc>
                  <a:txBody>
                    <a:bodyPr/>
                    <a:lstStyle/>
                    <a:p>
                      <a:pPr>
                        <a:lnSpc>
                          <a:spcPct val="115000"/>
                        </a:lnSpc>
                        <a:spcAft>
                          <a:spcPts val="0"/>
                        </a:spcAft>
                      </a:pPr>
                      <a:r>
                        <a:rPr lang="ru-RU" sz="1400" dirty="0">
                          <a:solidFill>
                            <a:schemeClr val="tx1"/>
                          </a:solidFill>
                          <a:effectLst/>
                          <a:latin typeface="Times New Roman" panose="02020603050405020304" pitchFamily="18" charset="0"/>
                        </a:rPr>
                        <a:t> </a:t>
                      </a:r>
                      <a:endParaRPr lang="ru-RU" sz="1100" dirty="0">
                        <a:solidFill>
                          <a:schemeClr val="tx1"/>
                        </a:solidFill>
                        <a:effectLst/>
                        <a:latin typeface="Calibri" panose="020F0502020204030204" pitchFamily="34" charset="0"/>
                      </a:endParaRPr>
                    </a:p>
                  </a:txBody>
                  <a:tcPr marL="68580" marR="68580" marT="0" marB="0">
                    <a:blipFill>
                      <a:blip r:embed="rId4"/>
                      <a:tile tx="0" ty="0" sx="100000" sy="100000" flip="none" algn="tl"/>
                    </a:blipFill>
                  </a:tcPr>
                </a:tc>
                <a:tc>
                  <a:txBody>
                    <a:bodyPr/>
                    <a:lstStyle/>
                    <a:p>
                      <a:pPr>
                        <a:lnSpc>
                          <a:spcPct val="115000"/>
                        </a:lnSpc>
                        <a:spcAft>
                          <a:spcPts val="0"/>
                        </a:spcAft>
                      </a:pPr>
                      <a:r>
                        <a:rPr lang="ru-RU" sz="1400" dirty="0">
                          <a:solidFill>
                            <a:schemeClr val="tx1"/>
                          </a:solidFill>
                          <a:effectLst/>
                          <a:latin typeface="Times New Roman" panose="02020603050405020304" pitchFamily="18" charset="0"/>
                        </a:rPr>
                        <a:t>1.Ежедневный контроль</a:t>
                      </a:r>
                      <a:endParaRPr lang="ru-RU" sz="1100" dirty="0">
                        <a:solidFill>
                          <a:schemeClr val="tx1"/>
                        </a:solidFill>
                        <a:effectLst/>
                        <a:latin typeface="Calibri" panose="020F0502020204030204" pitchFamily="34" charset="0"/>
                      </a:endParaRPr>
                    </a:p>
                    <a:p>
                      <a:pPr>
                        <a:lnSpc>
                          <a:spcPct val="115000"/>
                        </a:lnSpc>
                        <a:spcAft>
                          <a:spcPts val="0"/>
                        </a:spcAft>
                      </a:pPr>
                      <a:r>
                        <a:rPr lang="ru-RU" sz="1400" dirty="0">
                          <a:solidFill>
                            <a:schemeClr val="tx1"/>
                          </a:solidFill>
                          <a:effectLst/>
                          <a:latin typeface="Times New Roman" panose="02020603050405020304" pitchFamily="18" charset="0"/>
                        </a:rPr>
                        <a:t>2.Ежемесячный контроль</a:t>
                      </a:r>
                      <a:endParaRPr lang="ru-RU" sz="1100" dirty="0">
                        <a:solidFill>
                          <a:schemeClr val="tx1"/>
                        </a:solidFill>
                        <a:effectLst/>
                        <a:latin typeface="Calibri" panose="020F0502020204030204" pitchFamily="34" charset="0"/>
                      </a:endParaRPr>
                    </a:p>
                    <a:p>
                      <a:pPr>
                        <a:lnSpc>
                          <a:spcPct val="115000"/>
                        </a:lnSpc>
                        <a:spcAft>
                          <a:spcPts val="0"/>
                        </a:spcAft>
                      </a:pPr>
                      <a:r>
                        <a:rPr lang="ru-RU" sz="1400" dirty="0">
                          <a:solidFill>
                            <a:schemeClr val="tx1"/>
                          </a:solidFill>
                          <a:effectLst/>
                          <a:latin typeface="Times New Roman" panose="02020603050405020304" pitchFamily="18" charset="0"/>
                        </a:rPr>
                        <a:t>3.Организация стажировки с принятыми работниками </a:t>
                      </a:r>
                      <a:endParaRPr lang="ru-RU" sz="1100" dirty="0">
                        <a:solidFill>
                          <a:schemeClr val="tx1"/>
                        </a:solidFill>
                        <a:effectLst/>
                        <a:latin typeface="Calibri" panose="020F0502020204030204" pitchFamily="34" charset="0"/>
                      </a:endParaRPr>
                    </a:p>
                    <a:p>
                      <a:pPr>
                        <a:lnSpc>
                          <a:spcPct val="115000"/>
                        </a:lnSpc>
                        <a:spcAft>
                          <a:spcPts val="0"/>
                        </a:spcAft>
                      </a:pPr>
                      <a:r>
                        <a:rPr lang="ru-RU" sz="1400" dirty="0">
                          <a:solidFill>
                            <a:schemeClr val="tx1"/>
                          </a:solidFill>
                          <a:effectLst/>
                          <a:latin typeface="Times New Roman" panose="02020603050405020304" pitchFamily="18" charset="0"/>
                        </a:rPr>
                        <a:t>4. Соблюдение требований светового режима, рациональное использование электроэнергии, воды. тепла.</a:t>
                      </a:r>
                      <a:endParaRPr lang="ru-RU" sz="1100" dirty="0">
                        <a:solidFill>
                          <a:schemeClr val="tx1"/>
                        </a:solidFill>
                        <a:effectLst/>
                        <a:latin typeface="Calibri" panose="020F0502020204030204" pitchFamily="34" charset="0"/>
                      </a:endParaRPr>
                    </a:p>
                  </a:txBody>
                  <a:tcPr marL="68580" marR="68580" marT="0" marB="0">
                    <a:blipFill>
                      <a:blip r:embed="rId4"/>
                      <a:tile tx="0" ty="0" sx="100000" sy="100000" flip="none" algn="tl"/>
                    </a:blipFill>
                  </a:tcPr>
                </a:tc>
              </a:tr>
            </a:tbl>
          </a:graphicData>
        </a:graphic>
      </p:graphicFrame>
      <p:graphicFrame>
        <p:nvGraphicFramePr>
          <p:cNvPr id="3" name="Таблица 2"/>
          <p:cNvGraphicFramePr>
            <a:graphicFrameLocks noGrp="1"/>
          </p:cNvGraphicFramePr>
          <p:nvPr>
            <p:extLst>
              <p:ext uri="{D42A27DB-BD31-4B8C-83A1-F6EECF244321}">
                <p14:modId xmlns:p14="http://schemas.microsoft.com/office/powerpoint/2010/main" val="1831176303"/>
              </p:ext>
            </p:extLst>
          </p:nvPr>
        </p:nvGraphicFramePr>
        <p:xfrm>
          <a:off x="314325" y="4086225"/>
          <a:ext cx="8672515" cy="2658015"/>
        </p:xfrm>
        <a:graphic>
          <a:graphicData uri="http://schemas.openxmlformats.org/drawingml/2006/table">
            <a:tbl>
              <a:tblPr firstRow="1" bandRow="1">
                <a:tableStyleId>{5C22544A-7EE6-4342-B048-85BDC9FD1C3A}</a:tableStyleId>
              </a:tblPr>
              <a:tblGrid>
                <a:gridCol w="1171575"/>
                <a:gridCol w="2288860"/>
                <a:gridCol w="1737360"/>
                <a:gridCol w="1737360"/>
                <a:gridCol w="1737360"/>
              </a:tblGrid>
              <a:tr h="449739">
                <a:tc>
                  <a:txBody>
                    <a:bodyPr/>
                    <a:lstStyle/>
                    <a:p>
                      <a:pPr>
                        <a:lnSpc>
                          <a:spcPct val="115000"/>
                        </a:lnSpc>
                        <a:spcAft>
                          <a:spcPts val="0"/>
                        </a:spcAft>
                      </a:pPr>
                      <a:r>
                        <a:rPr lang="ru-RU" sz="1400" dirty="0">
                          <a:solidFill>
                            <a:schemeClr val="tx1"/>
                          </a:solidFill>
                          <a:effectLst/>
                          <a:latin typeface="Times New Roman" panose="02020603050405020304" pitchFamily="18" charset="0"/>
                        </a:rPr>
                        <a:t>Март</a:t>
                      </a:r>
                      <a:endParaRPr lang="ru-RU" sz="1100" dirty="0">
                        <a:solidFill>
                          <a:schemeClr val="tx1"/>
                        </a:solidFill>
                        <a:effectLst/>
                        <a:latin typeface="Calibri" panose="020F0502020204030204" pitchFamily="34" charset="0"/>
                      </a:endParaRPr>
                    </a:p>
                  </a:txBody>
                  <a:tcPr marL="68580" marR="68580" marT="0" marB="0">
                    <a:blipFill>
                      <a:blip r:embed="rId4"/>
                      <a:tile tx="0" ty="0" sx="100000" sy="100000" flip="none" algn="tl"/>
                    </a:blipFill>
                  </a:tcPr>
                </a:tc>
                <a:tc>
                  <a:txBody>
                    <a:bodyPr/>
                    <a:lstStyle/>
                    <a:p>
                      <a:pPr>
                        <a:lnSpc>
                          <a:spcPct val="115000"/>
                        </a:lnSpc>
                        <a:spcAft>
                          <a:spcPts val="0"/>
                        </a:spcAft>
                      </a:pPr>
                      <a:r>
                        <a:rPr lang="ru-RU" sz="1400" dirty="0">
                          <a:solidFill>
                            <a:schemeClr val="tx1"/>
                          </a:solidFill>
                          <a:effectLst/>
                          <a:latin typeface="Times New Roman" panose="02020603050405020304" pitchFamily="18" charset="0"/>
                        </a:rPr>
                        <a:t> </a:t>
                      </a:r>
                      <a:r>
                        <a:rPr lang="ru-RU" sz="1400" dirty="0" smtClean="0">
                          <a:solidFill>
                            <a:schemeClr val="tx1"/>
                          </a:solidFill>
                          <a:effectLst/>
                          <a:latin typeface="Times New Roman" panose="02020603050405020304" pitchFamily="18" charset="0"/>
                        </a:rPr>
                        <a:t>Обеспечение работников СИЗ</a:t>
                      </a:r>
                      <a:endParaRPr lang="ru-RU" sz="1100" dirty="0">
                        <a:solidFill>
                          <a:schemeClr val="tx1"/>
                        </a:solidFill>
                        <a:effectLst/>
                        <a:latin typeface="Calibri" panose="020F0502020204030204" pitchFamily="34" charset="0"/>
                      </a:endParaRPr>
                    </a:p>
                  </a:txBody>
                  <a:tcPr marL="68580" marR="68580" marT="0" marB="0">
                    <a:blipFill>
                      <a:blip r:embed="rId4"/>
                      <a:tile tx="0" ty="0" sx="100000" sy="100000" flip="none" algn="tl"/>
                    </a:blipFill>
                  </a:tcPr>
                </a:tc>
                <a:tc>
                  <a:txBody>
                    <a:bodyPr/>
                    <a:lstStyle/>
                    <a:p>
                      <a:pPr>
                        <a:lnSpc>
                          <a:spcPct val="115000"/>
                        </a:lnSpc>
                        <a:spcAft>
                          <a:spcPts val="0"/>
                        </a:spcAft>
                      </a:pPr>
                      <a:r>
                        <a:rPr lang="ru-RU" sz="1400" dirty="0">
                          <a:solidFill>
                            <a:schemeClr val="tx1"/>
                          </a:solidFill>
                          <a:effectLst/>
                          <a:latin typeface="Times New Roman" panose="02020603050405020304" pitchFamily="18" charset="0"/>
                        </a:rPr>
                        <a:t> </a:t>
                      </a:r>
                      <a:endParaRPr lang="ru-RU" sz="1100" dirty="0">
                        <a:solidFill>
                          <a:schemeClr val="tx1"/>
                        </a:solidFill>
                        <a:effectLst/>
                        <a:latin typeface="Calibri" panose="020F0502020204030204" pitchFamily="34" charset="0"/>
                      </a:endParaRPr>
                    </a:p>
                  </a:txBody>
                  <a:tcPr marL="68580" marR="68580" marT="0" marB="0">
                    <a:blipFill>
                      <a:blip r:embed="rId4"/>
                      <a:tile tx="0" ty="0" sx="100000" sy="100000" flip="none" algn="tl"/>
                    </a:blipFill>
                  </a:tcPr>
                </a:tc>
                <a:tc>
                  <a:txBody>
                    <a:bodyPr/>
                    <a:lstStyle/>
                    <a:p>
                      <a:pPr>
                        <a:lnSpc>
                          <a:spcPct val="115000"/>
                        </a:lnSpc>
                        <a:spcAft>
                          <a:spcPts val="0"/>
                        </a:spcAft>
                      </a:pPr>
                      <a:r>
                        <a:rPr lang="ru-RU" sz="1400" dirty="0">
                          <a:solidFill>
                            <a:schemeClr val="tx1"/>
                          </a:solidFill>
                          <a:effectLst/>
                          <a:latin typeface="Times New Roman" panose="02020603050405020304" pitchFamily="18" charset="0"/>
                        </a:rPr>
                        <a:t> </a:t>
                      </a:r>
                      <a:endParaRPr lang="ru-RU" sz="1100" dirty="0">
                        <a:solidFill>
                          <a:schemeClr val="tx1"/>
                        </a:solidFill>
                        <a:effectLst/>
                        <a:latin typeface="Calibri" panose="020F0502020204030204" pitchFamily="34" charset="0"/>
                      </a:endParaRPr>
                    </a:p>
                  </a:txBody>
                  <a:tcPr marL="68580" marR="68580" marT="0" marB="0">
                    <a:blipFill>
                      <a:blip r:embed="rId4"/>
                      <a:tile tx="0" ty="0" sx="100000" sy="100000" flip="none" algn="tl"/>
                    </a:blipFill>
                  </a:tcPr>
                </a:tc>
                <a:tc>
                  <a:txBody>
                    <a:bodyPr/>
                    <a:lstStyle/>
                    <a:p>
                      <a:pPr>
                        <a:lnSpc>
                          <a:spcPct val="115000"/>
                        </a:lnSpc>
                        <a:spcAft>
                          <a:spcPts val="0"/>
                        </a:spcAft>
                      </a:pPr>
                      <a:r>
                        <a:rPr lang="ru-RU" sz="1400" dirty="0">
                          <a:solidFill>
                            <a:schemeClr val="tx1"/>
                          </a:solidFill>
                          <a:effectLst/>
                          <a:latin typeface="Times New Roman" panose="02020603050405020304" pitchFamily="18" charset="0"/>
                        </a:rPr>
                        <a:t>1.Ежедневный контроль</a:t>
                      </a:r>
                      <a:endParaRPr lang="ru-RU" sz="1100" dirty="0">
                        <a:solidFill>
                          <a:schemeClr val="tx1"/>
                        </a:solidFill>
                        <a:effectLst/>
                        <a:latin typeface="Calibri" panose="020F0502020204030204" pitchFamily="34" charset="0"/>
                      </a:endParaRPr>
                    </a:p>
                    <a:p>
                      <a:pPr>
                        <a:lnSpc>
                          <a:spcPct val="115000"/>
                        </a:lnSpc>
                        <a:spcAft>
                          <a:spcPts val="0"/>
                        </a:spcAft>
                      </a:pPr>
                      <a:r>
                        <a:rPr lang="ru-RU" sz="1400" dirty="0">
                          <a:solidFill>
                            <a:schemeClr val="tx1"/>
                          </a:solidFill>
                          <a:effectLst/>
                          <a:latin typeface="Times New Roman" panose="02020603050405020304" pitchFamily="18" charset="0"/>
                        </a:rPr>
                        <a:t>2.Ежемесячный контроль</a:t>
                      </a:r>
                      <a:endParaRPr lang="ru-RU" sz="1100" dirty="0">
                        <a:solidFill>
                          <a:schemeClr val="tx1"/>
                        </a:solidFill>
                        <a:effectLst/>
                        <a:latin typeface="Calibri" panose="020F0502020204030204" pitchFamily="34" charset="0"/>
                      </a:endParaRPr>
                    </a:p>
                    <a:p>
                      <a:pPr>
                        <a:lnSpc>
                          <a:spcPct val="115000"/>
                        </a:lnSpc>
                        <a:spcAft>
                          <a:spcPts val="0"/>
                        </a:spcAft>
                      </a:pPr>
                      <a:r>
                        <a:rPr lang="ru-RU" sz="1400" dirty="0">
                          <a:solidFill>
                            <a:schemeClr val="tx1"/>
                          </a:solidFill>
                          <a:effectLst/>
                          <a:latin typeface="Times New Roman" panose="02020603050405020304" pitchFamily="18" charset="0"/>
                        </a:rPr>
                        <a:t>3. Обеспечение работников СИЗ и ведение учетных документов</a:t>
                      </a:r>
                      <a:endParaRPr lang="ru-RU" sz="1100" dirty="0">
                        <a:solidFill>
                          <a:schemeClr val="tx1"/>
                        </a:solidFill>
                        <a:effectLst/>
                        <a:latin typeface="Calibri" panose="020F0502020204030204" pitchFamily="34" charset="0"/>
                      </a:endParaRPr>
                    </a:p>
                    <a:p>
                      <a:pPr>
                        <a:lnSpc>
                          <a:spcPct val="115000"/>
                        </a:lnSpc>
                        <a:spcAft>
                          <a:spcPts val="0"/>
                        </a:spcAft>
                      </a:pPr>
                      <a:r>
                        <a:rPr lang="ru-RU" sz="1400" dirty="0">
                          <a:solidFill>
                            <a:schemeClr val="tx1"/>
                          </a:solidFill>
                          <a:effectLst/>
                          <a:latin typeface="Times New Roman" panose="02020603050405020304" pitchFamily="18" charset="0"/>
                        </a:rPr>
                        <a:t>4. ….</a:t>
                      </a:r>
                      <a:endParaRPr lang="ru-RU" sz="1100" dirty="0">
                        <a:solidFill>
                          <a:schemeClr val="tx1"/>
                        </a:solidFill>
                        <a:effectLst/>
                        <a:latin typeface="Calibri" panose="020F0502020204030204" pitchFamily="34" charset="0"/>
                      </a:endParaRPr>
                    </a:p>
                  </a:txBody>
                  <a:tcPr marL="68580" marR="68580" marT="0" marB="0">
                    <a:blipFill>
                      <a:blip r:embed="rId4"/>
                      <a:tile tx="0" ty="0" sx="100000" sy="100000" flip="none" algn="tl"/>
                    </a:blipFill>
                  </a:tcPr>
                </a:tc>
              </a:tr>
              <a:tr h="449739">
                <a:tc>
                  <a:txBody>
                    <a:bodyPr/>
                    <a:lstStyle/>
                    <a:p>
                      <a:endParaRPr lang="ru-RU" dirty="0"/>
                    </a:p>
                  </a:txBody>
                  <a:tcPr>
                    <a:blipFill>
                      <a:blip r:embed="rId4"/>
                      <a:tile tx="0" ty="0" sx="100000" sy="100000" flip="none" algn="tl"/>
                    </a:blipFill>
                  </a:tcPr>
                </a:tc>
                <a:tc>
                  <a:txBody>
                    <a:bodyPr/>
                    <a:lstStyle/>
                    <a:p>
                      <a:endParaRPr lang="ru-RU" dirty="0"/>
                    </a:p>
                  </a:txBody>
                  <a:tcPr>
                    <a:blipFill>
                      <a:blip r:embed="rId4"/>
                      <a:tile tx="0" ty="0" sx="100000" sy="100000" flip="none" algn="tl"/>
                    </a:blipFill>
                  </a:tcPr>
                </a:tc>
                <a:tc>
                  <a:txBody>
                    <a:bodyPr/>
                    <a:lstStyle/>
                    <a:p>
                      <a:endParaRPr lang="ru-RU" dirty="0"/>
                    </a:p>
                  </a:txBody>
                  <a:tcPr>
                    <a:blipFill>
                      <a:blip r:embed="rId4"/>
                      <a:tile tx="0" ty="0" sx="100000" sy="100000" flip="none" algn="tl"/>
                    </a:blipFill>
                  </a:tcPr>
                </a:tc>
                <a:tc>
                  <a:txBody>
                    <a:bodyPr/>
                    <a:lstStyle/>
                    <a:p>
                      <a:endParaRPr lang="ru-RU" dirty="0"/>
                    </a:p>
                  </a:txBody>
                  <a:tcPr>
                    <a:blipFill>
                      <a:blip r:embed="rId4"/>
                      <a:tile tx="0" ty="0" sx="100000" sy="100000" flip="none" algn="tl"/>
                    </a:blipFill>
                  </a:tcPr>
                </a:tc>
                <a:tc>
                  <a:txBody>
                    <a:bodyPr/>
                    <a:lstStyle/>
                    <a:p>
                      <a:endParaRPr lang="ru-RU" dirty="0"/>
                    </a:p>
                  </a:txBody>
                  <a:tcPr>
                    <a:blipFill>
                      <a:blip r:embed="rId4"/>
                      <a:tile tx="0" ty="0" sx="100000" sy="100000" flip="none" algn="tl"/>
                    </a:blipFill>
                  </a:tcPr>
                </a:tc>
              </a:tr>
            </a:tbl>
          </a:graphicData>
        </a:graphic>
      </p:graphicFrame>
    </p:spTree>
    <p:extLst>
      <p:ext uri="{BB962C8B-B14F-4D97-AF65-F5344CB8AC3E}">
        <p14:creationId xmlns:p14="http://schemas.microsoft.com/office/powerpoint/2010/main" val="233862672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1408210360"/>
              </p:ext>
            </p:extLst>
          </p:nvPr>
        </p:nvGraphicFramePr>
        <p:xfrm>
          <a:off x="271462" y="200024"/>
          <a:ext cx="8729664" cy="6607302"/>
        </p:xfrm>
        <a:graphic>
          <a:graphicData uri="http://schemas.openxmlformats.org/drawingml/2006/table">
            <a:tbl>
              <a:tblPr firstRow="1" bandRow="1">
                <a:tableStyleId>{5C22544A-7EE6-4342-B048-85BDC9FD1C3A}</a:tableStyleId>
              </a:tblPr>
              <a:tblGrid>
                <a:gridCol w="1143001"/>
                <a:gridCol w="2306003"/>
                <a:gridCol w="1760220"/>
                <a:gridCol w="1760220"/>
                <a:gridCol w="1760220"/>
              </a:tblGrid>
              <a:tr h="769832">
                <a:tc>
                  <a:txBody>
                    <a:bodyPr/>
                    <a:lstStyle/>
                    <a:p>
                      <a:pPr>
                        <a:lnSpc>
                          <a:spcPct val="115000"/>
                        </a:lnSpc>
                        <a:spcAft>
                          <a:spcPts val="0"/>
                        </a:spcAft>
                      </a:pPr>
                      <a:r>
                        <a:rPr lang="ru-RU" sz="1300" b="0" dirty="0">
                          <a:solidFill>
                            <a:schemeClr val="tx1"/>
                          </a:solidFill>
                          <a:effectLst/>
                          <a:latin typeface="Times New Roman" panose="02020603050405020304" pitchFamily="18" charset="0"/>
                          <a:cs typeface="Times New Roman" panose="02020603050405020304" pitchFamily="18" charset="0"/>
                        </a:rPr>
                        <a:t>Апрель</a:t>
                      </a:r>
                    </a:p>
                  </a:txBody>
                  <a:tcPr marL="68580" marR="68580" marT="0" marB="0">
                    <a:blipFill>
                      <a:blip r:embed="rId3"/>
                      <a:tile tx="0" ty="0" sx="100000" sy="100000" flip="none" algn="tl"/>
                    </a:blipFill>
                  </a:tcPr>
                </a:tc>
                <a:tc>
                  <a:txBody>
                    <a:bodyPr/>
                    <a:lstStyle/>
                    <a:p>
                      <a:pPr>
                        <a:lnSpc>
                          <a:spcPct val="115000"/>
                        </a:lnSpc>
                        <a:spcAft>
                          <a:spcPts val="0"/>
                        </a:spcAft>
                      </a:pPr>
                      <a:r>
                        <a:rPr lang="ru-RU" sz="1300" b="0" dirty="0">
                          <a:solidFill>
                            <a:schemeClr val="tx1"/>
                          </a:solidFill>
                          <a:effectLst/>
                          <a:latin typeface="Times New Roman" panose="02020603050405020304" pitchFamily="18" charset="0"/>
                          <a:cs typeface="Times New Roman" panose="02020603050405020304" pitchFamily="18" charset="0"/>
                        </a:rPr>
                        <a:t> </a:t>
                      </a:r>
                      <a:r>
                        <a:rPr lang="ru-RU" sz="1300" b="0" dirty="0" smtClean="0">
                          <a:solidFill>
                            <a:schemeClr val="tx1"/>
                          </a:solidFill>
                          <a:effectLst/>
                          <a:latin typeface="Times New Roman" panose="02020603050405020304" pitchFamily="18" charset="0"/>
                          <a:cs typeface="Times New Roman" panose="02020603050405020304" pitchFamily="18" charset="0"/>
                        </a:rPr>
                        <a:t>О</a:t>
                      </a:r>
                      <a:r>
                        <a:rPr lang="ru-RU" sz="1300" b="0" baseline="0" dirty="0" smtClean="0">
                          <a:solidFill>
                            <a:schemeClr val="tx1"/>
                          </a:solidFill>
                          <a:effectLst/>
                          <a:latin typeface="Times New Roman" panose="02020603050405020304" pitchFamily="18" charset="0"/>
                          <a:cs typeface="Times New Roman" panose="02020603050405020304" pitchFamily="18" charset="0"/>
                        </a:rPr>
                        <a:t> соблюдении режима труда и отдыха работников учреждения</a:t>
                      </a:r>
                      <a:endParaRPr lang="ru-RU" sz="1300" b="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blipFill>
                      <a:blip r:embed="rId3"/>
                      <a:tile tx="0" ty="0" sx="100000" sy="100000" flip="none" algn="tl"/>
                    </a:blipFill>
                  </a:tcPr>
                </a:tc>
                <a:tc>
                  <a:txBody>
                    <a:bodyPr/>
                    <a:lstStyle/>
                    <a:p>
                      <a:pPr>
                        <a:lnSpc>
                          <a:spcPct val="115000"/>
                        </a:lnSpc>
                        <a:spcAft>
                          <a:spcPts val="0"/>
                        </a:spcAft>
                      </a:pPr>
                      <a:r>
                        <a:rPr lang="ru-RU" sz="1300" b="0" dirty="0">
                          <a:solidFill>
                            <a:schemeClr val="tx1"/>
                          </a:solidFill>
                          <a:effectLst/>
                          <a:latin typeface="Times New Roman" panose="02020603050405020304" pitchFamily="18" charset="0"/>
                          <a:cs typeface="Times New Roman" panose="02020603050405020304" pitchFamily="18" charset="0"/>
                        </a:rPr>
                        <a:t> </a:t>
                      </a:r>
                    </a:p>
                  </a:txBody>
                  <a:tcPr marL="68580" marR="68580" marT="0" marB="0">
                    <a:blipFill>
                      <a:blip r:embed="rId3"/>
                      <a:tile tx="0" ty="0" sx="100000" sy="100000" flip="none" algn="tl"/>
                    </a:blipFill>
                  </a:tcPr>
                </a:tc>
                <a:tc>
                  <a:txBody>
                    <a:bodyPr/>
                    <a:lstStyle/>
                    <a:p>
                      <a:pPr>
                        <a:lnSpc>
                          <a:spcPct val="115000"/>
                        </a:lnSpc>
                        <a:spcAft>
                          <a:spcPts val="0"/>
                        </a:spcAft>
                      </a:pPr>
                      <a:r>
                        <a:rPr lang="ru-RU" sz="1300" b="0" dirty="0">
                          <a:solidFill>
                            <a:schemeClr val="tx1"/>
                          </a:solidFill>
                          <a:effectLst/>
                          <a:latin typeface="Times New Roman" panose="02020603050405020304" pitchFamily="18" charset="0"/>
                          <a:cs typeface="Times New Roman" panose="02020603050405020304" pitchFamily="18" charset="0"/>
                        </a:rPr>
                        <a:t> </a:t>
                      </a:r>
                    </a:p>
                  </a:txBody>
                  <a:tcPr marL="68580" marR="68580" marT="0" marB="0">
                    <a:blipFill>
                      <a:blip r:embed="rId3"/>
                      <a:tile tx="0" ty="0" sx="100000" sy="100000" flip="none" algn="tl"/>
                    </a:blipFill>
                  </a:tcPr>
                </a:tc>
                <a:tc>
                  <a:txBody>
                    <a:bodyPr/>
                    <a:lstStyle/>
                    <a:p>
                      <a:pPr>
                        <a:lnSpc>
                          <a:spcPct val="115000"/>
                        </a:lnSpc>
                        <a:spcAft>
                          <a:spcPts val="0"/>
                        </a:spcAft>
                      </a:pPr>
                      <a:r>
                        <a:rPr lang="ru-RU" sz="1300" b="0" dirty="0">
                          <a:solidFill>
                            <a:schemeClr val="tx1"/>
                          </a:solidFill>
                          <a:effectLst/>
                          <a:latin typeface="Times New Roman" panose="02020603050405020304" pitchFamily="18" charset="0"/>
                          <a:cs typeface="Times New Roman" panose="02020603050405020304" pitchFamily="18" charset="0"/>
                        </a:rPr>
                        <a:t>1.Ежедневный контроль</a:t>
                      </a:r>
                    </a:p>
                    <a:p>
                      <a:pPr>
                        <a:lnSpc>
                          <a:spcPct val="115000"/>
                        </a:lnSpc>
                        <a:spcAft>
                          <a:spcPts val="0"/>
                        </a:spcAft>
                      </a:pPr>
                      <a:r>
                        <a:rPr lang="ru-RU" sz="1300" b="0" dirty="0">
                          <a:solidFill>
                            <a:schemeClr val="tx1"/>
                          </a:solidFill>
                          <a:effectLst/>
                          <a:latin typeface="Times New Roman" panose="02020603050405020304" pitchFamily="18" charset="0"/>
                          <a:cs typeface="Times New Roman" panose="02020603050405020304" pitchFamily="18" charset="0"/>
                        </a:rPr>
                        <a:t>2.Ежеквартальный контроль </a:t>
                      </a:r>
                    </a:p>
                    <a:p>
                      <a:pPr>
                        <a:lnSpc>
                          <a:spcPct val="115000"/>
                        </a:lnSpc>
                        <a:spcAft>
                          <a:spcPts val="0"/>
                        </a:spcAft>
                      </a:pPr>
                      <a:r>
                        <a:rPr lang="ru-RU" sz="1300" b="0" dirty="0">
                          <a:solidFill>
                            <a:schemeClr val="tx1"/>
                          </a:solidFill>
                          <a:effectLst/>
                          <a:latin typeface="Times New Roman" panose="02020603050405020304" pitchFamily="18" charset="0"/>
                          <a:cs typeface="Times New Roman" panose="02020603050405020304" pitchFamily="18" charset="0"/>
                        </a:rPr>
                        <a:t>3. Соблюдение режима труда и отдыха </a:t>
                      </a:r>
                      <a:r>
                        <a:rPr lang="ru-RU" sz="1300" b="0" dirty="0" smtClean="0">
                          <a:solidFill>
                            <a:schemeClr val="tx1"/>
                          </a:solidFill>
                          <a:effectLst/>
                          <a:latin typeface="Times New Roman" panose="02020603050405020304" pitchFamily="18" charset="0"/>
                          <a:cs typeface="Times New Roman" panose="02020603050405020304" pitchFamily="18" charset="0"/>
                        </a:rPr>
                        <a:t>водителя</a:t>
                      </a:r>
                      <a:endParaRPr lang="ru-RU" sz="1300" b="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blipFill>
                      <a:blip r:embed="rId3"/>
                      <a:tile tx="0" ty="0" sx="100000" sy="100000" flip="none" algn="tl"/>
                    </a:blipFill>
                  </a:tcPr>
                </a:tc>
              </a:tr>
              <a:tr h="769832">
                <a:tc>
                  <a:txBody>
                    <a:bodyPr/>
                    <a:lstStyle/>
                    <a:p>
                      <a:pPr>
                        <a:lnSpc>
                          <a:spcPct val="115000"/>
                        </a:lnSpc>
                        <a:spcAft>
                          <a:spcPts val="0"/>
                        </a:spcAft>
                      </a:pPr>
                      <a:r>
                        <a:rPr lang="ru-RU" sz="1300" dirty="0">
                          <a:effectLst/>
                          <a:latin typeface="Times New Roman" panose="02020603050405020304" pitchFamily="18" charset="0"/>
                          <a:cs typeface="Times New Roman" panose="02020603050405020304" pitchFamily="18" charset="0"/>
                        </a:rPr>
                        <a:t>Май</a:t>
                      </a:r>
                    </a:p>
                  </a:txBody>
                  <a:tcPr marL="68580" marR="68580" marT="0" marB="0">
                    <a:blipFill>
                      <a:blip r:embed="rId3"/>
                      <a:tile tx="0" ty="0" sx="100000" sy="100000" flip="none" algn="tl"/>
                    </a:blipFill>
                  </a:tcPr>
                </a:tc>
                <a:tc>
                  <a:txBody>
                    <a:bodyPr/>
                    <a:lstStyle/>
                    <a:p>
                      <a:pPr>
                        <a:lnSpc>
                          <a:spcPct val="115000"/>
                        </a:lnSpc>
                        <a:spcAft>
                          <a:spcPts val="0"/>
                        </a:spcAft>
                      </a:pPr>
                      <a:r>
                        <a:rPr lang="ru-RU" sz="1300" dirty="0">
                          <a:effectLst/>
                          <a:latin typeface="Times New Roman" panose="02020603050405020304" pitchFamily="18" charset="0"/>
                          <a:cs typeface="Times New Roman" panose="02020603050405020304" pitchFamily="18" charset="0"/>
                        </a:rPr>
                        <a:t> </a:t>
                      </a:r>
                      <a:r>
                        <a:rPr lang="ru-RU" sz="1300" dirty="0" smtClean="0">
                          <a:effectLst/>
                          <a:latin typeface="Times New Roman" panose="02020603050405020304" pitchFamily="18" charset="0"/>
                          <a:cs typeface="Times New Roman" panose="02020603050405020304" pitchFamily="18" charset="0"/>
                        </a:rPr>
                        <a:t>О готовности учреждения к работе</a:t>
                      </a:r>
                      <a:r>
                        <a:rPr lang="ru-RU" sz="1300" baseline="0" dirty="0" smtClean="0">
                          <a:effectLst/>
                          <a:latin typeface="Times New Roman" panose="02020603050405020304" pitchFamily="18" charset="0"/>
                          <a:cs typeface="Times New Roman" panose="02020603050405020304" pitchFamily="18" charset="0"/>
                        </a:rPr>
                        <a:t> в летний оздоровительный период</a:t>
                      </a:r>
                      <a:endParaRPr lang="ru-RU" sz="1300" dirty="0">
                        <a:effectLst/>
                        <a:latin typeface="Times New Roman" panose="02020603050405020304" pitchFamily="18" charset="0"/>
                        <a:cs typeface="Times New Roman" panose="02020603050405020304" pitchFamily="18" charset="0"/>
                      </a:endParaRPr>
                    </a:p>
                  </a:txBody>
                  <a:tcPr marL="68580" marR="68580" marT="0" marB="0">
                    <a:blipFill>
                      <a:blip r:embed="rId3"/>
                      <a:tile tx="0" ty="0" sx="100000" sy="100000" flip="none" algn="tl"/>
                    </a:blipFill>
                  </a:tcPr>
                </a:tc>
                <a:tc>
                  <a:txBody>
                    <a:bodyPr/>
                    <a:lstStyle/>
                    <a:p>
                      <a:pPr>
                        <a:lnSpc>
                          <a:spcPct val="115000"/>
                        </a:lnSpc>
                        <a:spcAft>
                          <a:spcPts val="0"/>
                        </a:spcAft>
                      </a:pPr>
                      <a:r>
                        <a:rPr lang="ru-RU" sz="1300" dirty="0">
                          <a:effectLst/>
                          <a:latin typeface="Times New Roman" panose="02020603050405020304" pitchFamily="18" charset="0"/>
                          <a:cs typeface="Times New Roman" panose="02020603050405020304" pitchFamily="18" charset="0"/>
                        </a:rPr>
                        <a:t> </a:t>
                      </a:r>
                    </a:p>
                  </a:txBody>
                  <a:tcPr marL="68580" marR="68580" marT="0" marB="0">
                    <a:blipFill>
                      <a:blip r:embed="rId3"/>
                      <a:tile tx="0" ty="0" sx="100000" sy="100000" flip="none" algn="tl"/>
                    </a:blipFill>
                  </a:tcPr>
                </a:tc>
                <a:tc>
                  <a:txBody>
                    <a:bodyPr/>
                    <a:lstStyle/>
                    <a:p>
                      <a:pPr>
                        <a:lnSpc>
                          <a:spcPct val="115000"/>
                        </a:lnSpc>
                        <a:spcAft>
                          <a:spcPts val="0"/>
                        </a:spcAft>
                      </a:pPr>
                      <a:r>
                        <a:rPr lang="ru-RU" sz="1300">
                          <a:effectLst/>
                          <a:latin typeface="Times New Roman" panose="02020603050405020304" pitchFamily="18" charset="0"/>
                          <a:cs typeface="Times New Roman" panose="02020603050405020304" pitchFamily="18" charset="0"/>
                        </a:rPr>
                        <a:t> </a:t>
                      </a:r>
                    </a:p>
                  </a:txBody>
                  <a:tcPr marL="68580" marR="68580" marT="0" marB="0">
                    <a:blipFill>
                      <a:blip r:embed="rId3"/>
                      <a:tile tx="0" ty="0" sx="100000" sy="100000" flip="none" algn="tl"/>
                    </a:blipFill>
                  </a:tcPr>
                </a:tc>
                <a:tc>
                  <a:txBody>
                    <a:bodyPr/>
                    <a:lstStyle/>
                    <a:p>
                      <a:pPr>
                        <a:lnSpc>
                          <a:spcPct val="115000"/>
                        </a:lnSpc>
                        <a:spcAft>
                          <a:spcPts val="0"/>
                        </a:spcAft>
                      </a:pPr>
                      <a:r>
                        <a:rPr lang="ru-RU" sz="1300" dirty="0">
                          <a:effectLst/>
                          <a:latin typeface="Times New Roman" panose="02020603050405020304" pitchFamily="18" charset="0"/>
                          <a:cs typeface="Times New Roman" panose="02020603050405020304" pitchFamily="18" charset="0"/>
                        </a:rPr>
                        <a:t>1.Ежедневный контроль</a:t>
                      </a:r>
                    </a:p>
                    <a:p>
                      <a:pPr>
                        <a:lnSpc>
                          <a:spcPct val="115000"/>
                        </a:lnSpc>
                        <a:spcAft>
                          <a:spcPts val="0"/>
                        </a:spcAft>
                      </a:pPr>
                      <a:r>
                        <a:rPr lang="ru-RU" sz="1300" dirty="0">
                          <a:effectLst/>
                          <a:latin typeface="Times New Roman" panose="02020603050405020304" pitchFamily="18" charset="0"/>
                          <a:cs typeface="Times New Roman" panose="02020603050405020304" pitchFamily="18" charset="0"/>
                        </a:rPr>
                        <a:t>2.Ежемесячный контроль</a:t>
                      </a:r>
                    </a:p>
                    <a:p>
                      <a:pPr>
                        <a:lnSpc>
                          <a:spcPct val="115000"/>
                        </a:lnSpc>
                        <a:spcAft>
                          <a:spcPts val="0"/>
                        </a:spcAft>
                      </a:pPr>
                      <a:r>
                        <a:rPr lang="ru-RU" sz="1300" dirty="0">
                          <a:effectLst/>
                          <a:latin typeface="Times New Roman" panose="02020603050405020304" pitchFamily="18" charset="0"/>
                          <a:cs typeface="Times New Roman" panose="02020603050405020304" pitchFamily="18" charset="0"/>
                        </a:rPr>
                        <a:t>3. Готовность спортивных сооружений и оборудования к работе в летний оздоровительный </a:t>
                      </a:r>
                      <a:r>
                        <a:rPr lang="ru-RU" sz="1300" dirty="0" smtClean="0">
                          <a:effectLst/>
                          <a:latin typeface="Times New Roman" panose="02020603050405020304" pitchFamily="18" charset="0"/>
                          <a:cs typeface="Times New Roman" panose="02020603050405020304" pitchFamily="18" charset="0"/>
                        </a:rPr>
                        <a:t>период</a:t>
                      </a:r>
                      <a:endParaRPr lang="ru-RU" sz="1300" dirty="0">
                        <a:effectLst/>
                        <a:latin typeface="Times New Roman" panose="02020603050405020304" pitchFamily="18" charset="0"/>
                        <a:cs typeface="Times New Roman" panose="02020603050405020304" pitchFamily="18" charset="0"/>
                      </a:endParaRPr>
                    </a:p>
                  </a:txBody>
                  <a:tcPr marL="68580" marR="68580" marT="0" marB="0">
                    <a:blipFill>
                      <a:blip r:embed="rId3"/>
                      <a:tile tx="0" ty="0" sx="100000" sy="100000" flip="none" algn="tl"/>
                    </a:blipFill>
                  </a:tcPr>
                </a:tc>
              </a:tr>
              <a:tr h="769832">
                <a:tc>
                  <a:txBody>
                    <a:bodyPr/>
                    <a:lstStyle/>
                    <a:p>
                      <a:pPr>
                        <a:lnSpc>
                          <a:spcPct val="115000"/>
                        </a:lnSpc>
                        <a:spcAft>
                          <a:spcPts val="0"/>
                        </a:spcAft>
                      </a:pPr>
                      <a:r>
                        <a:rPr lang="ru-RU" sz="1300">
                          <a:effectLst/>
                          <a:latin typeface="Times New Roman" panose="02020603050405020304" pitchFamily="18" charset="0"/>
                          <a:cs typeface="Times New Roman" panose="02020603050405020304" pitchFamily="18" charset="0"/>
                        </a:rPr>
                        <a:t>Июнь</a:t>
                      </a:r>
                    </a:p>
                  </a:txBody>
                  <a:tcPr marL="68580" marR="68580" marT="0" marB="0">
                    <a:blipFill>
                      <a:blip r:embed="rId3"/>
                      <a:tile tx="0" ty="0" sx="100000" sy="100000" flip="none" algn="tl"/>
                    </a:blipFill>
                  </a:tcPr>
                </a:tc>
                <a:tc>
                  <a:txBody>
                    <a:bodyPr/>
                    <a:lstStyle/>
                    <a:p>
                      <a:pPr>
                        <a:lnSpc>
                          <a:spcPct val="115000"/>
                        </a:lnSpc>
                        <a:spcAft>
                          <a:spcPts val="0"/>
                        </a:spcAft>
                      </a:pPr>
                      <a:r>
                        <a:rPr lang="ru-RU" sz="1300" dirty="0">
                          <a:effectLst/>
                          <a:latin typeface="Times New Roman" panose="02020603050405020304" pitchFamily="18" charset="0"/>
                          <a:cs typeface="Times New Roman" panose="02020603050405020304" pitchFamily="18" charset="0"/>
                        </a:rPr>
                        <a:t> </a:t>
                      </a:r>
                    </a:p>
                  </a:txBody>
                  <a:tcPr marL="68580" marR="68580" marT="0" marB="0">
                    <a:blipFill>
                      <a:blip r:embed="rId3"/>
                      <a:tile tx="0" ty="0" sx="100000" sy="100000" flip="none" algn="tl"/>
                    </a:blipFill>
                  </a:tcPr>
                </a:tc>
                <a:tc>
                  <a:txBody>
                    <a:bodyPr/>
                    <a:lstStyle/>
                    <a:p>
                      <a:pPr>
                        <a:lnSpc>
                          <a:spcPct val="115000"/>
                        </a:lnSpc>
                        <a:spcAft>
                          <a:spcPts val="0"/>
                        </a:spcAft>
                      </a:pPr>
                      <a:r>
                        <a:rPr lang="ru-RU" sz="1300">
                          <a:effectLst/>
                          <a:latin typeface="Times New Roman" panose="02020603050405020304" pitchFamily="18" charset="0"/>
                          <a:cs typeface="Times New Roman" panose="02020603050405020304" pitchFamily="18" charset="0"/>
                        </a:rPr>
                        <a:t> </a:t>
                      </a:r>
                    </a:p>
                  </a:txBody>
                  <a:tcPr marL="68580" marR="68580" marT="0" marB="0">
                    <a:blipFill>
                      <a:blip r:embed="rId3"/>
                      <a:tile tx="0" ty="0" sx="100000" sy="100000" flip="none" algn="tl"/>
                    </a:blipFill>
                  </a:tcPr>
                </a:tc>
                <a:tc>
                  <a:txBody>
                    <a:bodyPr/>
                    <a:lstStyle/>
                    <a:p>
                      <a:pPr>
                        <a:lnSpc>
                          <a:spcPct val="115000"/>
                        </a:lnSpc>
                        <a:spcAft>
                          <a:spcPts val="0"/>
                        </a:spcAft>
                      </a:pPr>
                      <a:r>
                        <a:rPr lang="ru-RU" sz="1300">
                          <a:effectLst/>
                          <a:latin typeface="Times New Roman" panose="02020603050405020304" pitchFamily="18" charset="0"/>
                          <a:cs typeface="Times New Roman" panose="02020603050405020304" pitchFamily="18" charset="0"/>
                        </a:rPr>
                        <a:t> </a:t>
                      </a:r>
                    </a:p>
                  </a:txBody>
                  <a:tcPr marL="68580" marR="68580" marT="0" marB="0">
                    <a:blipFill>
                      <a:blip r:embed="rId3"/>
                      <a:tile tx="0" ty="0" sx="100000" sy="100000" flip="none" algn="tl"/>
                    </a:blipFill>
                  </a:tcPr>
                </a:tc>
                <a:tc>
                  <a:txBody>
                    <a:bodyPr/>
                    <a:lstStyle/>
                    <a:p>
                      <a:pPr>
                        <a:lnSpc>
                          <a:spcPct val="115000"/>
                        </a:lnSpc>
                        <a:spcAft>
                          <a:spcPts val="0"/>
                        </a:spcAft>
                      </a:pPr>
                      <a:r>
                        <a:rPr lang="ru-RU" sz="1300" dirty="0">
                          <a:effectLst/>
                          <a:latin typeface="Times New Roman" panose="02020603050405020304" pitchFamily="18" charset="0"/>
                          <a:cs typeface="Times New Roman" panose="02020603050405020304" pitchFamily="18" charset="0"/>
                        </a:rPr>
                        <a:t>1.Ежедневный контроль</a:t>
                      </a:r>
                    </a:p>
                    <a:p>
                      <a:pPr>
                        <a:lnSpc>
                          <a:spcPct val="115000"/>
                        </a:lnSpc>
                        <a:spcAft>
                          <a:spcPts val="0"/>
                        </a:spcAft>
                      </a:pPr>
                      <a:r>
                        <a:rPr lang="ru-RU" sz="1300" dirty="0">
                          <a:effectLst/>
                          <a:latin typeface="Times New Roman" panose="02020603050405020304" pitchFamily="18" charset="0"/>
                          <a:cs typeface="Times New Roman" panose="02020603050405020304" pitchFamily="18" charset="0"/>
                        </a:rPr>
                        <a:t>2.Ежемесячный контроль</a:t>
                      </a:r>
                    </a:p>
                    <a:p>
                      <a:pPr>
                        <a:lnSpc>
                          <a:spcPct val="115000"/>
                        </a:lnSpc>
                        <a:spcAft>
                          <a:spcPts val="0"/>
                        </a:spcAft>
                      </a:pPr>
                      <a:r>
                        <a:rPr lang="ru-RU" sz="1300" dirty="0">
                          <a:effectLst/>
                          <a:latin typeface="Times New Roman" panose="02020603050405020304" pitchFamily="18" charset="0"/>
                          <a:cs typeface="Times New Roman" panose="02020603050405020304" pitchFamily="18" charset="0"/>
                        </a:rPr>
                        <a:t>3. Своевременность и качество проведения целевых инструктажей по охране труда при организации экскурсий, походов, ремонтных </a:t>
                      </a:r>
                      <a:r>
                        <a:rPr lang="ru-RU" sz="1300" dirty="0" smtClean="0">
                          <a:effectLst/>
                          <a:latin typeface="Times New Roman" panose="02020603050405020304" pitchFamily="18" charset="0"/>
                          <a:cs typeface="Times New Roman" panose="02020603050405020304" pitchFamily="18" charset="0"/>
                        </a:rPr>
                        <a:t>работ</a:t>
                      </a:r>
                      <a:endParaRPr lang="ru-RU" sz="1300" dirty="0">
                        <a:effectLst/>
                        <a:latin typeface="Times New Roman" panose="02020603050405020304" pitchFamily="18" charset="0"/>
                        <a:cs typeface="Times New Roman" panose="02020603050405020304" pitchFamily="18" charset="0"/>
                      </a:endParaRPr>
                    </a:p>
                  </a:txBody>
                  <a:tcPr marL="68580" marR="68580" marT="0" marB="0">
                    <a:blipFill>
                      <a:blip r:embed="rId3"/>
                      <a:tile tx="0" ty="0" sx="100000" sy="100000" flip="none" algn="tl"/>
                    </a:blipFill>
                  </a:tcPr>
                </a:tc>
              </a:tr>
            </a:tbl>
          </a:graphicData>
        </a:graphic>
      </p:graphicFrame>
    </p:spTree>
    <p:extLst>
      <p:ext uri="{BB962C8B-B14F-4D97-AF65-F5344CB8AC3E}">
        <p14:creationId xmlns:p14="http://schemas.microsoft.com/office/powerpoint/2010/main" val="160196913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185738" y="185737"/>
            <a:ext cx="8758237" cy="7140416"/>
          </a:xfrm>
          <a:prstGeom prst="rect">
            <a:avLst/>
          </a:prstGeom>
          <a:noFill/>
        </p:spPr>
        <p:txBody>
          <a:bodyPr wrap="square" rtlCol="0">
            <a:spAutoFit/>
          </a:bodyPr>
          <a:lstStyle/>
          <a:p>
            <a:r>
              <a:rPr lang="ru-RU" sz="2000" dirty="0">
                <a:solidFill>
                  <a:srgbClr val="CC3399"/>
                </a:solidFill>
                <a:latin typeface="Times New Roman" panose="02020603050405020304" pitchFamily="18" charset="0"/>
                <a:cs typeface="Times New Roman" panose="02020603050405020304" pitchFamily="18" charset="0"/>
              </a:rPr>
              <a:t>♦   заседания комиссии по охране труда  -по мере необходимости – по итогам работы в соответствии с положениями об общественном инспекторе и общественной	 комиссии по охране труда</a:t>
            </a:r>
          </a:p>
          <a:p>
            <a:r>
              <a:rPr lang="ru-RU" sz="2000" dirty="0">
                <a:solidFill>
                  <a:srgbClr val="CC3399"/>
                </a:solidFill>
                <a:latin typeface="Times New Roman" panose="02020603050405020304" pitchFamily="18" charset="0"/>
                <a:cs typeface="Times New Roman" panose="02020603050405020304" pitchFamily="18" charset="0"/>
              </a:rPr>
              <a:t> </a:t>
            </a:r>
          </a:p>
          <a:p>
            <a:r>
              <a:rPr lang="ru-RU" sz="2000" dirty="0">
                <a:solidFill>
                  <a:srgbClr val="CC3399"/>
                </a:solidFill>
                <a:latin typeface="Times New Roman" panose="02020603050405020304" pitchFamily="18" charset="0"/>
                <a:cs typeface="Times New Roman" panose="02020603050405020304" pitchFamily="18" charset="0"/>
              </a:rPr>
              <a:t> ♦  рассмотрение вопросов по ОТ на заседаниях профсоюзного комитета – не реже 1 раза в полугодие</a:t>
            </a:r>
            <a:r>
              <a:rPr lang="ru-RU" sz="2000" dirty="0">
                <a:latin typeface="Times New Roman" panose="02020603050405020304" pitchFamily="18" charset="0"/>
                <a:cs typeface="Times New Roman" panose="02020603050405020304" pitchFamily="18" charset="0"/>
              </a:rPr>
              <a:t> (постановление президиума Гродненского областного объединения профсоюзов от 18.03.1999г., </a:t>
            </a:r>
            <a:r>
              <a:rPr lang="ru-RU" sz="2000" dirty="0" err="1">
                <a:latin typeface="Times New Roman" panose="02020603050405020304" pitchFamily="18" charset="0"/>
                <a:cs typeface="Times New Roman" panose="02020603050405020304" pitchFamily="18" charset="0"/>
              </a:rPr>
              <a:t>прот</a:t>
            </a:r>
            <a:r>
              <a:rPr lang="ru-RU" sz="2000" dirty="0">
                <a:latin typeface="Times New Roman" panose="02020603050405020304" pitchFamily="18" charset="0"/>
                <a:cs typeface="Times New Roman" panose="02020603050405020304" pitchFamily="18" charset="0"/>
              </a:rPr>
              <a:t>. № 23)</a:t>
            </a:r>
          </a:p>
          <a:p>
            <a:r>
              <a:rPr lang="ru-RU" sz="2000" dirty="0">
                <a:latin typeface="Times New Roman" panose="02020603050405020304" pitchFamily="18" charset="0"/>
                <a:cs typeface="Times New Roman" panose="02020603050405020304" pitchFamily="18" charset="0"/>
              </a:rPr>
              <a:t> </a:t>
            </a:r>
          </a:p>
          <a:p>
            <a:r>
              <a:rPr lang="ru-RU" sz="2000" dirty="0">
                <a:solidFill>
                  <a:srgbClr val="CC3399"/>
                </a:solidFill>
                <a:latin typeface="Times New Roman" panose="02020603050405020304" pitchFamily="18" charset="0"/>
                <a:cs typeface="Times New Roman" panose="02020603050405020304" pitchFamily="18" charset="0"/>
              </a:rPr>
              <a:t>♦   участие в работе  комиссии по проверке знаний по вопросам охраны труда </a:t>
            </a:r>
          </a:p>
          <a:p>
            <a:r>
              <a:rPr lang="ru-RU" sz="2000" dirty="0">
                <a:latin typeface="Times New Roman" panose="02020603050405020304" pitchFamily="18" charset="0"/>
                <a:cs typeface="Times New Roman" panose="02020603050405020304" pitchFamily="18" charset="0"/>
              </a:rPr>
              <a:t>                * делегирование представителя в состав комиссии (председатель ПК либо общественный инспектор по ОТ);</a:t>
            </a:r>
          </a:p>
          <a:p>
            <a:r>
              <a:rPr lang="ru-RU" sz="2000" dirty="0">
                <a:latin typeface="Times New Roman" panose="02020603050405020304" pitchFamily="18" charset="0"/>
                <a:cs typeface="Times New Roman" panose="02020603050405020304" pitchFamily="18" charset="0"/>
              </a:rPr>
              <a:t>                 * согласование Перечня работников, которые  проходят периодическую проверку знаний  по вопросам ОТ ежегодно и не реже 1 раза в три года;</a:t>
            </a:r>
          </a:p>
          <a:p>
            <a:r>
              <a:rPr lang="ru-RU" sz="2000" dirty="0">
                <a:latin typeface="Times New Roman" panose="02020603050405020304" pitchFamily="18" charset="0"/>
                <a:cs typeface="Times New Roman" panose="02020603050405020304" pitchFamily="18" charset="0"/>
              </a:rPr>
              <a:t>                  * согласование билетов для проверки знаний по вопросам охраны труда для специалистов и для рабочих;</a:t>
            </a:r>
          </a:p>
          <a:p>
            <a:r>
              <a:rPr lang="ru-RU" sz="2000" dirty="0">
                <a:latin typeface="Times New Roman" panose="02020603050405020304" pitchFamily="18" charset="0"/>
                <a:cs typeface="Times New Roman" panose="02020603050405020304" pitchFamily="18" charset="0"/>
              </a:rPr>
              <a:t>                  *  согласование графика проведения проверки знаний по вопросам охраны труда;</a:t>
            </a:r>
          </a:p>
          <a:p>
            <a:r>
              <a:rPr lang="ru-RU" sz="2000" dirty="0">
                <a:latin typeface="Times New Roman" panose="02020603050405020304" pitchFamily="18" charset="0"/>
                <a:cs typeface="Times New Roman" panose="02020603050405020304" pitchFamily="18" charset="0"/>
              </a:rPr>
              <a:t>                  * прохождение проверки знаний в комиссии вышестоящей организации;                  </a:t>
            </a:r>
          </a:p>
          <a:p>
            <a:r>
              <a:rPr lang="ru-RU" sz="2000" dirty="0">
                <a:latin typeface="Times New Roman" panose="02020603050405020304" pitchFamily="18" charset="0"/>
                <a:cs typeface="Times New Roman" panose="02020603050405020304" pitchFamily="18" charset="0"/>
              </a:rPr>
              <a:t>                  * проверка знаний по вопросам ОТ в организации</a:t>
            </a:r>
          </a:p>
          <a:p>
            <a:r>
              <a:rPr lang="ru-RU" sz="2000" dirty="0">
                <a:latin typeface="Times New Roman" panose="02020603050405020304" pitchFamily="18" charset="0"/>
                <a:cs typeface="Times New Roman" panose="02020603050405020304" pitchFamily="18" charset="0"/>
              </a:rPr>
              <a:t> </a:t>
            </a:r>
          </a:p>
          <a:p>
            <a:endParaRPr lang="ru-RU" dirty="0"/>
          </a:p>
        </p:txBody>
      </p:sp>
    </p:spTree>
    <p:extLst>
      <p:ext uri="{BB962C8B-B14F-4D97-AF65-F5344CB8AC3E}">
        <p14:creationId xmlns:p14="http://schemas.microsoft.com/office/powerpoint/2010/main" val="348654894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2000"/>
                                        <p:tgtEl>
                                          <p:spTgt spid="2">
                                            <p:txEl>
                                              <p:pRg st="0" end="0"/>
                                            </p:txEl>
                                          </p:spTgt>
                                        </p:tgtEl>
                                      </p:cBhvr>
                                    </p:animEffect>
                                  </p:childTnLst>
                                </p:cTn>
                              </p:par>
                            </p:childTnLst>
                          </p:cTn>
                        </p:par>
                        <p:par>
                          <p:cTn id="8" fill="hold">
                            <p:stCondLst>
                              <p:cond delay="2000"/>
                            </p:stCondLst>
                            <p:childTnLst>
                              <p:par>
                                <p:cTn id="9" presetID="22" presetClass="entr" presetSubtype="4" fill="hold" grpId="0" nodeType="after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wipe(down)">
                                      <p:cBhvr>
                                        <p:cTn id="11" dur="2000"/>
                                        <p:tgtEl>
                                          <p:spTgt spid="2">
                                            <p:txEl>
                                              <p:pRg st="1" end="1"/>
                                            </p:txEl>
                                          </p:spTgt>
                                        </p:tgtEl>
                                      </p:cBhvr>
                                    </p:animEffect>
                                  </p:childTnLst>
                                </p:cTn>
                              </p:par>
                            </p:childTnLst>
                          </p:cTn>
                        </p:par>
                        <p:par>
                          <p:cTn id="12" fill="hold">
                            <p:stCondLst>
                              <p:cond delay="4000"/>
                            </p:stCondLst>
                            <p:childTnLst>
                              <p:par>
                                <p:cTn id="13" presetID="22" presetClass="entr" presetSubtype="4" fill="hold" grpId="0" nodeType="after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wipe(down)">
                                      <p:cBhvr>
                                        <p:cTn id="15" dur="2000"/>
                                        <p:tgtEl>
                                          <p:spTgt spid="2">
                                            <p:txEl>
                                              <p:pRg st="2" end="2"/>
                                            </p:txEl>
                                          </p:spTgt>
                                        </p:tgtEl>
                                      </p:cBhvr>
                                    </p:animEffect>
                                  </p:childTnLst>
                                </p:cTn>
                              </p:par>
                            </p:childTnLst>
                          </p:cTn>
                        </p:par>
                        <p:par>
                          <p:cTn id="16" fill="hold">
                            <p:stCondLst>
                              <p:cond delay="6000"/>
                            </p:stCondLst>
                            <p:childTnLst>
                              <p:par>
                                <p:cTn id="17" presetID="22" presetClass="entr" presetSubtype="4" fill="hold" grpId="0" nodeType="after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wipe(down)">
                                      <p:cBhvr>
                                        <p:cTn id="19" dur="2000"/>
                                        <p:tgtEl>
                                          <p:spTgt spid="2">
                                            <p:txEl>
                                              <p:pRg st="3" end="3"/>
                                            </p:txEl>
                                          </p:spTgt>
                                        </p:tgtEl>
                                      </p:cBhvr>
                                    </p:animEffect>
                                  </p:childTnLst>
                                </p:cTn>
                              </p:par>
                            </p:childTnLst>
                          </p:cTn>
                        </p:par>
                        <p:par>
                          <p:cTn id="20" fill="hold">
                            <p:stCondLst>
                              <p:cond delay="8000"/>
                            </p:stCondLst>
                            <p:childTnLst>
                              <p:par>
                                <p:cTn id="21" presetID="22" presetClass="entr" presetSubtype="4" fill="hold" grpId="0" nodeType="after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wipe(down)">
                                      <p:cBhvr>
                                        <p:cTn id="23" dur="2000"/>
                                        <p:tgtEl>
                                          <p:spTgt spid="2">
                                            <p:txEl>
                                              <p:pRg st="4" end="4"/>
                                            </p:txEl>
                                          </p:spTgt>
                                        </p:tgtEl>
                                      </p:cBhvr>
                                    </p:animEffect>
                                  </p:childTnLst>
                                </p:cTn>
                              </p:par>
                            </p:childTnLst>
                          </p:cTn>
                        </p:par>
                        <p:par>
                          <p:cTn id="24" fill="hold">
                            <p:stCondLst>
                              <p:cond delay="10000"/>
                            </p:stCondLst>
                            <p:childTnLst>
                              <p:par>
                                <p:cTn id="25" presetID="22" presetClass="entr" presetSubtype="4" fill="hold" grpId="0" nodeType="after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wipe(down)">
                                      <p:cBhvr>
                                        <p:cTn id="27" dur="2000"/>
                                        <p:tgtEl>
                                          <p:spTgt spid="2">
                                            <p:txEl>
                                              <p:pRg st="5" end="5"/>
                                            </p:txEl>
                                          </p:spTgt>
                                        </p:tgtEl>
                                      </p:cBhvr>
                                    </p:animEffect>
                                  </p:childTnLst>
                                </p:cTn>
                              </p:par>
                            </p:childTnLst>
                          </p:cTn>
                        </p:par>
                        <p:par>
                          <p:cTn id="28" fill="hold">
                            <p:stCondLst>
                              <p:cond delay="12000"/>
                            </p:stCondLst>
                            <p:childTnLst>
                              <p:par>
                                <p:cTn id="29" presetID="22" presetClass="entr" presetSubtype="4" fill="hold" grpId="0" nodeType="after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Effect transition="in" filter="wipe(down)">
                                      <p:cBhvr>
                                        <p:cTn id="31" dur="2000"/>
                                        <p:tgtEl>
                                          <p:spTgt spid="2">
                                            <p:txEl>
                                              <p:pRg st="6" end="6"/>
                                            </p:txEl>
                                          </p:spTgt>
                                        </p:tgtEl>
                                      </p:cBhvr>
                                    </p:animEffect>
                                  </p:childTnLst>
                                </p:cTn>
                              </p:par>
                            </p:childTnLst>
                          </p:cTn>
                        </p:par>
                        <p:par>
                          <p:cTn id="32" fill="hold">
                            <p:stCondLst>
                              <p:cond delay="14000"/>
                            </p:stCondLst>
                            <p:childTnLst>
                              <p:par>
                                <p:cTn id="33" presetID="22" presetClass="entr" presetSubtype="4" fill="hold" grpId="0" nodeType="after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animEffect transition="in" filter="wipe(down)">
                                      <p:cBhvr>
                                        <p:cTn id="35" dur="2000"/>
                                        <p:tgtEl>
                                          <p:spTgt spid="2">
                                            <p:txEl>
                                              <p:pRg st="7" end="7"/>
                                            </p:txEl>
                                          </p:spTgt>
                                        </p:tgtEl>
                                      </p:cBhvr>
                                    </p:animEffect>
                                  </p:childTnLst>
                                </p:cTn>
                              </p:par>
                            </p:childTnLst>
                          </p:cTn>
                        </p:par>
                        <p:par>
                          <p:cTn id="36" fill="hold">
                            <p:stCondLst>
                              <p:cond delay="16000"/>
                            </p:stCondLst>
                            <p:childTnLst>
                              <p:par>
                                <p:cTn id="37" presetID="22" presetClass="entr" presetSubtype="4" fill="hold" grpId="0" nodeType="after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animEffect transition="in" filter="wipe(down)">
                                      <p:cBhvr>
                                        <p:cTn id="39" dur="2000"/>
                                        <p:tgtEl>
                                          <p:spTgt spid="2">
                                            <p:txEl>
                                              <p:pRg st="8" end="8"/>
                                            </p:txEl>
                                          </p:spTgt>
                                        </p:tgtEl>
                                      </p:cBhvr>
                                    </p:animEffect>
                                  </p:childTnLst>
                                </p:cTn>
                              </p:par>
                            </p:childTnLst>
                          </p:cTn>
                        </p:par>
                        <p:par>
                          <p:cTn id="40" fill="hold">
                            <p:stCondLst>
                              <p:cond delay="18000"/>
                            </p:stCondLst>
                            <p:childTnLst>
                              <p:par>
                                <p:cTn id="41" presetID="22" presetClass="entr" presetSubtype="4" fill="hold" grpId="0" nodeType="afterEffect">
                                  <p:stCondLst>
                                    <p:cond delay="0"/>
                                  </p:stCondLst>
                                  <p:childTnLst>
                                    <p:set>
                                      <p:cBhvr>
                                        <p:cTn id="42" dur="1" fill="hold">
                                          <p:stCondLst>
                                            <p:cond delay="0"/>
                                          </p:stCondLst>
                                        </p:cTn>
                                        <p:tgtEl>
                                          <p:spTgt spid="2">
                                            <p:txEl>
                                              <p:pRg st="9" end="9"/>
                                            </p:txEl>
                                          </p:spTgt>
                                        </p:tgtEl>
                                        <p:attrNameLst>
                                          <p:attrName>style.visibility</p:attrName>
                                        </p:attrNameLst>
                                      </p:cBhvr>
                                      <p:to>
                                        <p:strVal val="visible"/>
                                      </p:to>
                                    </p:set>
                                    <p:animEffect transition="in" filter="wipe(down)">
                                      <p:cBhvr>
                                        <p:cTn id="43" dur="2000"/>
                                        <p:tgtEl>
                                          <p:spTgt spid="2">
                                            <p:txEl>
                                              <p:pRg st="9" end="9"/>
                                            </p:txEl>
                                          </p:spTgt>
                                        </p:tgtEl>
                                      </p:cBhvr>
                                    </p:animEffect>
                                  </p:childTnLst>
                                </p:cTn>
                              </p:par>
                            </p:childTnLst>
                          </p:cTn>
                        </p:par>
                        <p:par>
                          <p:cTn id="44" fill="hold">
                            <p:stCondLst>
                              <p:cond delay="20000"/>
                            </p:stCondLst>
                            <p:childTnLst>
                              <p:par>
                                <p:cTn id="45" presetID="22" presetClass="entr" presetSubtype="4" fill="hold" grpId="0" nodeType="afterEffect">
                                  <p:stCondLst>
                                    <p:cond delay="0"/>
                                  </p:stCondLst>
                                  <p:childTnLst>
                                    <p:set>
                                      <p:cBhvr>
                                        <p:cTn id="46" dur="1" fill="hold">
                                          <p:stCondLst>
                                            <p:cond delay="0"/>
                                          </p:stCondLst>
                                        </p:cTn>
                                        <p:tgtEl>
                                          <p:spTgt spid="2">
                                            <p:txEl>
                                              <p:pRg st="10" end="10"/>
                                            </p:txEl>
                                          </p:spTgt>
                                        </p:tgtEl>
                                        <p:attrNameLst>
                                          <p:attrName>style.visibility</p:attrName>
                                        </p:attrNameLst>
                                      </p:cBhvr>
                                      <p:to>
                                        <p:strVal val="visible"/>
                                      </p:to>
                                    </p:set>
                                    <p:animEffect transition="in" filter="wipe(down)">
                                      <p:cBhvr>
                                        <p:cTn id="47" dur="2000"/>
                                        <p:tgtEl>
                                          <p:spTgt spid="2">
                                            <p:txEl>
                                              <p:pRg st="10" end="10"/>
                                            </p:txEl>
                                          </p:spTgt>
                                        </p:tgtEl>
                                      </p:cBhvr>
                                    </p:animEffect>
                                  </p:childTnLst>
                                </p:cTn>
                              </p:par>
                            </p:childTnLst>
                          </p:cTn>
                        </p:par>
                        <p:par>
                          <p:cTn id="48" fill="hold">
                            <p:stCondLst>
                              <p:cond delay="22000"/>
                            </p:stCondLst>
                            <p:childTnLst>
                              <p:par>
                                <p:cTn id="49" presetID="22" presetClass="entr" presetSubtype="4" fill="hold" grpId="0" nodeType="afterEffect">
                                  <p:stCondLst>
                                    <p:cond delay="0"/>
                                  </p:stCondLst>
                                  <p:childTnLst>
                                    <p:set>
                                      <p:cBhvr>
                                        <p:cTn id="50" dur="1" fill="hold">
                                          <p:stCondLst>
                                            <p:cond delay="0"/>
                                          </p:stCondLst>
                                        </p:cTn>
                                        <p:tgtEl>
                                          <p:spTgt spid="2">
                                            <p:txEl>
                                              <p:pRg st="11" end="11"/>
                                            </p:txEl>
                                          </p:spTgt>
                                        </p:tgtEl>
                                        <p:attrNameLst>
                                          <p:attrName>style.visibility</p:attrName>
                                        </p:attrNameLst>
                                      </p:cBhvr>
                                      <p:to>
                                        <p:strVal val="visible"/>
                                      </p:to>
                                    </p:set>
                                    <p:animEffect transition="in" filter="wipe(down)">
                                      <p:cBhvr>
                                        <p:cTn id="51" dur="20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171450" y="0"/>
            <a:ext cx="8858250" cy="7140416"/>
          </a:xfrm>
          <a:prstGeom prst="rect">
            <a:avLst/>
          </a:prstGeom>
          <a:noFill/>
        </p:spPr>
        <p:txBody>
          <a:bodyPr wrap="square" rtlCol="0">
            <a:spAutoFit/>
          </a:bodyPr>
          <a:lstStyle/>
          <a:p>
            <a:pPr algn="just"/>
            <a:r>
              <a:rPr lang="ru-RU" sz="2000" dirty="0">
                <a:solidFill>
                  <a:srgbClr val="CC3399"/>
                </a:solidFill>
                <a:latin typeface="Times New Roman" panose="02020603050405020304" pitchFamily="18" charset="0"/>
                <a:cs typeface="Times New Roman" panose="02020603050405020304" pitchFamily="18" charset="0"/>
              </a:rPr>
              <a:t>♦   согласование документов  по ОТ, представляемых нанимателем:</a:t>
            </a:r>
          </a:p>
          <a:p>
            <a:pPr lvl="0" algn="just"/>
            <a:r>
              <a:rPr lang="ru-RU" sz="2000" dirty="0" smtClean="0">
                <a:latin typeface="Times New Roman" panose="02020603050405020304" pitchFamily="18" charset="0"/>
                <a:cs typeface="Times New Roman" panose="02020603050405020304" pitchFamily="18" charset="0"/>
              </a:rPr>
              <a:t>*Правил </a:t>
            </a:r>
            <a:r>
              <a:rPr lang="ru-RU" sz="2000" dirty="0">
                <a:latin typeface="Times New Roman" panose="02020603050405020304" pitchFamily="18" charset="0"/>
                <a:cs typeface="Times New Roman" panose="02020603050405020304" pitchFamily="18" charset="0"/>
              </a:rPr>
              <a:t>внутреннего трудового распорядка</a:t>
            </a:r>
          </a:p>
          <a:p>
            <a:pPr lvl="0" algn="just"/>
            <a:r>
              <a:rPr lang="ru-RU" sz="2000" dirty="0" smtClean="0">
                <a:latin typeface="Times New Roman" panose="02020603050405020304" pitchFamily="18" charset="0"/>
                <a:cs typeface="Times New Roman" panose="02020603050405020304" pitchFamily="18" charset="0"/>
              </a:rPr>
              <a:t>*Должностных </a:t>
            </a:r>
            <a:r>
              <a:rPr lang="ru-RU" sz="2000" dirty="0">
                <a:latin typeface="Times New Roman" panose="02020603050405020304" pitchFamily="18" charset="0"/>
                <a:cs typeface="Times New Roman" panose="02020603050405020304" pitchFamily="18" charset="0"/>
              </a:rPr>
              <a:t>и рабочих инструкций ( должностных обязанностей по ОТ)</a:t>
            </a:r>
          </a:p>
          <a:p>
            <a:pPr lvl="0" algn="just"/>
            <a:r>
              <a:rPr lang="ru-RU" sz="2000" dirty="0" smtClean="0">
                <a:latin typeface="Times New Roman" panose="02020603050405020304" pitchFamily="18" charset="0"/>
                <a:cs typeface="Times New Roman" panose="02020603050405020304" pitchFamily="18" charset="0"/>
              </a:rPr>
              <a:t>*Программы </a:t>
            </a:r>
            <a:r>
              <a:rPr lang="ru-RU" sz="2000" dirty="0">
                <a:latin typeface="Times New Roman" panose="02020603050405020304" pitchFamily="18" charset="0"/>
                <a:cs typeface="Times New Roman" panose="02020603050405020304" pitchFamily="18" charset="0"/>
              </a:rPr>
              <a:t>вводного инструктажа по ОТ</a:t>
            </a:r>
          </a:p>
          <a:p>
            <a:pPr lvl="0" algn="just"/>
            <a:r>
              <a:rPr lang="ru-RU" sz="2000" dirty="0" smtClean="0">
                <a:latin typeface="Times New Roman" panose="02020603050405020304" pitchFamily="18" charset="0"/>
                <a:cs typeface="Times New Roman" panose="02020603050405020304" pitchFamily="18" charset="0"/>
              </a:rPr>
              <a:t>*Перечня </a:t>
            </a:r>
            <a:r>
              <a:rPr lang="ru-RU" sz="2000" dirty="0">
                <a:latin typeface="Times New Roman" panose="02020603050405020304" pitchFamily="18" charset="0"/>
                <a:cs typeface="Times New Roman" panose="02020603050405020304" pitchFamily="18" charset="0"/>
              </a:rPr>
              <a:t>инструкций по ОТ</a:t>
            </a:r>
          </a:p>
          <a:p>
            <a:pPr lvl="0" algn="just"/>
            <a:r>
              <a:rPr lang="ru-RU" sz="2000" dirty="0" smtClean="0">
                <a:latin typeface="Times New Roman" panose="02020603050405020304" pitchFamily="18" charset="0"/>
                <a:cs typeface="Times New Roman" panose="02020603050405020304" pitchFamily="18" charset="0"/>
              </a:rPr>
              <a:t>*Инструкций </a:t>
            </a:r>
            <a:r>
              <a:rPr lang="ru-RU" sz="2000" dirty="0">
                <a:latin typeface="Times New Roman" panose="02020603050405020304" pitchFamily="18" charset="0"/>
                <a:cs typeface="Times New Roman" panose="02020603050405020304" pitchFamily="18" charset="0"/>
              </a:rPr>
              <a:t>по ОТ</a:t>
            </a:r>
          </a:p>
          <a:p>
            <a:pPr marL="1257300" lvl="0" indent="-1257300" algn="just"/>
            <a:r>
              <a:rPr lang="ru-RU" sz="2000" dirty="0" smtClean="0">
                <a:latin typeface="Times New Roman" panose="02020603050405020304" pitchFamily="18" charset="0"/>
                <a:cs typeface="Times New Roman" panose="02020603050405020304" pitchFamily="18" charset="0"/>
              </a:rPr>
              <a:t>*Перечней</a:t>
            </a:r>
            <a:r>
              <a:rPr lang="ru-RU" sz="2000" dirty="0">
                <a:latin typeface="Times New Roman" panose="02020603050405020304" pitchFamily="18" charset="0"/>
                <a:cs typeface="Times New Roman" panose="02020603050405020304" pitchFamily="18" charset="0"/>
              </a:rPr>
              <a:t>: </a:t>
            </a:r>
            <a:r>
              <a:rPr lang="ru-RU" sz="2000" dirty="0">
                <a:solidFill>
                  <a:srgbClr val="002060"/>
                </a:solidFill>
                <a:latin typeface="Times New Roman" panose="02020603050405020304" pitchFamily="18" charset="0"/>
                <a:cs typeface="Times New Roman" panose="02020603050405020304" pitchFamily="18" charset="0"/>
              </a:rPr>
              <a:t>-работ с повышенной опасностью,</a:t>
            </a:r>
          </a:p>
          <a:p>
            <a:pPr marL="1257300" indent="-1257300" algn="just"/>
            <a:r>
              <a:rPr lang="ru-RU" sz="2000" dirty="0">
                <a:solidFill>
                  <a:srgbClr val="002060"/>
                </a:solidFill>
                <a:latin typeface="Times New Roman" panose="02020603050405020304" pitchFamily="18" charset="0"/>
                <a:cs typeface="Times New Roman" panose="02020603050405020304" pitchFamily="18" charset="0"/>
              </a:rPr>
              <a:t>                    </a:t>
            </a:r>
            <a:r>
              <a:rPr lang="ru-RU" sz="2000" dirty="0" smtClean="0">
                <a:solidFill>
                  <a:srgbClr val="002060"/>
                </a:solidFill>
                <a:latin typeface="Times New Roman" panose="02020603050405020304" pitchFamily="18" charset="0"/>
                <a:cs typeface="Times New Roman" panose="02020603050405020304" pitchFamily="18" charset="0"/>
              </a:rPr>
              <a:t> </a:t>
            </a:r>
            <a:r>
              <a:rPr lang="ru-RU" sz="2000" dirty="0">
                <a:solidFill>
                  <a:srgbClr val="002060"/>
                </a:solidFill>
                <a:latin typeface="Times New Roman" panose="02020603050405020304" pitchFamily="18" charset="0"/>
                <a:cs typeface="Times New Roman" panose="02020603050405020304" pitchFamily="18" charset="0"/>
              </a:rPr>
              <a:t>-профессий и должностей работников, которые освобождаются от  проведения первичного и повторного инструктажа  по ОТ,</a:t>
            </a:r>
          </a:p>
          <a:p>
            <a:pPr marL="1257300" indent="-1257300" algn="just"/>
            <a:r>
              <a:rPr lang="ru-RU" sz="2000" dirty="0">
                <a:solidFill>
                  <a:srgbClr val="002060"/>
                </a:solidFill>
                <a:latin typeface="Times New Roman" panose="02020603050405020304" pitchFamily="18" charset="0"/>
                <a:cs typeface="Times New Roman" panose="02020603050405020304" pitchFamily="18" charset="0"/>
              </a:rPr>
              <a:t>                    </a:t>
            </a:r>
            <a:r>
              <a:rPr lang="ru-RU" sz="2000" dirty="0" smtClean="0">
                <a:solidFill>
                  <a:srgbClr val="002060"/>
                </a:solidFill>
                <a:latin typeface="Times New Roman" panose="02020603050405020304" pitchFamily="18" charset="0"/>
                <a:cs typeface="Times New Roman" panose="02020603050405020304" pitchFamily="18" charset="0"/>
              </a:rPr>
              <a:t> </a:t>
            </a:r>
            <a:r>
              <a:rPr lang="ru-RU" sz="2000" dirty="0">
                <a:solidFill>
                  <a:srgbClr val="002060"/>
                </a:solidFill>
                <a:latin typeface="Times New Roman" panose="02020603050405020304" pitchFamily="18" charset="0"/>
                <a:cs typeface="Times New Roman" panose="02020603050405020304" pitchFamily="18" charset="0"/>
              </a:rPr>
              <a:t>-профессий и должностей работников, которые проходят  стажировку на рабочем месте,</a:t>
            </a:r>
          </a:p>
          <a:p>
            <a:pPr marL="1257300" indent="-1257300" algn="just"/>
            <a:r>
              <a:rPr lang="ru-RU" sz="2000" dirty="0">
                <a:solidFill>
                  <a:srgbClr val="002060"/>
                </a:solidFill>
                <a:latin typeface="Times New Roman" panose="02020603050405020304" pitchFamily="18" charset="0"/>
                <a:cs typeface="Times New Roman" panose="02020603050405020304" pitchFamily="18" charset="0"/>
              </a:rPr>
              <a:t>                    </a:t>
            </a:r>
            <a:r>
              <a:rPr lang="ru-RU" sz="2000" dirty="0" smtClean="0">
                <a:solidFill>
                  <a:srgbClr val="002060"/>
                </a:solidFill>
                <a:latin typeface="Times New Roman" panose="02020603050405020304" pitchFamily="18" charset="0"/>
                <a:cs typeface="Times New Roman" panose="02020603050405020304" pitchFamily="18" charset="0"/>
              </a:rPr>
              <a:t> </a:t>
            </a:r>
            <a:r>
              <a:rPr lang="ru-RU" sz="2000" dirty="0">
                <a:solidFill>
                  <a:srgbClr val="002060"/>
                </a:solidFill>
                <a:latin typeface="Times New Roman" panose="02020603050405020304" pitchFamily="18" charset="0"/>
                <a:cs typeface="Times New Roman" panose="02020603050405020304" pitchFamily="18" charset="0"/>
              </a:rPr>
              <a:t>-</a:t>
            </a:r>
            <a:r>
              <a:rPr lang="ru-RU" sz="2000" dirty="0" err="1">
                <a:solidFill>
                  <a:srgbClr val="002060"/>
                </a:solidFill>
                <a:latin typeface="Times New Roman" panose="02020603050405020304" pitchFamily="18" charset="0"/>
                <a:cs typeface="Times New Roman" panose="02020603050405020304" pitchFamily="18" charset="0"/>
              </a:rPr>
              <a:t>неэлектротехнического</a:t>
            </a:r>
            <a:r>
              <a:rPr lang="ru-RU" sz="2000" dirty="0">
                <a:solidFill>
                  <a:srgbClr val="002060"/>
                </a:solidFill>
                <a:latin typeface="Times New Roman" panose="02020603050405020304" pitchFamily="18" charset="0"/>
                <a:cs typeface="Times New Roman" panose="02020603050405020304" pitchFamily="18" charset="0"/>
              </a:rPr>
              <a:t> персонала, который в процессе работы может быть подвергнут воздействию электрического тока, </a:t>
            </a:r>
          </a:p>
          <a:p>
            <a:pPr marL="1257300" indent="-1257300" algn="just"/>
            <a:r>
              <a:rPr lang="ru-RU" sz="2000" dirty="0">
                <a:solidFill>
                  <a:srgbClr val="002060"/>
                </a:solidFill>
                <a:latin typeface="Times New Roman" panose="02020603050405020304" pitchFamily="18" charset="0"/>
                <a:cs typeface="Times New Roman" panose="02020603050405020304" pitchFamily="18" charset="0"/>
              </a:rPr>
              <a:t>                     </a:t>
            </a:r>
            <a:r>
              <a:rPr lang="ru-RU" sz="2000" dirty="0" smtClean="0">
                <a:solidFill>
                  <a:srgbClr val="002060"/>
                </a:solidFill>
                <a:latin typeface="Times New Roman" panose="02020603050405020304" pitchFamily="18" charset="0"/>
                <a:cs typeface="Times New Roman" panose="02020603050405020304" pitchFamily="18" charset="0"/>
              </a:rPr>
              <a:t>-</a:t>
            </a:r>
            <a:r>
              <a:rPr lang="ru-RU" sz="2000" dirty="0">
                <a:solidFill>
                  <a:srgbClr val="002060"/>
                </a:solidFill>
                <a:latin typeface="Times New Roman" panose="02020603050405020304" pitchFamily="18" charset="0"/>
                <a:cs typeface="Times New Roman" panose="02020603050405020304" pitchFamily="18" charset="0"/>
              </a:rPr>
              <a:t>профессий и должностей работников, которые проходят предварительные при поступлении  на работу и периодические в процессе деятельности медицинские осмотры,</a:t>
            </a:r>
          </a:p>
          <a:p>
            <a:pPr marL="1257300" indent="-1257300" algn="just"/>
            <a:r>
              <a:rPr lang="ru-RU" sz="2000" dirty="0">
                <a:solidFill>
                  <a:srgbClr val="002060"/>
                </a:solidFill>
                <a:latin typeface="Times New Roman" panose="02020603050405020304" pitchFamily="18" charset="0"/>
                <a:cs typeface="Times New Roman" panose="02020603050405020304" pitchFamily="18" charset="0"/>
              </a:rPr>
              <a:t>                     </a:t>
            </a:r>
            <a:r>
              <a:rPr lang="ru-RU" sz="2000" dirty="0" smtClean="0">
                <a:solidFill>
                  <a:srgbClr val="002060"/>
                </a:solidFill>
                <a:latin typeface="Times New Roman" panose="02020603050405020304" pitchFamily="18" charset="0"/>
                <a:cs typeface="Times New Roman" panose="02020603050405020304" pitchFamily="18" charset="0"/>
              </a:rPr>
              <a:t>- </a:t>
            </a:r>
            <a:r>
              <a:rPr lang="ru-RU" sz="2000" dirty="0">
                <a:solidFill>
                  <a:srgbClr val="002060"/>
                </a:solidFill>
                <a:latin typeface="Times New Roman" panose="02020603050405020304" pitchFamily="18" charset="0"/>
                <a:cs typeface="Times New Roman" panose="02020603050405020304" pitchFamily="18" charset="0"/>
              </a:rPr>
              <a:t>должностей работников, которые проходят периодическую проверку знаний по вопросам охраны труда не реже одного раза в три года, </a:t>
            </a:r>
          </a:p>
          <a:p>
            <a:pPr marL="1257300" indent="-1257300" algn="just"/>
            <a:r>
              <a:rPr lang="ru-RU" sz="2000" dirty="0">
                <a:solidFill>
                  <a:srgbClr val="002060"/>
                </a:solidFill>
                <a:latin typeface="Times New Roman" panose="02020603050405020304" pitchFamily="18" charset="0"/>
                <a:cs typeface="Times New Roman" panose="02020603050405020304" pitchFamily="18" charset="0"/>
              </a:rPr>
              <a:t>                    </a:t>
            </a:r>
            <a:r>
              <a:rPr lang="ru-RU" sz="2000" dirty="0" smtClean="0">
                <a:solidFill>
                  <a:srgbClr val="002060"/>
                </a:solidFill>
                <a:latin typeface="Times New Roman" panose="02020603050405020304" pitchFamily="18" charset="0"/>
                <a:cs typeface="Times New Roman" panose="02020603050405020304" pitchFamily="18" charset="0"/>
              </a:rPr>
              <a:t> </a:t>
            </a:r>
            <a:r>
              <a:rPr lang="ru-RU" sz="2000" dirty="0">
                <a:solidFill>
                  <a:srgbClr val="002060"/>
                </a:solidFill>
                <a:latin typeface="Times New Roman" panose="02020603050405020304" pitchFamily="18" charset="0"/>
                <a:cs typeface="Times New Roman" panose="02020603050405020304" pitchFamily="18" charset="0"/>
              </a:rPr>
              <a:t>- профессий и должностей работников, которые проходят ежегодную проверку знаний по вопросам охраны труда.        </a:t>
            </a:r>
          </a:p>
          <a:p>
            <a:pPr lvl="0" algn="just"/>
            <a:r>
              <a:rPr lang="ru-RU" sz="2000" dirty="0" smtClean="0">
                <a:latin typeface="Times New Roman" panose="02020603050405020304" pitchFamily="18" charset="0"/>
                <a:cs typeface="Times New Roman" panose="02020603050405020304" pitchFamily="18" charset="0"/>
              </a:rPr>
              <a:t>*Графиков </a:t>
            </a:r>
            <a:r>
              <a:rPr lang="ru-RU" sz="2000" dirty="0">
                <a:latin typeface="Times New Roman" panose="02020603050405020304" pitchFamily="18" charset="0"/>
                <a:cs typeface="Times New Roman" panose="02020603050405020304" pitchFamily="18" charset="0"/>
              </a:rPr>
              <a:t>работы, расписания занятий, графика отпусков и т.п.</a:t>
            </a:r>
          </a:p>
          <a:p>
            <a:endParaRPr lang="ru-RU" dirty="0"/>
          </a:p>
        </p:txBody>
      </p:sp>
    </p:spTree>
    <p:extLst>
      <p:ext uri="{BB962C8B-B14F-4D97-AF65-F5344CB8AC3E}">
        <p14:creationId xmlns:p14="http://schemas.microsoft.com/office/powerpoint/2010/main" val="130537305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fade">
                                      <p:cBhvr>
                                        <p:cTn id="56" dur="1000"/>
                                        <p:tgtEl>
                                          <p:spTgt spid="2">
                                            <p:txEl>
                                              <p:pRg st="7" end="7"/>
                                            </p:txEl>
                                          </p:spTgt>
                                        </p:tgtEl>
                                      </p:cBhvr>
                                    </p:animEffect>
                                    <p:anim calcmode="lin" valueType="num">
                                      <p:cBhvr>
                                        <p:cTn id="5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2">
                                            <p:txEl>
                                              <p:pRg st="8" end="8"/>
                                            </p:txEl>
                                          </p:spTgt>
                                        </p:tgtEl>
                                        <p:attrNameLst>
                                          <p:attrName>style.visibility</p:attrName>
                                        </p:attrNameLst>
                                      </p:cBhvr>
                                      <p:to>
                                        <p:strVal val="visible"/>
                                      </p:to>
                                    </p:set>
                                    <p:animEffect transition="in" filter="fade">
                                      <p:cBhvr>
                                        <p:cTn id="63" dur="1000"/>
                                        <p:tgtEl>
                                          <p:spTgt spid="2">
                                            <p:txEl>
                                              <p:pRg st="8" end="8"/>
                                            </p:txEl>
                                          </p:spTgt>
                                        </p:tgtEl>
                                      </p:cBhvr>
                                    </p:animEffect>
                                    <p:anim calcmode="lin" valueType="num">
                                      <p:cBhvr>
                                        <p:cTn id="64"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2">
                                            <p:txEl>
                                              <p:pRg st="9" end="9"/>
                                            </p:txEl>
                                          </p:spTgt>
                                        </p:tgtEl>
                                        <p:attrNameLst>
                                          <p:attrName>style.visibility</p:attrName>
                                        </p:attrNameLst>
                                      </p:cBhvr>
                                      <p:to>
                                        <p:strVal val="visible"/>
                                      </p:to>
                                    </p:set>
                                    <p:animEffect transition="in" filter="fade">
                                      <p:cBhvr>
                                        <p:cTn id="70" dur="1000"/>
                                        <p:tgtEl>
                                          <p:spTgt spid="2">
                                            <p:txEl>
                                              <p:pRg st="9" end="9"/>
                                            </p:txEl>
                                          </p:spTgt>
                                        </p:tgtEl>
                                      </p:cBhvr>
                                    </p:animEffect>
                                    <p:anim calcmode="lin" valueType="num">
                                      <p:cBhvr>
                                        <p:cTn id="71"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2">
                                            <p:txEl>
                                              <p:pRg st="10" end="10"/>
                                            </p:txEl>
                                          </p:spTgt>
                                        </p:tgtEl>
                                        <p:attrNameLst>
                                          <p:attrName>style.visibility</p:attrName>
                                        </p:attrNameLst>
                                      </p:cBhvr>
                                      <p:to>
                                        <p:strVal val="visible"/>
                                      </p:to>
                                    </p:set>
                                    <p:animEffect transition="in" filter="fade">
                                      <p:cBhvr>
                                        <p:cTn id="77" dur="1000"/>
                                        <p:tgtEl>
                                          <p:spTgt spid="2">
                                            <p:txEl>
                                              <p:pRg st="10" end="10"/>
                                            </p:txEl>
                                          </p:spTgt>
                                        </p:tgtEl>
                                      </p:cBhvr>
                                    </p:animEffect>
                                    <p:anim calcmode="lin" valueType="num">
                                      <p:cBhvr>
                                        <p:cTn id="78"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2">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2">
                                            <p:txEl>
                                              <p:pRg st="11" end="11"/>
                                            </p:txEl>
                                          </p:spTgt>
                                        </p:tgtEl>
                                        <p:attrNameLst>
                                          <p:attrName>style.visibility</p:attrName>
                                        </p:attrNameLst>
                                      </p:cBhvr>
                                      <p:to>
                                        <p:strVal val="visible"/>
                                      </p:to>
                                    </p:set>
                                    <p:animEffect transition="in" filter="fade">
                                      <p:cBhvr>
                                        <p:cTn id="84" dur="1000"/>
                                        <p:tgtEl>
                                          <p:spTgt spid="2">
                                            <p:txEl>
                                              <p:pRg st="11" end="11"/>
                                            </p:txEl>
                                          </p:spTgt>
                                        </p:tgtEl>
                                      </p:cBhvr>
                                    </p:animEffect>
                                    <p:anim calcmode="lin" valueType="num">
                                      <p:cBhvr>
                                        <p:cTn id="85" dur="1000" fill="hold"/>
                                        <p:tgtEl>
                                          <p:spTgt spid="2">
                                            <p:txEl>
                                              <p:pRg st="11" end="11"/>
                                            </p:txEl>
                                          </p:spTgt>
                                        </p:tgtEl>
                                        <p:attrNameLst>
                                          <p:attrName>ppt_x</p:attrName>
                                        </p:attrNameLst>
                                      </p:cBhvr>
                                      <p:tavLst>
                                        <p:tav tm="0">
                                          <p:val>
                                            <p:strVal val="#ppt_x"/>
                                          </p:val>
                                        </p:tav>
                                        <p:tav tm="100000">
                                          <p:val>
                                            <p:strVal val="#ppt_x"/>
                                          </p:val>
                                        </p:tav>
                                      </p:tavLst>
                                    </p:anim>
                                    <p:anim calcmode="lin" valueType="num">
                                      <p:cBhvr>
                                        <p:cTn id="86" dur="1000" fill="hold"/>
                                        <p:tgtEl>
                                          <p:spTgt spid="2">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2">
                                            <p:txEl>
                                              <p:pRg st="12" end="12"/>
                                            </p:txEl>
                                          </p:spTgt>
                                        </p:tgtEl>
                                        <p:attrNameLst>
                                          <p:attrName>style.visibility</p:attrName>
                                        </p:attrNameLst>
                                      </p:cBhvr>
                                      <p:to>
                                        <p:strVal val="visible"/>
                                      </p:to>
                                    </p:set>
                                    <p:animEffect transition="in" filter="fade">
                                      <p:cBhvr>
                                        <p:cTn id="91" dur="1000"/>
                                        <p:tgtEl>
                                          <p:spTgt spid="2">
                                            <p:txEl>
                                              <p:pRg st="12" end="12"/>
                                            </p:txEl>
                                          </p:spTgt>
                                        </p:tgtEl>
                                      </p:cBhvr>
                                    </p:animEffect>
                                    <p:anim calcmode="lin" valueType="num">
                                      <p:cBhvr>
                                        <p:cTn id="92" dur="1000" fill="hold"/>
                                        <p:tgtEl>
                                          <p:spTgt spid="2">
                                            <p:txEl>
                                              <p:pRg st="12" end="12"/>
                                            </p:txEl>
                                          </p:spTgt>
                                        </p:tgtEl>
                                        <p:attrNameLst>
                                          <p:attrName>ppt_x</p:attrName>
                                        </p:attrNameLst>
                                      </p:cBhvr>
                                      <p:tavLst>
                                        <p:tav tm="0">
                                          <p:val>
                                            <p:strVal val="#ppt_x"/>
                                          </p:val>
                                        </p:tav>
                                        <p:tav tm="100000">
                                          <p:val>
                                            <p:strVal val="#ppt_x"/>
                                          </p:val>
                                        </p:tav>
                                      </p:tavLst>
                                    </p:anim>
                                    <p:anim calcmode="lin" valueType="num">
                                      <p:cBhvr>
                                        <p:cTn id="93" dur="1000" fill="hold"/>
                                        <p:tgtEl>
                                          <p:spTgt spid="2">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2">
                                            <p:txEl>
                                              <p:pRg st="13" end="13"/>
                                            </p:txEl>
                                          </p:spTgt>
                                        </p:tgtEl>
                                        <p:attrNameLst>
                                          <p:attrName>style.visibility</p:attrName>
                                        </p:attrNameLst>
                                      </p:cBhvr>
                                      <p:to>
                                        <p:strVal val="visible"/>
                                      </p:to>
                                    </p:set>
                                    <p:animEffect transition="in" filter="fade">
                                      <p:cBhvr>
                                        <p:cTn id="98" dur="1000"/>
                                        <p:tgtEl>
                                          <p:spTgt spid="2">
                                            <p:txEl>
                                              <p:pRg st="13" end="13"/>
                                            </p:txEl>
                                          </p:spTgt>
                                        </p:tgtEl>
                                      </p:cBhvr>
                                    </p:animEffect>
                                    <p:anim calcmode="lin" valueType="num">
                                      <p:cBhvr>
                                        <p:cTn id="99" dur="1000" fill="hold"/>
                                        <p:tgtEl>
                                          <p:spTgt spid="2">
                                            <p:txEl>
                                              <p:pRg st="13" end="13"/>
                                            </p:txEl>
                                          </p:spTgt>
                                        </p:tgtEl>
                                        <p:attrNameLst>
                                          <p:attrName>ppt_x</p:attrName>
                                        </p:attrNameLst>
                                      </p:cBhvr>
                                      <p:tavLst>
                                        <p:tav tm="0">
                                          <p:val>
                                            <p:strVal val="#ppt_x"/>
                                          </p:val>
                                        </p:tav>
                                        <p:tav tm="100000">
                                          <p:val>
                                            <p:strVal val="#ppt_x"/>
                                          </p:val>
                                        </p:tav>
                                      </p:tavLst>
                                    </p:anim>
                                    <p:anim calcmode="lin" valueType="num">
                                      <p:cBhvr>
                                        <p:cTn id="100" dur="1000" fill="hold"/>
                                        <p:tgtEl>
                                          <p:spTgt spid="2">
                                            <p:txEl>
                                              <p:pRg st="13" end="1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671513" y="1042989"/>
            <a:ext cx="8272462" cy="4893647"/>
          </a:xfrm>
          <a:prstGeom prst="rect">
            <a:avLst/>
          </a:prstGeom>
          <a:noFill/>
        </p:spPr>
        <p:txBody>
          <a:bodyPr wrap="square" rtlCol="0">
            <a:spAutoFit/>
          </a:bodyPr>
          <a:lstStyle/>
          <a:p>
            <a:r>
              <a:rPr lang="ru-RU" sz="2400" dirty="0">
                <a:solidFill>
                  <a:srgbClr val="CC0066"/>
                </a:solidFill>
                <a:latin typeface="Times New Roman" panose="02020603050405020304" pitchFamily="18" charset="0"/>
                <a:cs typeface="Times New Roman" panose="02020603050405020304" pitchFamily="18" charset="0"/>
              </a:rPr>
              <a:t>♦    участие в расследовании несчастных случаев на производстве</a:t>
            </a:r>
          </a:p>
          <a:p>
            <a:r>
              <a:rPr lang="ru-RU" sz="2400" dirty="0">
                <a:solidFill>
                  <a:srgbClr val="CC0066"/>
                </a:solidFill>
                <a:latin typeface="Times New Roman" panose="02020603050405020304" pitchFamily="18" charset="0"/>
                <a:cs typeface="Times New Roman" panose="02020603050405020304" pitchFamily="18" charset="0"/>
              </a:rPr>
              <a:t>♦    взаимодействие с органами надзора и контроля</a:t>
            </a:r>
          </a:p>
          <a:p>
            <a:pPr marL="2243138" indent="-2243138"/>
            <a:r>
              <a:rPr lang="ru-RU" sz="2400" dirty="0">
                <a:latin typeface="Times New Roman" panose="02020603050405020304" pitchFamily="18" charset="0"/>
                <a:cs typeface="Times New Roman" panose="02020603050405020304" pitchFamily="18" charset="0"/>
              </a:rPr>
              <a:t>                          * межрайонной инспекцией Департамента </a:t>
            </a:r>
            <a:r>
              <a:rPr lang="ru-RU" sz="2400" dirty="0" err="1">
                <a:latin typeface="Times New Roman" panose="02020603050405020304" pitchFamily="18" charset="0"/>
                <a:cs typeface="Times New Roman" panose="02020603050405020304" pitchFamily="18" charset="0"/>
              </a:rPr>
              <a:t>госинспекции</a:t>
            </a:r>
            <a:r>
              <a:rPr lang="ru-RU" sz="2400" dirty="0">
                <a:latin typeface="Times New Roman" panose="02020603050405020304" pitchFamily="18" charset="0"/>
                <a:cs typeface="Times New Roman" panose="02020603050405020304" pitchFamily="18" charset="0"/>
              </a:rPr>
              <a:t> труда</a:t>
            </a:r>
          </a:p>
          <a:p>
            <a:pPr marL="2243138" indent="-2243138"/>
            <a:r>
              <a:rPr lang="ru-RU" sz="2400" dirty="0">
                <a:latin typeface="Times New Roman" panose="02020603050405020304" pitchFamily="18" charset="0"/>
                <a:cs typeface="Times New Roman" panose="02020603050405020304" pitchFamily="18" charset="0"/>
              </a:rPr>
              <a:t>                          * </a:t>
            </a:r>
            <a:r>
              <a:rPr lang="ru-RU" sz="2400" dirty="0" err="1">
                <a:latin typeface="Times New Roman" panose="02020603050405020304" pitchFamily="18" charset="0"/>
                <a:cs typeface="Times New Roman" panose="02020603050405020304" pitchFamily="18" charset="0"/>
              </a:rPr>
              <a:t>ЦЭиГ</a:t>
            </a:r>
            <a:endParaRPr lang="ru-RU" sz="2400" dirty="0">
              <a:latin typeface="Times New Roman" panose="02020603050405020304" pitchFamily="18" charset="0"/>
              <a:cs typeface="Times New Roman" panose="02020603050405020304" pitchFamily="18" charset="0"/>
            </a:endParaRPr>
          </a:p>
          <a:p>
            <a:pPr marL="2243138" indent="-2243138"/>
            <a:r>
              <a:rPr lang="ru-RU" sz="2400" dirty="0">
                <a:latin typeface="Times New Roman" panose="02020603050405020304" pitchFamily="18" charset="0"/>
                <a:cs typeface="Times New Roman" panose="02020603050405020304" pitchFamily="18" charset="0"/>
              </a:rPr>
              <a:t>                          * инженером по ОТ  (совместный контроль)</a:t>
            </a:r>
          </a:p>
          <a:p>
            <a:r>
              <a:rPr lang="ru-RU" sz="2400" dirty="0">
                <a:latin typeface="Times New Roman" panose="02020603050405020304" pitchFamily="18" charset="0"/>
                <a:cs typeface="Times New Roman" panose="02020603050405020304" pitchFamily="18" charset="0"/>
              </a:rPr>
              <a:t> </a:t>
            </a:r>
          </a:p>
          <a:p>
            <a:r>
              <a:rPr lang="ru-RU" sz="2400" dirty="0">
                <a:solidFill>
                  <a:srgbClr val="CC0066"/>
                </a:solidFill>
                <a:latin typeface="Times New Roman" panose="02020603050405020304" pitchFamily="18" charset="0"/>
                <a:cs typeface="Times New Roman" panose="02020603050405020304" pitchFamily="18" charset="0"/>
              </a:rPr>
              <a:t>♦  отчет профкома и комиссии по ОТ на профсоюзном собрании </a:t>
            </a:r>
          </a:p>
          <a:p>
            <a:r>
              <a:rPr lang="ru-RU" sz="2400" dirty="0">
                <a:solidFill>
                  <a:srgbClr val="CC0066"/>
                </a:solidFill>
                <a:latin typeface="Times New Roman" panose="02020603050405020304" pitchFamily="18" charset="0"/>
                <a:cs typeface="Times New Roman" panose="02020603050405020304" pitchFamily="18" charset="0"/>
              </a:rPr>
              <a:t> </a:t>
            </a:r>
          </a:p>
          <a:p>
            <a:r>
              <a:rPr lang="ru-RU" sz="2400" dirty="0">
                <a:solidFill>
                  <a:srgbClr val="CC0066"/>
                </a:solidFill>
                <a:latin typeface="Times New Roman" panose="02020603050405020304" pitchFamily="18" charset="0"/>
                <a:cs typeface="Times New Roman" panose="02020603050405020304" pitchFamily="18" charset="0"/>
              </a:rPr>
              <a:t>♦   организация работы в соответствии с планом работы</a:t>
            </a:r>
            <a:r>
              <a:rPr lang="ru-RU" sz="2400" dirty="0" smtClean="0">
                <a:solidFill>
                  <a:srgbClr val="CC0066"/>
                </a:solidFill>
                <a:latin typeface="Times New Roman" panose="02020603050405020304" pitchFamily="18" charset="0"/>
                <a:cs typeface="Times New Roman" panose="02020603050405020304" pitchFamily="18" charset="0"/>
              </a:rPr>
              <a:t>.</a:t>
            </a:r>
          </a:p>
          <a:p>
            <a:endParaRPr lang="ru-RU" sz="2400" dirty="0">
              <a:solidFill>
                <a:srgbClr val="CC00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853400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57150" y="0"/>
            <a:ext cx="9086850" cy="7679025"/>
          </a:xfrm>
          <a:prstGeom prst="rect">
            <a:avLst/>
          </a:prstGeom>
          <a:noFill/>
        </p:spPr>
        <p:txBody>
          <a:bodyPr wrap="square" rtlCol="0">
            <a:spAutoFit/>
          </a:bodyPr>
          <a:lstStyle/>
          <a:p>
            <a:pPr algn="ctr"/>
            <a:r>
              <a:rPr lang="ru-RU" sz="1850" b="1" dirty="0">
                <a:solidFill>
                  <a:srgbClr val="CC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Основное направление –   осуществление периодического контроля за соблюдением законодательства по охране труда                                                 </a:t>
            </a:r>
          </a:p>
          <a:p>
            <a:r>
              <a:rPr lang="ru-RU" sz="1850" dirty="0">
                <a:latin typeface="Times New Roman" panose="02020603050405020304" pitchFamily="18" charset="0"/>
                <a:cs typeface="Times New Roman" panose="02020603050405020304" pitchFamily="18" charset="0"/>
              </a:rPr>
              <a:t>а) разработка Положения об организации периодического контроля за соблюдением законодательства по охране труда совместно с нанимателем;</a:t>
            </a:r>
          </a:p>
          <a:p>
            <a:r>
              <a:rPr lang="ru-RU" sz="1850" dirty="0">
                <a:latin typeface="Times New Roman" panose="02020603050405020304" pitchFamily="18" charset="0"/>
                <a:cs typeface="Times New Roman" panose="02020603050405020304" pitchFamily="18" charset="0"/>
              </a:rPr>
              <a:t>б) согласование на заседании профсоюзного комитета;</a:t>
            </a:r>
          </a:p>
          <a:p>
            <a:r>
              <a:rPr lang="ru-RU" sz="1850" dirty="0">
                <a:latin typeface="Times New Roman" panose="02020603050405020304" pitchFamily="18" charset="0"/>
                <a:cs typeface="Times New Roman" panose="02020603050405020304" pitchFamily="18" charset="0"/>
              </a:rPr>
              <a:t>в) утверждение руководителем;</a:t>
            </a:r>
          </a:p>
          <a:p>
            <a:r>
              <a:rPr lang="ru-RU" sz="1850" dirty="0">
                <a:latin typeface="Times New Roman" panose="02020603050405020304" pitchFamily="18" charset="0"/>
                <a:cs typeface="Times New Roman" panose="02020603050405020304" pitchFamily="18" charset="0"/>
              </a:rPr>
              <a:t>г) подготовка памяток общественным инспекторам по проведению контроля  в разных помещениях учреждения;</a:t>
            </a:r>
          </a:p>
          <a:p>
            <a:r>
              <a:rPr lang="ru-RU" sz="1850" dirty="0">
                <a:latin typeface="Times New Roman" panose="02020603050405020304" pitchFamily="18" charset="0"/>
                <a:cs typeface="Times New Roman" panose="02020603050405020304" pitchFamily="18" charset="0"/>
              </a:rPr>
              <a:t>д) распределение объектов УО между общественными инспекторами по ОТ для осуществления ежемесячного контроля;</a:t>
            </a:r>
          </a:p>
          <a:p>
            <a:r>
              <a:rPr lang="ru-RU" sz="1850" dirty="0">
                <a:latin typeface="Times New Roman" panose="02020603050405020304" pitchFamily="18" charset="0"/>
                <a:cs typeface="Times New Roman" panose="02020603050405020304" pitchFamily="18" charset="0"/>
              </a:rPr>
              <a:t>е) делегирование представителей профкома в состав комиссии по проведению ежеквартального контроля – председателя профкома и председателя общественной комиссии по охране труда (или общественного инспектора);</a:t>
            </a:r>
          </a:p>
          <a:p>
            <a:r>
              <a:rPr lang="ru-RU" sz="1850" dirty="0">
                <a:latin typeface="Times New Roman" panose="02020603050405020304" pitchFamily="18" charset="0"/>
                <a:cs typeface="Times New Roman" panose="02020603050405020304" pitchFamily="18" charset="0"/>
              </a:rPr>
              <a:t>ж) оформление результатов контроля  в журналах ежедневного, ежемесячного и ежеквартального контроля; в протоколах совместных заседаний администрации и профсоюзного комитета либо производственных совещаний;</a:t>
            </a:r>
          </a:p>
          <a:p>
            <a:r>
              <a:rPr lang="ru-RU" sz="1850" dirty="0">
                <a:latin typeface="Times New Roman" panose="02020603050405020304" pitchFamily="18" charset="0"/>
                <a:cs typeface="Times New Roman" panose="02020603050405020304" pitchFamily="18" charset="0"/>
              </a:rPr>
              <a:t>з) участие в контроле, проводимом отделом образования, спорта и туризма по готовности учреждения образования к началу учебного года, технической инспекцией труда ФПБ;</a:t>
            </a:r>
          </a:p>
          <a:p>
            <a:r>
              <a:rPr lang="ru-RU" sz="1850" dirty="0">
                <a:latin typeface="Times New Roman" panose="02020603050405020304" pitchFamily="18" charset="0"/>
                <a:cs typeface="Times New Roman" panose="02020603050405020304" pitchFamily="18" charset="0"/>
              </a:rPr>
              <a:t>и)  участие в разработке Плана мероприятий по охране труда на очередной календарный год;</a:t>
            </a:r>
          </a:p>
          <a:p>
            <a:r>
              <a:rPr lang="ru-RU" sz="1850" dirty="0">
                <a:latin typeface="Times New Roman" panose="02020603050405020304" pitchFamily="18" charset="0"/>
                <a:cs typeface="Times New Roman" panose="02020603050405020304" pitchFamily="18" charset="0"/>
              </a:rPr>
              <a:t>к) подведение итогов выполнения коллективного договора и Плана мероприятий по охране труда как его составной части с оформлением акта проверки;</a:t>
            </a:r>
          </a:p>
          <a:p>
            <a:r>
              <a:rPr lang="ru-RU" sz="1850" dirty="0">
                <a:latin typeface="Times New Roman" panose="02020603050405020304" pitchFamily="18" charset="0"/>
                <a:cs typeface="Times New Roman" panose="02020603050405020304" pitchFamily="18" charset="0"/>
              </a:rPr>
              <a:t>и) участие в проведении Дней охраны труда </a:t>
            </a:r>
          </a:p>
          <a:p>
            <a:r>
              <a:rPr lang="ru-RU" sz="1850" dirty="0">
                <a:latin typeface="Times New Roman" panose="02020603050405020304" pitchFamily="18" charset="0"/>
                <a:cs typeface="Times New Roman" panose="02020603050405020304" pitchFamily="18" charset="0"/>
              </a:rPr>
              <a:t> </a:t>
            </a:r>
          </a:p>
          <a:p>
            <a:endParaRPr lang="ru-RU" dirty="0"/>
          </a:p>
        </p:txBody>
      </p:sp>
    </p:spTree>
    <p:extLst>
      <p:ext uri="{BB962C8B-B14F-4D97-AF65-F5344CB8AC3E}">
        <p14:creationId xmlns:p14="http://schemas.microsoft.com/office/powerpoint/2010/main" val="1859017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Lst>
  </p:timing>
</p:sld>
</file>

<file path=ppt/slides/slide5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228600" y="242887"/>
            <a:ext cx="8743950" cy="1384995"/>
          </a:xfrm>
          <a:prstGeom prst="rect">
            <a:avLst/>
          </a:prstGeom>
          <a:noFill/>
        </p:spPr>
        <p:txBody>
          <a:bodyPr wrap="square" rtlCol="0">
            <a:spAutoFit/>
          </a:bodyPr>
          <a:lstStyle/>
          <a:p>
            <a:r>
              <a:rPr lang="ru-RU" sz="1400" b="1" dirty="0">
                <a:latin typeface="Times New Roman" panose="02020603050405020304" pitchFamily="18" charset="0"/>
                <a:cs typeface="Times New Roman" panose="02020603050405020304" pitchFamily="18" charset="0"/>
              </a:rPr>
              <a:t>СОГЛАСОВАНО                                                                                             </a:t>
            </a:r>
            <a:r>
              <a:rPr lang="ru-RU" sz="1400" b="1" dirty="0" smtClean="0">
                <a:latin typeface="Times New Roman" panose="02020603050405020304" pitchFamily="18" charset="0"/>
                <a:cs typeface="Times New Roman" panose="02020603050405020304" pitchFamily="18" charset="0"/>
              </a:rPr>
              <a:t>           УТВЕРЖДАЮ</a:t>
            </a:r>
            <a:endParaRPr lang="ru-RU" sz="1400" b="1" dirty="0">
              <a:latin typeface="Times New Roman" panose="02020603050405020304" pitchFamily="18" charset="0"/>
              <a:cs typeface="Times New Roman" panose="02020603050405020304" pitchFamily="18" charset="0"/>
            </a:endParaRPr>
          </a:p>
          <a:p>
            <a:r>
              <a:rPr lang="ru-RU" sz="1400" dirty="0">
                <a:latin typeface="Times New Roman" panose="02020603050405020304" pitchFamily="18" charset="0"/>
                <a:cs typeface="Times New Roman" panose="02020603050405020304" pitchFamily="18" charset="0"/>
              </a:rPr>
              <a:t>Протокол заседания                                                                                                   </a:t>
            </a:r>
            <a:r>
              <a:rPr lang="ru-RU" sz="1400" dirty="0" smtClean="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Директор_________( Ф.И.О.)</a:t>
            </a:r>
          </a:p>
          <a:p>
            <a:r>
              <a:rPr lang="ru-RU" sz="1400" dirty="0">
                <a:latin typeface="Times New Roman" panose="02020603050405020304" pitchFamily="18" charset="0"/>
                <a:cs typeface="Times New Roman" panose="02020603050405020304" pitchFamily="18" charset="0"/>
              </a:rPr>
              <a:t>профсоюзного комитета                                                                                            </a:t>
            </a:r>
            <a:r>
              <a:rPr lang="ru-RU" sz="1400" dirty="0" smtClean="0">
                <a:latin typeface="Times New Roman" panose="02020603050405020304" pitchFamily="18" charset="0"/>
                <a:cs typeface="Times New Roman" panose="02020603050405020304" pitchFamily="18" charset="0"/>
              </a:rPr>
              <a:t>  приказ </a:t>
            </a:r>
            <a:r>
              <a:rPr lang="ru-RU" sz="1400" dirty="0">
                <a:latin typeface="Times New Roman" panose="02020603050405020304" pitchFamily="18" charset="0"/>
                <a:cs typeface="Times New Roman" panose="02020603050405020304" pitchFamily="18" charset="0"/>
              </a:rPr>
              <a:t>№ ______ от _____20__г.</a:t>
            </a:r>
          </a:p>
          <a:p>
            <a:r>
              <a:rPr lang="ru-RU" sz="1400" dirty="0">
                <a:latin typeface="Times New Roman" panose="02020603050405020304" pitchFamily="18" charset="0"/>
                <a:cs typeface="Times New Roman" panose="02020603050405020304" pitchFamily="18" charset="0"/>
              </a:rPr>
              <a:t>№___ от_____200_г.                          </a:t>
            </a:r>
          </a:p>
          <a:p>
            <a:r>
              <a:rPr lang="ru-RU" sz="1400" dirty="0">
                <a:latin typeface="Times New Roman" panose="02020603050405020304" pitchFamily="18" charset="0"/>
                <a:cs typeface="Times New Roman" panose="02020603050405020304" pitchFamily="18" charset="0"/>
              </a:rPr>
              <a:t>Председатель ПК</a:t>
            </a:r>
          </a:p>
          <a:p>
            <a:r>
              <a:rPr lang="ru-RU" sz="1400" dirty="0">
                <a:latin typeface="Times New Roman" panose="02020603050405020304" pitchFamily="18" charset="0"/>
                <a:cs typeface="Times New Roman" panose="02020603050405020304" pitchFamily="18" charset="0"/>
              </a:rPr>
              <a:t>__________(Ф.И.О</a:t>
            </a:r>
            <a:r>
              <a:rPr lang="ru-RU" sz="1400" dirty="0" smtClean="0">
                <a:latin typeface="Times New Roman" panose="02020603050405020304" pitchFamily="18" charset="0"/>
                <a:cs typeface="Times New Roman" panose="02020603050405020304" pitchFamily="18" charset="0"/>
              </a:rPr>
              <a:t>.)</a:t>
            </a:r>
            <a:endParaRPr lang="ru-RU" sz="14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28575" y="2199383"/>
            <a:ext cx="9144000" cy="4524315"/>
          </a:xfrm>
          <a:prstGeom prst="rect">
            <a:avLst/>
          </a:prstGeom>
          <a:noFill/>
        </p:spPr>
        <p:txBody>
          <a:bodyPr wrap="square" rtlCol="0">
            <a:spAutoFit/>
          </a:bodyPr>
          <a:lstStyle/>
          <a:p>
            <a:pPr lvl="0" indent="228600" algn="ctr" eaLnBrk="0" fontAlgn="base" hangingPunct="0">
              <a:spcBef>
                <a:spcPct val="0"/>
              </a:spcBef>
              <a:spcAft>
                <a:spcPct val="0"/>
              </a:spcAft>
            </a:pPr>
            <a:r>
              <a:rPr lang="ru-RU" b="1" dirty="0" smtClean="0">
                <a:solidFill>
                  <a:srgbClr val="4F81BD"/>
                </a:solidFill>
                <a:latin typeface="Cambria" panose="02040503050406030204" pitchFamily="18" charset="0"/>
                <a:ea typeface="Times New Roman" panose="02020603050405020304" pitchFamily="18" charset="0"/>
                <a:cs typeface="Times New Roman" panose="02020603050405020304" pitchFamily="18" charset="0"/>
              </a:rPr>
              <a:t>ПОЛОЖЕНИЕ</a:t>
            </a:r>
            <a:endParaRPr lang="ru-RU" b="1" dirty="0">
              <a:solidFill>
                <a:srgbClr val="4F81BD"/>
              </a:solidFill>
              <a:latin typeface="Cambria" panose="02040503050406030204" pitchFamily="18" charset="0"/>
              <a:ea typeface="Times New Roman" panose="02020603050405020304" pitchFamily="18" charset="0"/>
              <a:cs typeface="Times New Roman" panose="02020603050405020304" pitchFamily="18" charset="0"/>
            </a:endParaRPr>
          </a:p>
          <a:p>
            <a:pPr lvl="0" indent="228600" algn="ctr" eaLnBrk="0" fontAlgn="base" hangingPunct="0">
              <a:spcBef>
                <a:spcPct val="0"/>
              </a:spcBef>
              <a:spcAft>
                <a:spcPct val="0"/>
              </a:spcAft>
            </a:pPr>
            <a:r>
              <a:rPr lang="ru-RU" b="1" dirty="0">
                <a:latin typeface="Times New Roman" panose="02020603050405020304" pitchFamily="18" charset="0"/>
                <a:cs typeface="Times New Roman" panose="02020603050405020304" pitchFamily="18" charset="0"/>
              </a:rPr>
              <a:t>об организации периодического контроля</a:t>
            </a:r>
            <a:endParaRPr lang="ru-RU" sz="1000" dirty="0">
              <a:latin typeface="Times New Roman" panose="02020603050405020304" pitchFamily="18" charset="0"/>
              <a:cs typeface="Times New Roman" panose="02020603050405020304" pitchFamily="18" charset="0"/>
            </a:endParaRPr>
          </a:p>
          <a:p>
            <a:pPr lvl="0" indent="228600" algn="ctr" eaLnBrk="0" fontAlgn="base" hangingPunct="0">
              <a:spcBef>
                <a:spcPct val="0"/>
              </a:spcBef>
              <a:spcAft>
                <a:spcPct val="0"/>
              </a:spcAft>
            </a:pPr>
            <a:r>
              <a:rPr lang="ru-RU" b="1" dirty="0">
                <a:latin typeface="Times New Roman" panose="02020603050405020304" pitchFamily="18" charset="0"/>
                <a:cs typeface="Times New Roman" panose="02020603050405020304" pitchFamily="18" charset="0"/>
              </a:rPr>
              <a:t> за соблюдением  законодательства об  охране труда </a:t>
            </a:r>
            <a:r>
              <a:rPr lang="ru-RU" b="1" dirty="0" smtClean="0">
                <a:latin typeface="Times New Roman" panose="02020603050405020304" pitchFamily="18" charset="0"/>
                <a:cs typeface="Times New Roman" panose="02020603050405020304" pitchFamily="18" charset="0"/>
              </a:rPr>
              <a:t>в</a:t>
            </a:r>
          </a:p>
          <a:p>
            <a:pPr lvl="0" indent="228600" algn="ctr" eaLnBrk="0" fontAlgn="base" hangingPunct="0">
              <a:spcBef>
                <a:spcPct val="0"/>
              </a:spcBef>
              <a:spcAft>
                <a:spcPct val="0"/>
              </a:spcAft>
            </a:pPr>
            <a:r>
              <a:rPr lang="ru-RU" b="1" dirty="0" smtClean="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__________________________</a:t>
            </a:r>
            <a:endParaRPr lang="ru-RU" sz="1000" dirty="0">
              <a:latin typeface="Times New Roman" panose="02020603050405020304" pitchFamily="18" charset="0"/>
              <a:cs typeface="Times New Roman" panose="02020603050405020304" pitchFamily="18" charset="0"/>
            </a:endParaRPr>
          </a:p>
          <a:p>
            <a:pPr lvl="0" indent="228600" algn="ctr" eaLnBrk="0" fontAlgn="base" hangingPunct="0">
              <a:spcBef>
                <a:spcPct val="0"/>
              </a:spcBef>
              <a:spcAft>
                <a:spcPct val="0"/>
              </a:spcAft>
            </a:pPr>
            <a:r>
              <a:rPr lang="ru-RU" b="1"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наименование учреждения</a:t>
            </a:r>
            <a:r>
              <a:rPr lang="ru-RU" b="1" dirty="0">
                <a:latin typeface="Times New Roman" panose="02020603050405020304" pitchFamily="18" charset="0"/>
                <a:cs typeface="Times New Roman" panose="02020603050405020304" pitchFamily="18" charset="0"/>
              </a:rPr>
              <a:t>)</a:t>
            </a:r>
            <a:endParaRPr lang="ru-RU" sz="1000" dirty="0">
              <a:latin typeface="Times New Roman" panose="02020603050405020304" pitchFamily="18" charset="0"/>
              <a:cs typeface="Times New Roman" panose="02020603050405020304" pitchFamily="18" charset="0"/>
            </a:endParaRPr>
          </a:p>
          <a:p>
            <a:pPr lvl="0" indent="228600" eaLnBrk="0" fontAlgn="base" hangingPunct="0">
              <a:spcBef>
                <a:spcPct val="0"/>
              </a:spcBef>
              <a:spcAft>
                <a:spcPct val="0"/>
              </a:spcAft>
            </a:pPr>
            <a:r>
              <a:rPr lang="ru-RU" b="1" dirty="0">
                <a:latin typeface="Times New Roman" panose="02020603050405020304" pitchFamily="18" charset="0"/>
                <a:cs typeface="Times New Roman" panose="02020603050405020304" pitchFamily="18" charset="0"/>
              </a:rPr>
              <a:t>1. Общие положения.</a:t>
            </a:r>
            <a:endParaRPr lang="ru-RU" sz="1000" dirty="0">
              <a:latin typeface="Times New Roman" panose="02020603050405020304" pitchFamily="18" charset="0"/>
              <a:cs typeface="Times New Roman" panose="02020603050405020304" pitchFamily="18" charset="0"/>
            </a:endParaRPr>
          </a:p>
          <a:p>
            <a:pPr lvl="0" indent="228600" eaLnBrk="0" fontAlgn="base" hangingPunct="0">
              <a:spcBef>
                <a:spcPct val="0"/>
              </a:spcBef>
              <a:spcAft>
                <a:spcPct val="0"/>
              </a:spcAft>
            </a:pPr>
            <a:r>
              <a:rPr lang="ru-RU" dirty="0" smtClean="0">
                <a:latin typeface="Times New Roman" panose="02020603050405020304" pitchFamily="18" charset="0"/>
                <a:ea typeface="Times New Roman" panose="02020603050405020304" pitchFamily="18" charset="0"/>
                <a:cs typeface="Times New Roman" panose="02020603050405020304" pitchFamily="18" charset="0"/>
              </a:rPr>
              <a:t>1. Настоящее </a:t>
            </a:r>
            <a:r>
              <a:rPr lang="ru-RU" dirty="0">
                <a:latin typeface="Times New Roman" panose="02020603050405020304" pitchFamily="18" charset="0"/>
                <a:ea typeface="Times New Roman" panose="02020603050405020304" pitchFamily="18" charset="0"/>
                <a:cs typeface="Times New Roman" panose="02020603050405020304" pitchFamily="18" charset="0"/>
              </a:rPr>
              <a:t>положение разработано на основании Типовой инструкции о проведении контроля за соблюдением законодательства об охране труда в организации, утвержденной постановлением Министерства труда и социальной защиты Республики </a:t>
            </a:r>
            <a:r>
              <a:rPr lang="ru-RU" dirty="0" smtClean="0">
                <a:latin typeface="Times New Roman" panose="02020603050405020304" pitchFamily="18" charset="0"/>
                <a:ea typeface="Times New Roman" panose="02020603050405020304" pitchFamily="18" charset="0"/>
                <a:cs typeface="Times New Roman" panose="02020603050405020304" pitchFamily="18" charset="0"/>
              </a:rPr>
              <a:t>Беларусь</a:t>
            </a:r>
          </a:p>
          <a:p>
            <a:pPr lvl="0" eaLnBrk="0" fontAlgn="base" hangingPunct="0">
              <a:spcBef>
                <a:spcPct val="0"/>
              </a:spcBef>
              <a:spcAft>
                <a:spcPct val="0"/>
              </a:spcAft>
            </a:pPr>
            <a:r>
              <a:rPr lang="ru-RU"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RU" dirty="0">
                <a:latin typeface="Times New Roman" panose="02020603050405020304" pitchFamily="18" charset="0"/>
                <a:ea typeface="Times New Roman" panose="02020603050405020304" pitchFamily="18" charset="0"/>
                <a:cs typeface="Times New Roman" panose="02020603050405020304" pitchFamily="18" charset="0"/>
              </a:rPr>
              <a:t>26 декабря 2003 г. №159.  </a:t>
            </a:r>
            <a:endParaRPr lang="ru-RU" sz="1000" dirty="0">
              <a:latin typeface="Times New Roman" panose="02020603050405020304" pitchFamily="18" charset="0"/>
              <a:cs typeface="Times New Roman" panose="02020603050405020304" pitchFamily="18" charset="0"/>
            </a:endParaRPr>
          </a:p>
          <a:p>
            <a:pPr lvl="0" indent="228600" eaLnBrk="0" fontAlgn="base" hangingPunct="0">
              <a:spcBef>
                <a:spcPct val="0"/>
              </a:spcBef>
              <a:spcAft>
                <a:spcPct val="0"/>
              </a:spcAft>
            </a:pP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 Периодический контроль за соблюдением законодательства об охране труда (далее - периодический контроль) является одним из видов контроля, который предусматривает участие работников в деятельности по улучшению условий и охраны труда, профилактике несчастных случаев и заболеваний на производстве.</a:t>
            </a:r>
            <a:endParaRPr lang="ru-RU" sz="1000" dirty="0">
              <a:latin typeface="Times New Roman" panose="02020603050405020304" pitchFamily="18" charset="0"/>
              <a:cs typeface="Times New Roman" panose="02020603050405020304" pitchFamily="18" charset="0"/>
            </a:endParaRPr>
          </a:p>
          <a:p>
            <a:pPr lvl="0" indent="228600" eaLnBrk="0" fontAlgn="base" hangingPunct="0">
              <a:spcBef>
                <a:spcPct val="0"/>
              </a:spcBef>
              <a:spcAft>
                <a:spcPct val="0"/>
              </a:spcAft>
            </a:pPr>
            <a:r>
              <a:rPr lang="ru-RU" dirty="0">
                <a:latin typeface="Times New Roman" panose="02020603050405020304" pitchFamily="18" charset="0"/>
                <a:ea typeface="Times New Roman" panose="02020603050405020304" pitchFamily="18" charset="0"/>
                <a:cs typeface="Times New Roman" panose="02020603050405020304" pitchFamily="18" charset="0"/>
              </a:rPr>
              <a:t>3.</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Периодический контроль осуществляется представителями нанимателя с </a:t>
            </a:r>
            <a:r>
              <a:rPr lang="ru-RU"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участием общественных инспекторов профсоюзов по охране труда</a:t>
            </a:r>
            <a:r>
              <a:rPr lang="ru-RU"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1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285072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0" y="185738"/>
            <a:ext cx="9144000" cy="7017306"/>
          </a:xfrm>
          <a:prstGeom prst="rect">
            <a:avLst/>
          </a:prstGeom>
          <a:noFill/>
        </p:spPr>
        <p:txBody>
          <a:bodyPr wrap="square" rtlCol="0">
            <a:spAutoFit/>
          </a:bodyPr>
          <a:lstStyle/>
          <a:p>
            <a:pPr lvl="0" indent="228600" algn="just" eaLnBrk="0" fontAlgn="base" hangingPunct="0">
              <a:spcBef>
                <a:spcPct val="0"/>
              </a:spcBef>
              <a:spcAft>
                <a:spcPct val="0"/>
              </a:spcAft>
            </a:pPr>
            <a:r>
              <a:rPr lang="ru-RU" dirty="0">
                <a:latin typeface="Times New Roman" panose="02020603050405020304" pitchFamily="18" charset="0"/>
                <a:ea typeface="Times New Roman" panose="02020603050405020304" pitchFamily="18" charset="0"/>
                <a:cs typeface="Times New Roman" panose="02020603050405020304" pitchFamily="18" charset="0"/>
              </a:rPr>
              <a:t>4. Периодический контроль  в системе управления охраной труда является основной формой контроля администрации и профсоюзного комитета учреждения за состоянием условий и безопасности труда  на рабочих местах, а также соблюдением работниками трудового законодательства Республики Беларусь по вопросам охраны труда, условий коллективного договора, правил и норм, инструкций и должностных обязанностей по охране труда.</a:t>
            </a:r>
            <a:endParaRPr lang="ru-RU" sz="1000" dirty="0">
              <a:latin typeface="Times New Roman" panose="02020603050405020304" pitchFamily="18" charset="0"/>
              <a:cs typeface="Times New Roman" panose="02020603050405020304" pitchFamily="18" charset="0"/>
            </a:endParaRPr>
          </a:p>
          <a:p>
            <a:pPr lvl="0" indent="228600" algn="just" eaLnBrk="0" fontAlgn="base" hangingPunct="0">
              <a:spcBef>
                <a:spcPct val="0"/>
              </a:spcBef>
              <a:spcAft>
                <a:spcPct val="0"/>
              </a:spcAft>
            </a:pPr>
            <a:r>
              <a:rPr lang="ru-RU" dirty="0">
                <a:latin typeface="Times New Roman" panose="02020603050405020304" pitchFamily="18" charset="0"/>
                <a:ea typeface="Times New Roman" panose="02020603050405020304" pitchFamily="18" charset="0"/>
                <a:cs typeface="Times New Roman" panose="02020603050405020304" pitchFamily="18" charset="0"/>
              </a:rPr>
              <a:t>5. Периодический контроль не исключает проведение ведомственного контроля в соответствии с должностными обязанностями директора школы и его заместителей, а также общественного контроля в соответствии с Положением о комиссии по охране труда профсоюзного комитета и Положением об общественном инспекторе по охране труда.</a:t>
            </a:r>
            <a:endParaRPr lang="ru-RU" sz="1000" dirty="0">
              <a:latin typeface="Times New Roman" panose="02020603050405020304" pitchFamily="18" charset="0"/>
              <a:cs typeface="Times New Roman" panose="02020603050405020304" pitchFamily="18" charset="0"/>
            </a:endParaRPr>
          </a:p>
          <a:p>
            <a:pPr lvl="0" algn="just" eaLnBrk="0" fontAlgn="base" hangingPunct="0">
              <a:spcBef>
                <a:spcPct val="0"/>
              </a:spcBef>
              <a:spcAft>
                <a:spcPct val="0"/>
              </a:spcAft>
            </a:pPr>
            <a:r>
              <a:rPr lang="ru-RU" dirty="0" smtClean="0">
                <a:latin typeface="Times New Roman" panose="02020603050405020304" pitchFamily="18" charset="0"/>
                <a:ea typeface="Times New Roman" panose="02020603050405020304" pitchFamily="18" charset="0"/>
                <a:cs typeface="Times New Roman" panose="02020603050405020304" pitchFamily="18" charset="0"/>
              </a:rPr>
              <a:t>     6. Руководство </a:t>
            </a:r>
            <a:r>
              <a:rPr lang="ru-RU" dirty="0">
                <a:latin typeface="Times New Roman" panose="02020603050405020304" pitchFamily="18" charset="0"/>
                <a:ea typeface="Times New Roman" panose="02020603050405020304" pitchFamily="18" charset="0"/>
                <a:cs typeface="Times New Roman" panose="02020603050405020304" pitchFamily="18" charset="0"/>
              </a:rPr>
              <a:t>организацией периодического контроля осуществляют директор и председатель профсоюзного комитета учреждения.</a:t>
            </a:r>
            <a:endParaRPr lang="ru-RU" sz="1000" dirty="0">
              <a:latin typeface="Times New Roman" panose="02020603050405020304" pitchFamily="18" charset="0"/>
              <a:cs typeface="Times New Roman" panose="02020603050405020304" pitchFamily="18" charset="0"/>
            </a:endParaRPr>
          </a:p>
          <a:p>
            <a:pPr lvl="0" indent="228600" algn="just" eaLnBrk="0" fontAlgn="base" hangingPunct="0">
              <a:spcBef>
                <a:spcPct val="0"/>
              </a:spcBef>
              <a:spcAft>
                <a:spcPct val="0"/>
              </a:spcAft>
            </a:pPr>
            <a:r>
              <a:rPr lang="ru-RU" dirty="0">
                <a:latin typeface="Times New Roman" panose="02020603050405020304" pitchFamily="18" charset="0"/>
                <a:ea typeface="Times New Roman" panose="02020603050405020304" pitchFamily="18" charset="0"/>
                <a:cs typeface="Times New Roman" panose="02020603050405020304" pitchFamily="18" charset="0"/>
              </a:rPr>
              <a:t>7. Данным Положением предлагается </a:t>
            </a:r>
            <a:r>
              <a:rPr lang="ru-RU" b="1" dirty="0">
                <a:latin typeface="Times New Roman" panose="02020603050405020304" pitchFamily="18" charset="0"/>
                <a:ea typeface="Times New Roman" panose="02020603050405020304" pitchFamily="18" charset="0"/>
                <a:cs typeface="Times New Roman" panose="02020603050405020304" pitchFamily="18" charset="0"/>
              </a:rPr>
              <a:t>трехступенчатая</a:t>
            </a:r>
            <a:r>
              <a:rPr lang="ru-RU" dirty="0">
                <a:latin typeface="Times New Roman" panose="02020603050405020304" pitchFamily="18" charset="0"/>
                <a:ea typeface="Times New Roman" panose="02020603050405020304" pitchFamily="18" charset="0"/>
                <a:cs typeface="Times New Roman" panose="02020603050405020304" pitchFamily="18" charset="0"/>
              </a:rPr>
              <a:t> система периодического контроля.</a:t>
            </a:r>
            <a:endParaRPr lang="ru-RU" sz="1000" dirty="0">
              <a:latin typeface="Times New Roman" panose="02020603050405020304" pitchFamily="18" charset="0"/>
              <a:cs typeface="Times New Roman" panose="02020603050405020304" pitchFamily="18" charset="0"/>
            </a:endParaRPr>
          </a:p>
          <a:p>
            <a:pPr lvl="0" algn="just" eaLnBrk="0" fontAlgn="base" hangingPunct="0">
              <a:spcBef>
                <a:spcPct val="0"/>
              </a:spcBef>
              <a:spcAft>
                <a:spcPct val="0"/>
              </a:spcAft>
            </a:pP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    8.</a:t>
            </a:r>
            <a:r>
              <a:rPr lang="ru-RU" dirty="0" smtClean="0">
                <a:latin typeface="Times New Roman" panose="02020603050405020304" pitchFamily="18" charset="0"/>
                <a:ea typeface="Times New Roman" panose="02020603050405020304" pitchFamily="18" charset="0"/>
                <a:cs typeface="Times New Roman" panose="02020603050405020304" pitchFamily="18" charset="0"/>
              </a:rPr>
              <a:t>Проведение </a:t>
            </a:r>
            <a:r>
              <a:rPr lang="ru-RU" dirty="0">
                <a:latin typeface="Times New Roman" panose="02020603050405020304" pitchFamily="18" charset="0"/>
                <a:ea typeface="Times New Roman" panose="02020603050405020304" pitchFamily="18" charset="0"/>
                <a:cs typeface="Times New Roman" panose="02020603050405020304" pitchFamily="18" charset="0"/>
              </a:rPr>
              <a:t>второй и третьей ступеней периодического  контроля за состоянием охраны труда осуществляется </a:t>
            </a:r>
            <a:r>
              <a:rPr lang="ru-RU" b="1" dirty="0">
                <a:latin typeface="Times New Roman" panose="02020603050405020304" pitchFamily="18" charset="0"/>
                <a:ea typeface="Times New Roman" panose="02020603050405020304" pitchFamily="18" charset="0"/>
                <a:cs typeface="Times New Roman" panose="02020603050405020304" pitchFamily="18" charset="0"/>
              </a:rPr>
              <a:t>в Дни охраны труда.</a:t>
            </a:r>
            <a:endParaRPr lang="ru-RU" sz="1000" dirty="0">
              <a:latin typeface="Times New Roman" panose="02020603050405020304" pitchFamily="18" charset="0"/>
              <a:cs typeface="Times New Roman" panose="02020603050405020304" pitchFamily="18" charset="0"/>
            </a:endParaRPr>
          </a:p>
          <a:p>
            <a:pPr lvl="0" indent="228600" algn="just" eaLnBrk="0" fontAlgn="base" hangingPunct="0">
              <a:spcBef>
                <a:spcPct val="0"/>
              </a:spcBef>
              <a:spcAft>
                <a:spcPct val="0"/>
              </a:spcAft>
            </a:pPr>
            <a:r>
              <a:rPr lang="ru-RU" dirty="0">
                <a:latin typeface="Times New Roman" panose="02020603050405020304" pitchFamily="18" charset="0"/>
                <a:ea typeface="Times New Roman" panose="02020603050405020304" pitchFamily="18" charset="0"/>
                <a:cs typeface="Times New Roman" panose="02020603050405020304" pitchFamily="18" charset="0"/>
              </a:rPr>
              <a:t>9. </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 программу Дня охраны труда включается помимо мероприятий по проверке состояния условий и охраны труда на рабочих местах проведение совещаний с участием работников учреждения (при необходимости).</a:t>
            </a:r>
            <a:endParaRPr lang="ru-RU" sz="1000" dirty="0">
              <a:latin typeface="Times New Roman" panose="02020603050405020304" pitchFamily="18" charset="0"/>
              <a:cs typeface="Times New Roman" panose="02020603050405020304" pitchFamily="18" charset="0"/>
            </a:endParaRPr>
          </a:p>
          <a:p>
            <a:pPr lvl="0" indent="228600" algn="just" eaLnBrk="0" fontAlgn="base" hangingPunct="0">
              <a:spcBef>
                <a:spcPct val="0"/>
              </a:spcBef>
              <a:spcAft>
                <a:spcPct val="0"/>
              </a:spcAft>
            </a:pP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 указанных совещаниях анализируется состояние охраны труда в учреждении (организации), заслушиваются ответственные лица, рассматриваются имевшие место случаи нарушения требований охраны труда, изучается передовой опыт работы по охране труда.</a:t>
            </a:r>
            <a:endParaRPr lang="ru-RU" sz="1000" dirty="0">
              <a:latin typeface="Times New Roman" panose="02020603050405020304" pitchFamily="18" charset="0"/>
              <a:cs typeface="Times New Roman" panose="02020603050405020304" pitchFamily="18" charset="0"/>
            </a:endParaRPr>
          </a:p>
          <a:p>
            <a:pPr algn="just"/>
            <a:endParaRPr lang="ru-RU" dirty="0">
              <a:latin typeface="Times New Roman" panose="02020603050405020304" pitchFamily="18" charset="0"/>
              <a:cs typeface="Times New Roman" panose="02020603050405020304" pitchFamily="18" charset="0"/>
            </a:endParaRPr>
          </a:p>
          <a:p>
            <a:pPr algn="just"/>
            <a:endParaRPr lang="ru-RU" dirty="0"/>
          </a:p>
        </p:txBody>
      </p:sp>
    </p:spTree>
    <p:extLst>
      <p:ext uri="{BB962C8B-B14F-4D97-AF65-F5344CB8AC3E}">
        <p14:creationId xmlns:p14="http://schemas.microsoft.com/office/powerpoint/2010/main" val="427327799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242888" y="117693"/>
            <a:ext cx="8701087" cy="7017306"/>
          </a:xfrm>
          <a:prstGeom prst="rect">
            <a:avLst/>
          </a:prstGeom>
          <a:noFill/>
        </p:spPr>
        <p:txBody>
          <a:bodyPr wrap="square" rtlCol="0">
            <a:spAutoFit/>
          </a:bodyPr>
          <a:lstStyle/>
          <a:p>
            <a:r>
              <a:rPr lang="ru-RU" dirty="0">
                <a:latin typeface="Times New Roman" panose="02020603050405020304" pitchFamily="18" charset="0"/>
                <a:cs typeface="Times New Roman" panose="02020603050405020304" pitchFamily="18" charset="0"/>
              </a:rPr>
              <a:t>10. По итогам проведения Дня охраны труда </a:t>
            </a:r>
            <a:r>
              <a:rPr lang="ru-RU" b="1" dirty="0">
                <a:latin typeface="Times New Roman" panose="02020603050405020304" pitchFamily="18" charset="0"/>
                <a:cs typeface="Times New Roman" panose="02020603050405020304" pitchFamily="18" charset="0"/>
              </a:rPr>
              <a:t>при необходимости может</a:t>
            </a:r>
            <a:r>
              <a:rPr lang="ru-RU" dirty="0">
                <a:latin typeface="Times New Roman" panose="02020603050405020304" pitchFamily="18" charset="0"/>
                <a:cs typeface="Times New Roman" panose="02020603050405020304" pitchFamily="18" charset="0"/>
              </a:rPr>
              <a:t> издаваться приказ или распоряжение руководителя организации (структурного подразделения).</a:t>
            </a:r>
          </a:p>
          <a:p>
            <a:r>
              <a:rPr lang="ru-RU" dirty="0">
                <a:latin typeface="Times New Roman" panose="02020603050405020304" pitchFamily="18" charset="0"/>
                <a:cs typeface="Times New Roman" panose="02020603050405020304" pitchFamily="18" charset="0"/>
              </a:rPr>
              <a:t>11. Дополнения и изменения в данное Положение вносятся руководителем учреждения  по согласованию с профсоюзным комитетом.</a:t>
            </a:r>
          </a:p>
          <a:p>
            <a:r>
              <a:rPr lang="ru-RU" dirty="0">
                <a:latin typeface="Times New Roman" panose="02020603050405020304" pitchFamily="18" charset="0"/>
                <a:cs typeface="Times New Roman" panose="02020603050405020304" pitchFamily="18" charset="0"/>
              </a:rPr>
              <a:t> </a:t>
            </a:r>
          </a:p>
          <a:p>
            <a:r>
              <a:rPr lang="ru-RU" b="1" dirty="0">
                <a:latin typeface="Times New Roman" panose="02020603050405020304" pitchFamily="18" charset="0"/>
                <a:cs typeface="Times New Roman" panose="02020603050405020304" pitchFamily="18" charset="0"/>
              </a:rPr>
              <a:t>2. Система контроля.</a:t>
            </a:r>
            <a:endParaRPr lang="ru-RU" dirty="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12.Периодический контроль, осуществляемый представителями нанимателя с участием общественных инспекторов профсоюзов по охране труда в зависимости от специфики деятельности и структуры организации проводится </a:t>
            </a:r>
            <a:r>
              <a:rPr lang="ru-RU" b="1" dirty="0">
                <a:latin typeface="Times New Roman" panose="02020603050405020304" pitchFamily="18" charset="0"/>
                <a:cs typeface="Times New Roman" panose="02020603050405020304" pitchFamily="18" charset="0"/>
              </a:rPr>
              <a:t>ежедневно, ежемесячно, ежеквартально</a:t>
            </a:r>
            <a:r>
              <a:rPr lang="ru-RU" b="1" dirty="0" smtClean="0">
                <a:latin typeface="Times New Roman" panose="02020603050405020304" pitchFamily="18" charset="0"/>
                <a:cs typeface="Times New Roman" panose="02020603050405020304" pitchFamily="18" charset="0"/>
              </a:rPr>
              <a:t>.</a:t>
            </a:r>
          </a:p>
          <a:p>
            <a:endParaRPr lang="ru-RU" dirty="0">
              <a:latin typeface="Times New Roman" panose="02020603050405020304" pitchFamily="18" charset="0"/>
              <a:cs typeface="Times New Roman" panose="02020603050405020304" pitchFamily="18" charset="0"/>
            </a:endParaRPr>
          </a:p>
          <a:p>
            <a:r>
              <a:rPr lang="ru-RU" b="1" dirty="0">
                <a:latin typeface="Times New Roman" panose="02020603050405020304" pitchFamily="18" charset="0"/>
                <a:cs typeface="Times New Roman" panose="02020603050405020304" pitchFamily="18" charset="0"/>
              </a:rPr>
              <a:t>Ежедневный контроль (первая ступень) </a:t>
            </a:r>
            <a:endParaRPr lang="ru-RU" dirty="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13. Первая ступень периодического контроля осуществляется заведующим (ответственным работником) и общественными инспекторами по охране труда ежедневно до начала работы в следующих кабинетах (помещениях):</a:t>
            </a:r>
          </a:p>
          <a:p>
            <a:r>
              <a:rPr lang="ru-RU" dirty="0">
                <a:latin typeface="Times New Roman" panose="02020603050405020304" pitchFamily="18" charset="0"/>
                <a:cs typeface="Times New Roman" panose="02020603050405020304" pitchFamily="18" charset="0"/>
              </a:rPr>
              <a:t>1. Кабинет физики</a:t>
            </a:r>
          </a:p>
          <a:p>
            <a:r>
              <a:rPr lang="ru-RU" dirty="0">
                <a:latin typeface="Times New Roman" panose="02020603050405020304" pitchFamily="18" charset="0"/>
                <a:cs typeface="Times New Roman" panose="02020603050405020304" pitchFamily="18" charset="0"/>
              </a:rPr>
              <a:t>2. Кабинет химии</a:t>
            </a:r>
          </a:p>
          <a:p>
            <a:r>
              <a:rPr lang="ru-RU" dirty="0">
                <a:latin typeface="Times New Roman" panose="02020603050405020304" pitchFamily="18" charset="0"/>
                <a:cs typeface="Times New Roman" panose="02020603050405020304" pitchFamily="18" charset="0"/>
              </a:rPr>
              <a:t>3. Кабинет информатики</a:t>
            </a:r>
          </a:p>
          <a:p>
            <a:r>
              <a:rPr lang="ru-RU" dirty="0">
                <a:latin typeface="Times New Roman" panose="02020603050405020304" pitchFamily="18" charset="0"/>
                <a:cs typeface="Times New Roman" panose="02020603050405020304" pitchFamily="18" charset="0"/>
              </a:rPr>
              <a:t>4. Кабинет (мастерские) технического труда</a:t>
            </a:r>
          </a:p>
          <a:p>
            <a:r>
              <a:rPr lang="ru-RU" dirty="0">
                <a:latin typeface="Times New Roman" panose="02020603050405020304" pitchFamily="18" charset="0"/>
                <a:cs typeface="Times New Roman" panose="02020603050405020304" pitchFamily="18" charset="0"/>
              </a:rPr>
              <a:t>5. Кабинет (мастерские) обслуживающего труда</a:t>
            </a:r>
          </a:p>
          <a:p>
            <a:r>
              <a:rPr lang="ru-RU" dirty="0">
                <a:latin typeface="Times New Roman" panose="02020603050405020304" pitchFamily="18" charset="0"/>
                <a:cs typeface="Times New Roman" panose="02020603050405020304" pitchFamily="18" charset="0"/>
              </a:rPr>
              <a:t>6. Спортзал (комплекс)</a:t>
            </a:r>
          </a:p>
          <a:p>
            <a:r>
              <a:rPr lang="ru-RU" dirty="0">
                <a:latin typeface="Times New Roman" panose="02020603050405020304" pitchFamily="18" charset="0"/>
                <a:cs typeface="Times New Roman" panose="02020603050405020304" pitchFamily="18" charset="0"/>
              </a:rPr>
              <a:t>7. Пищеблок</a:t>
            </a:r>
          </a:p>
          <a:p>
            <a:r>
              <a:rPr lang="ru-RU" dirty="0">
                <a:latin typeface="Times New Roman" panose="02020603050405020304" pitchFamily="18" charset="0"/>
                <a:cs typeface="Times New Roman" panose="02020603050405020304" pitchFamily="18" charset="0"/>
              </a:rPr>
              <a:t>8. Прачечная</a:t>
            </a:r>
          </a:p>
          <a:p>
            <a:r>
              <a:rPr lang="ru-RU" dirty="0">
                <a:latin typeface="Times New Roman" panose="02020603050405020304" pitchFamily="18" charset="0"/>
                <a:cs typeface="Times New Roman" panose="02020603050405020304" pitchFamily="18" charset="0"/>
              </a:rPr>
              <a:t>9. Гараж.</a:t>
            </a:r>
          </a:p>
          <a:p>
            <a:endParaRPr lang="ru-RU" dirty="0"/>
          </a:p>
        </p:txBody>
      </p:sp>
    </p:spTree>
    <p:extLst>
      <p:ext uri="{BB962C8B-B14F-4D97-AF65-F5344CB8AC3E}">
        <p14:creationId xmlns:p14="http://schemas.microsoft.com/office/powerpoint/2010/main" val="239038489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fade">
                                      <p:cBhvr>
                                        <p:cTn id="7" dur="1000"/>
                                        <p:tgtEl>
                                          <p:spTgt spid="2">
                                            <p:txEl>
                                              <p:pRg st="3" end="3"/>
                                            </p:txEl>
                                          </p:spTgt>
                                        </p:tgtEl>
                                      </p:cBhvr>
                                    </p:animEffect>
                                    <p:anim calcmode="lin" valueType="num">
                                      <p:cBhvr>
                                        <p:cTn id="8"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374753" y="0"/>
            <a:ext cx="8349521" cy="6524863"/>
          </a:xfrm>
          <a:prstGeom prst="rect">
            <a:avLst/>
          </a:prstGeom>
          <a:noFill/>
        </p:spPr>
        <p:txBody>
          <a:bodyPr wrap="square" rtlCol="0">
            <a:spAutoFit/>
          </a:bodyPr>
          <a:lstStyle/>
          <a:p>
            <a:pPr algn="ctr"/>
            <a:endParaRPr lang="ru-RU" sz="800" b="1" i="1" dirty="0" smtClean="0">
              <a:latin typeface="Times New Roman" panose="02020603050405020304" pitchFamily="18" charset="0"/>
              <a:cs typeface="Times New Roman" panose="02020603050405020304" pitchFamily="18" charset="0"/>
            </a:endParaRPr>
          </a:p>
          <a:p>
            <a:pPr algn="ctr"/>
            <a:r>
              <a:rPr lang="ru-RU" sz="2800" b="1" i="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Статья 13</a:t>
            </a:r>
          </a:p>
          <a:p>
            <a:pPr algn="ctr"/>
            <a:r>
              <a:rPr lang="ru-RU" sz="2800" b="1" i="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2800" b="1" i="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Права профсоюзов в области охраны </a:t>
            </a:r>
            <a:r>
              <a:rPr lang="ru-RU" sz="2800" b="1" i="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труда</a:t>
            </a:r>
          </a:p>
          <a:p>
            <a:pPr algn="ctr"/>
            <a:endParaRPr lang="ru-RU" sz="2400" b="1" dirty="0">
              <a:solidFill>
                <a:srgbClr val="002060"/>
              </a:solidFill>
              <a:latin typeface="Times New Roman" panose="02020603050405020304" pitchFamily="18" charset="0"/>
              <a:cs typeface="Times New Roman" panose="02020603050405020304" pitchFamily="18" charset="0"/>
            </a:endParaRPr>
          </a:p>
          <a:p>
            <a:pPr algn="just"/>
            <a:r>
              <a:rPr lang="ru-RU" sz="2200" dirty="0">
                <a:solidFill>
                  <a:srgbClr val="002060"/>
                </a:solidFill>
                <a:latin typeface="Times New Roman" panose="02020603050405020304" pitchFamily="18" charset="0"/>
                <a:cs typeface="Times New Roman" panose="02020603050405020304" pitchFamily="18" charset="0"/>
              </a:rPr>
              <a:t>Профсоюзы осуществляют общественный контроль за соблюдением законодательства Республики Беларусь об охране труда в порядке, установленном законодательством Республики Беларусь.</a:t>
            </a:r>
          </a:p>
          <a:p>
            <a:pPr algn="just"/>
            <a:r>
              <a:rPr lang="ru-RU" sz="2200" dirty="0">
                <a:solidFill>
                  <a:srgbClr val="002060"/>
                </a:solidFill>
                <a:latin typeface="Times New Roman" panose="02020603050405020304" pitchFamily="18" charset="0"/>
                <a:cs typeface="Times New Roman" panose="02020603050405020304" pitchFamily="18" charset="0"/>
              </a:rPr>
              <a:t>При осуществлении общественного контроля в формах, не связанных с проведением проверок, за соблюдением законодательства Республики Беларусь об охране труда профсоюзы вправе в порядке, установленном республиканскими объединениями профсоюзов, выдать нанимателю рекомендацию по устранению установленных нарушений актов законодательства Республики Беларусь, коллективного договора (соглашения), требований по охране труда, угрожающих жизни и здоровью работающих.</a:t>
            </a:r>
          </a:p>
          <a:p>
            <a:pPr algn="just"/>
            <a:r>
              <a:rPr lang="ru-RU" sz="2200" dirty="0">
                <a:solidFill>
                  <a:srgbClr val="002060"/>
                </a:solidFill>
                <a:latin typeface="Times New Roman" panose="02020603050405020304" pitchFamily="18" charset="0"/>
                <a:cs typeface="Times New Roman" panose="02020603050405020304" pitchFamily="18" charset="0"/>
              </a:rPr>
              <a:t>(Статья 13 — с учетом изменений, внесенных Законом Республики Беларусь от 17.05.2011 № 267-З, рег. № 2/1819 от 23.05.2011)</a:t>
            </a:r>
          </a:p>
        </p:txBody>
      </p:sp>
    </p:spTree>
    <p:extLst>
      <p:ext uri="{BB962C8B-B14F-4D97-AF65-F5344CB8AC3E}">
        <p14:creationId xmlns:p14="http://schemas.microsoft.com/office/powerpoint/2010/main" val="56390145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128588" y="0"/>
            <a:ext cx="8886825" cy="6894195"/>
          </a:xfrm>
          <a:prstGeom prst="rect">
            <a:avLst/>
          </a:prstGeom>
          <a:noFill/>
        </p:spPr>
        <p:txBody>
          <a:bodyPr wrap="square" rtlCol="0">
            <a:spAutoFit/>
          </a:bodyPr>
          <a:lstStyle/>
          <a:p>
            <a:pPr algn="just"/>
            <a:r>
              <a:rPr lang="ru-RU" sz="1700" dirty="0">
                <a:latin typeface="Times New Roman" panose="02020603050405020304" pitchFamily="18" charset="0"/>
                <a:cs typeface="Times New Roman" panose="02020603050405020304" pitchFamily="18" charset="0"/>
              </a:rPr>
              <a:t>14. На первой ступени периодического контроля проверяется:   </a:t>
            </a:r>
          </a:p>
          <a:p>
            <a:pPr algn="just"/>
            <a:r>
              <a:rPr lang="ru-RU" sz="1700" dirty="0" smtClean="0">
                <a:latin typeface="Times New Roman" panose="02020603050405020304" pitchFamily="18" charset="0"/>
                <a:cs typeface="Times New Roman" panose="02020603050405020304" pitchFamily="18" charset="0"/>
              </a:rPr>
              <a:t> </a:t>
            </a:r>
            <a:r>
              <a:rPr lang="ru-RU" sz="1700" dirty="0">
                <a:latin typeface="Times New Roman" panose="02020603050405020304" pitchFamily="18" charset="0"/>
                <a:cs typeface="Times New Roman" panose="02020603050405020304" pitchFamily="18" charset="0"/>
              </a:rPr>
              <a:t>-  </a:t>
            </a:r>
            <a:r>
              <a:rPr lang="ru-RU" sz="1700" dirty="0" smtClean="0">
                <a:latin typeface="Times New Roman" panose="02020603050405020304" pitchFamily="18" charset="0"/>
                <a:cs typeface="Times New Roman" panose="02020603050405020304" pitchFamily="18" charset="0"/>
              </a:rPr>
              <a:t>состояние </a:t>
            </a:r>
            <a:r>
              <a:rPr lang="ru-RU" sz="1700" dirty="0">
                <a:latin typeface="Times New Roman" panose="02020603050405020304" pitchFamily="18" charset="0"/>
                <a:cs typeface="Times New Roman" panose="02020603050405020304" pitchFamily="18" charset="0"/>
              </a:rPr>
              <a:t>и правильность организации рабочих мест;</a:t>
            </a:r>
          </a:p>
          <a:p>
            <a:pPr lvl="0" algn="just"/>
            <a:r>
              <a:rPr lang="ru-RU" sz="1700" dirty="0" smtClean="0">
                <a:latin typeface="Times New Roman" panose="02020603050405020304" pitchFamily="18" charset="0"/>
                <a:cs typeface="Times New Roman" panose="02020603050405020304" pitchFamily="18" charset="0"/>
              </a:rPr>
              <a:t>-безопасность </a:t>
            </a:r>
            <a:r>
              <a:rPr lang="ru-RU" sz="1700" dirty="0">
                <a:latin typeface="Times New Roman" panose="02020603050405020304" pitchFamily="18" charset="0"/>
                <a:cs typeface="Times New Roman" panose="02020603050405020304" pitchFamily="18" charset="0"/>
              </a:rPr>
              <a:t>технологического оборудования, оснастки и инструмента, транспортных средств; </a:t>
            </a:r>
          </a:p>
          <a:p>
            <a:pPr lvl="0" algn="just"/>
            <a:r>
              <a:rPr lang="ru-RU" sz="1700" dirty="0" smtClean="0">
                <a:latin typeface="Times New Roman" panose="02020603050405020304" pitchFamily="18" charset="0"/>
                <a:cs typeface="Times New Roman" panose="02020603050405020304" pitchFamily="18" charset="0"/>
              </a:rPr>
              <a:t>-исправность </a:t>
            </a:r>
            <a:r>
              <a:rPr lang="ru-RU" sz="1700" dirty="0">
                <a:latin typeface="Times New Roman" panose="02020603050405020304" pitchFamily="18" charset="0"/>
                <a:cs typeface="Times New Roman" panose="02020603050405020304" pitchFamily="18" charset="0"/>
              </a:rPr>
              <a:t>приточной и вытяжной вентиляции;</a:t>
            </a:r>
          </a:p>
          <a:p>
            <a:pPr lvl="0" algn="just"/>
            <a:r>
              <a:rPr lang="ru-RU" sz="1700" dirty="0" smtClean="0">
                <a:latin typeface="Times New Roman" panose="02020603050405020304" pitchFamily="18" charset="0"/>
                <a:cs typeface="Times New Roman" panose="02020603050405020304" pitchFamily="18" charset="0"/>
              </a:rPr>
              <a:t>-соблюдение </a:t>
            </a:r>
            <a:r>
              <a:rPr lang="ru-RU" sz="1700" dirty="0">
                <a:latin typeface="Times New Roman" panose="02020603050405020304" pitchFamily="18" charset="0"/>
                <a:cs typeface="Times New Roman" panose="02020603050405020304" pitchFamily="18" charset="0"/>
              </a:rPr>
              <a:t>правил безопасности при работе с вредными веществами и материалами;</a:t>
            </a:r>
          </a:p>
          <a:p>
            <a:pPr lvl="0" algn="just"/>
            <a:r>
              <a:rPr lang="ru-RU" sz="1700" dirty="0" smtClean="0">
                <a:latin typeface="Times New Roman" panose="02020603050405020304" pitchFamily="18" charset="0"/>
                <a:cs typeface="Times New Roman" panose="02020603050405020304" pitchFamily="18" charset="0"/>
              </a:rPr>
              <a:t>-наличие </a:t>
            </a:r>
            <a:r>
              <a:rPr lang="ru-RU" sz="1700" dirty="0">
                <a:latin typeface="Times New Roman" panose="02020603050405020304" pitchFamily="18" charset="0"/>
                <a:cs typeface="Times New Roman" panose="02020603050405020304" pitchFamily="18" charset="0"/>
              </a:rPr>
              <a:t>и соблюдение работающими инструкций по охране труда;</a:t>
            </a:r>
          </a:p>
          <a:p>
            <a:pPr lvl="0" algn="just"/>
            <a:r>
              <a:rPr lang="ru-RU" sz="1700" dirty="0" smtClean="0">
                <a:latin typeface="Times New Roman" panose="02020603050405020304" pitchFamily="18" charset="0"/>
                <a:cs typeface="Times New Roman" panose="02020603050405020304" pitchFamily="18" charset="0"/>
              </a:rPr>
              <a:t>-наличие </a:t>
            </a:r>
            <a:r>
              <a:rPr lang="ru-RU" sz="1700" dirty="0">
                <a:latin typeface="Times New Roman" panose="02020603050405020304" pitchFamily="18" charset="0"/>
                <a:cs typeface="Times New Roman" panose="02020603050405020304" pitchFamily="18" charset="0"/>
              </a:rPr>
              <a:t>и правильность использования средств индивидуальной защиты;</a:t>
            </a:r>
          </a:p>
          <a:p>
            <a:pPr lvl="0" algn="just"/>
            <a:r>
              <a:rPr lang="ru-RU" sz="1700" dirty="0" smtClean="0">
                <a:latin typeface="Times New Roman" panose="02020603050405020304" pitchFamily="18" charset="0"/>
                <a:cs typeface="Times New Roman" panose="02020603050405020304" pitchFamily="18" charset="0"/>
              </a:rPr>
              <a:t>-выполнение </a:t>
            </a:r>
            <a:r>
              <a:rPr lang="ru-RU" sz="1700" dirty="0">
                <a:latin typeface="Times New Roman" panose="02020603050405020304" pitchFamily="18" charset="0"/>
                <a:cs typeface="Times New Roman" panose="02020603050405020304" pitchFamily="18" charset="0"/>
              </a:rPr>
              <a:t>мероприятий по устранению нарушений, выявленных в ходе предыдущего контроля;</a:t>
            </a:r>
          </a:p>
          <a:p>
            <a:pPr algn="just"/>
            <a:r>
              <a:rPr lang="ru-RU" sz="1700" dirty="0" smtClean="0">
                <a:latin typeface="Times New Roman" panose="02020603050405020304" pitchFamily="18" charset="0"/>
                <a:cs typeface="Times New Roman" panose="02020603050405020304" pitchFamily="18" charset="0"/>
              </a:rPr>
              <a:t> -санитарное </a:t>
            </a:r>
            <a:r>
              <a:rPr lang="ru-RU" sz="1700" dirty="0">
                <a:latin typeface="Times New Roman" panose="02020603050405020304" pitchFamily="18" charset="0"/>
                <a:cs typeface="Times New Roman" panose="02020603050405020304" pitchFamily="18" charset="0"/>
              </a:rPr>
              <a:t>состояние помещений, коридоров (уборка помещений), обеспечение достаточной освещенности рабочих мест.</a:t>
            </a:r>
          </a:p>
          <a:p>
            <a:pPr algn="just"/>
            <a:r>
              <a:rPr lang="ru-RU" sz="1700" dirty="0">
                <a:latin typeface="Times New Roman" panose="02020603050405020304" pitchFamily="18" charset="0"/>
                <a:cs typeface="Times New Roman" panose="02020603050405020304" pitchFamily="18" charset="0"/>
              </a:rPr>
              <a:t>15. В процессе проверки заведующим (работником)  кабинета, помещения принимаются меры по устранению выявленных нарушений.</a:t>
            </a:r>
          </a:p>
          <a:p>
            <a:pPr algn="just"/>
            <a:r>
              <a:rPr lang="ru-RU" sz="1700" dirty="0">
                <a:latin typeface="Times New Roman" panose="02020603050405020304" pitchFamily="18" charset="0"/>
                <a:cs typeface="Times New Roman" panose="02020603050405020304" pitchFamily="18" charset="0"/>
              </a:rPr>
              <a:t>16. О выявленных нарушениях, которые </a:t>
            </a:r>
            <a:r>
              <a:rPr lang="ru-RU" sz="1700" b="1" dirty="0">
                <a:latin typeface="Times New Roman" panose="02020603050405020304" pitchFamily="18" charset="0"/>
                <a:cs typeface="Times New Roman" panose="02020603050405020304" pitchFamily="18" charset="0"/>
              </a:rPr>
              <a:t>не могут быть устранены </a:t>
            </a:r>
            <a:r>
              <a:rPr lang="ru-RU" sz="1700" dirty="0">
                <a:latin typeface="Times New Roman" panose="02020603050405020304" pitchFamily="18" charset="0"/>
                <a:cs typeface="Times New Roman" panose="02020603050405020304" pitchFamily="18" charset="0"/>
              </a:rPr>
              <a:t>работниками, </a:t>
            </a:r>
            <a:r>
              <a:rPr lang="ru-RU" sz="1700" b="1" dirty="0">
                <a:latin typeface="Times New Roman" panose="02020603050405020304" pitchFamily="18" charset="0"/>
                <a:cs typeface="Times New Roman" panose="02020603050405020304" pitchFamily="18" charset="0"/>
              </a:rPr>
              <a:t>общественный инспектор по охране труда </a:t>
            </a:r>
            <a:r>
              <a:rPr lang="ru-RU" sz="1700" dirty="0">
                <a:latin typeface="Times New Roman" panose="02020603050405020304" pitchFamily="18" charset="0"/>
                <a:cs typeface="Times New Roman" panose="02020603050405020304" pitchFamily="18" charset="0"/>
              </a:rPr>
              <a:t>докладывает </a:t>
            </a:r>
            <a:r>
              <a:rPr lang="ru-RU" sz="1700" u="sng" dirty="0">
                <a:latin typeface="Times New Roman" panose="02020603050405020304" pitchFamily="18" charset="0"/>
                <a:cs typeface="Times New Roman" panose="02020603050405020304" pitchFamily="18" charset="0"/>
              </a:rPr>
              <a:t>руководителю учреждения</a:t>
            </a:r>
            <a:r>
              <a:rPr lang="ru-RU" sz="1700" dirty="0">
                <a:latin typeface="Times New Roman" panose="02020603050405020304" pitchFamily="18" charset="0"/>
                <a:cs typeface="Times New Roman" panose="02020603050405020304" pitchFamily="18" charset="0"/>
              </a:rPr>
              <a:t> (уполномоченному должностному лицу) и </a:t>
            </a:r>
            <a:r>
              <a:rPr lang="ru-RU" sz="1700" u="sng" dirty="0">
                <a:latin typeface="Times New Roman" panose="02020603050405020304" pitchFamily="18" charset="0"/>
                <a:cs typeface="Times New Roman" panose="02020603050405020304" pitchFamily="18" charset="0"/>
              </a:rPr>
              <a:t>председателю профсоюзного комитета.</a:t>
            </a:r>
          </a:p>
          <a:p>
            <a:pPr algn="just"/>
            <a:r>
              <a:rPr lang="ru-RU" sz="1700" dirty="0">
                <a:latin typeface="Times New Roman" panose="02020603050405020304" pitchFamily="18" charset="0"/>
                <a:cs typeface="Times New Roman" panose="02020603050405020304" pitchFamily="18" charset="0"/>
              </a:rPr>
              <a:t>17. В случае выявления нарушений  требований охраны труда, которые могут причинить вред здоровью работников, привести к несчастному случаю или аварии, работа приостанавливается до устранения этого нарушения, о чем письменно сообщается руководителю   (уполномоченному должностному лицу) учреждения.</a:t>
            </a:r>
          </a:p>
          <a:p>
            <a:pPr algn="just"/>
            <a:r>
              <a:rPr lang="ru-RU" sz="1700" dirty="0">
                <a:latin typeface="Times New Roman" panose="02020603050405020304" pitchFamily="18" charset="0"/>
                <a:cs typeface="Times New Roman" panose="02020603050405020304" pitchFamily="18" charset="0"/>
              </a:rPr>
              <a:t>18. </a:t>
            </a:r>
            <a:r>
              <a:rPr lang="ru-RU" sz="1700" u="sng" dirty="0">
                <a:latin typeface="Times New Roman" panose="02020603050405020304" pitchFamily="18" charset="0"/>
                <a:cs typeface="Times New Roman" panose="02020603050405020304" pitchFamily="18" charset="0"/>
              </a:rPr>
              <a:t>Результаты проверки </a:t>
            </a:r>
            <a:r>
              <a:rPr lang="ru-RU" sz="1700" dirty="0">
                <a:latin typeface="Times New Roman" panose="02020603050405020304" pitchFamily="18" charset="0"/>
                <a:cs typeface="Times New Roman" panose="02020603050405020304" pitchFamily="18" charset="0"/>
              </a:rPr>
              <a:t>с конкретными мероприятиями по устранению выявленных недостатков и нарушений записываются </a:t>
            </a:r>
            <a:r>
              <a:rPr lang="ru-RU" sz="1700" u="sng" dirty="0">
                <a:latin typeface="Times New Roman" panose="02020603050405020304" pitchFamily="18" charset="0"/>
                <a:cs typeface="Times New Roman" panose="02020603050405020304" pitchFamily="18" charset="0"/>
              </a:rPr>
              <a:t>в журнал ежедневного контро</a:t>
            </a:r>
            <a:r>
              <a:rPr lang="ru-RU" sz="1700" dirty="0">
                <a:latin typeface="Times New Roman" panose="02020603050405020304" pitchFamily="18" charset="0"/>
                <a:cs typeface="Times New Roman" panose="02020603050405020304" pitchFamily="18" charset="0"/>
              </a:rPr>
              <a:t>ля за состоянием охраны труда, который </a:t>
            </a:r>
            <a:r>
              <a:rPr lang="ru-RU" sz="1700" u="sng" dirty="0">
                <a:latin typeface="Times New Roman" panose="02020603050405020304" pitchFamily="18" charset="0"/>
                <a:cs typeface="Times New Roman" panose="02020603050405020304" pitchFamily="18" charset="0"/>
              </a:rPr>
              <a:t>хранится в кабинете (помещении).</a:t>
            </a:r>
          </a:p>
          <a:p>
            <a:pPr algn="just"/>
            <a:r>
              <a:rPr lang="ru-RU" sz="1700" dirty="0">
                <a:latin typeface="Times New Roman" panose="02020603050405020304" pitchFamily="18" charset="0"/>
                <a:cs typeface="Times New Roman" panose="02020603050405020304" pitchFamily="18" charset="0"/>
              </a:rPr>
              <a:t>Перечень мероприятий </a:t>
            </a:r>
            <a:r>
              <a:rPr lang="ru-RU" sz="1700" u="sng" dirty="0">
                <a:latin typeface="Times New Roman" panose="02020603050405020304" pitchFamily="18" charset="0"/>
                <a:cs typeface="Times New Roman" panose="02020603050405020304" pitchFamily="18" charset="0"/>
              </a:rPr>
              <a:t>подписывают заведующий (работник) кабинета и  общественный инспектор профсоюза по охране труда, участвовавшие в проверке.</a:t>
            </a:r>
          </a:p>
        </p:txBody>
      </p:sp>
    </p:spTree>
    <p:extLst>
      <p:ext uri="{BB962C8B-B14F-4D97-AF65-F5344CB8AC3E}">
        <p14:creationId xmlns:p14="http://schemas.microsoft.com/office/powerpoint/2010/main" val="382587283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anim calcmode="lin" valueType="num">
                                      <p:cBhvr>
                                        <p:cTn id="2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1000"/>
                                        <p:tgtEl>
                                          <p:spTgt spid="2">
                                            <p:txEl>
                                              <p:pRg st="4" end="4"/>
                                            </p:txEl>
                                          </p:spTgt>
                                        </p:tgtEl>
                                      </p:cBhvr>
                                    </p:animEffect>
                                    <p:anim calcmode="lin" valueType="num">
                                      <p:cBhvr>
                                        <p:cTn id="2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4" end="4"/>
                                            </p:txEl>
                                          </p:spTgt>
                                        </p:tgtEl>
                                        <p:attrNameLst>
                                          <p:attrName>ppt_y</p:attrName>
                                        </p:attrNameLst>
                                      </p:cBhvr>
                                      <p:tavLst>
                                        <p:tav tm="0">
                                          <p:val>
                                            <p:strVal val="#ppt_y-.1"/>
                                          </p:val>
                                        </p:tav>
                                        <p:tav tm="100000">
                                          <p:val>
                                            <p:strVal val="#ppt_y"/>
                                          </p:val>
                                        </p:tav>
                                      </p:tavLst>
                                    </p:anim>
                                  </p:childTnLst>
                                </p:cTn>
                              </p:par>
                              <p:par>
                                <p:cTn id="30" presetID="47" presetClass="entr" presetSubtype="0" fill="hold" nodeType="with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1000"/>
                                        <p:tgtEl>
                                          <p:spTgt spid="2">
                                            <p:txEl>
                                              <p:pRg st="5" end="5"/>
                                            </p:txEl>
                                          </p:spTgt>
                                        </p:tgtEl>
                                      </p:cBhvr>
                                    </p:animEffect>
                                    <p:anim calcmode="lin" valueType="num">
                                      <p:cBhvr>
                                        <p:cTn id="3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5" end="5"/>
                                            </p:txEl>
                                          </p:spTgt>
                                        </p:tgtEl>
                                        <p:attrNameLst>
                                          <p:attrName>ppt_y</p:attrName>
                                        </p:attrNameLst>
                                      </p:cBhvr>
                                      <p:tavLst>
                                        <p:tav tm="0">
                                          <p:val>
                                            <p:strVal val="#ppt_y-.1"/>
                                          </p:val>
                                        </p:tav>
                                        <p:tav tm="100000">
                                          <p:val>
                                            <p:strVal val="#ppt_y"/>
                                          </p:val>
                                        </p:tav>
                                      </p:tavLst>
                                    </p:anim>
                                  </p:childTnLst>
                                </p:cTn>
                              </p:par>
                              <p:par>
                                <p:cTn id="35" presetID="47" presetClass="entr" presetSubtype="0" fill="hold" nodeType="with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fade">
                                      <p:cBhvr>
                                        <p:cTn id="37" dur="1000"/>
                                        <p:tgtEl>
                                          <p:spTgt spid="2">
                                            <p:txEl>
                                              <p:pRg st="6" end="6"/>
                                            </p:txEl>
                                          </p:spTgt>
                                        </p:tgtEl>
                                      </p:cBhvr>
                                    </p:animEffect>
                                    <p:anim calcmode="lin" valueType="num">
                                      <p:cBhvr>
                                        <p:cTn id="38"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2">
                                            <p:txEl>
                                              <p:pRg st="6" end="6"/>
                                            </p:txEl>
                                          </p:spTgt>
                                        </p:tgtEl>
                                        <p:attrNameLst>
                                          <p:attrName>ppt_y</p:attrName>
                                        </p:attrNameLst>
                                      </p:cBhvr>
                                      <p:tavLst>
                                        <p:tav tm="0">
                                          <p:val>
                                            <p:strVal val="#ppt_y-.1"/>
                                          </p:val>
                                        </p:tav>
                                        <p:tav tm="100000">
                                          <p:val>
                                            <p:strVal val="#ppt_y"/>
                                          </p:val>
                                        </p:tav>
                                      </p:tavLst>
                                    </p:anim>
                                  </p:childTnLst>
                                </p:cTn>
                              </p:par>
                              <p:par>
                                <p:cTn id="40" presetID="47" presetClass="entr" presetSubtype="0" fill="hold" nodeType="with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fade">
                                      <p:cBhvr>
                                        <p:cTn id="42" dur="1000"/>
                                        <p:tgtEl>
                                          <p:spTgt spid="2">
                                            <p:txEl>
                                              <p:pRg st="7" end="7"/>
                                            </p:txEl>
                                          </p:spTgt>
                                        </p:tgtEl>
                                      </p:cBhvr>
                                    </p:animEffect>
                                    <p:anim calcmode="lin" valueType="num">
                                      <p:cBhvr>
                                        <p:cTn id="43"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7" end="7"/>
                                            </p:txEl>
                                          </p:spTgt>
                                        </p:tgtEl>
                                        <p:attrNameLst>
                                          <p:attrName>ppt_y</p:attrName>
                                        </p:attrNameLst>
                                      </p:cBhvr>
                                      <p:tavLst>
                                        <p:tav tm="0">
                                          <p:val>
                                            <p:strVal val="#ppt_y-.1"/>
                                          </p:val>
                                        </p:tav>
                                        <p:tav tm="100000">
                                          <p:val>
                                            <p:strVal val="#ppt_y"/>
                                          </p:val>
                                        </p:tav>
                                      </p:tavLst>
                                    </p:anim>
                                  </p:childTnLst>
                                </p:cTn>
                              </p:par>
                              <p:par>
                                <p:cTn id="45" presetID="47" presetClass="entr" presetSubtype="0" fill="hold" nodeType="with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fade">
                                      <p:cBhvr>
                                        <p:cTn id="47" dur="1000"/>
                                        <p:tgtEl>
                                          <p:spTgt spid="2">
                                            <p:txEl>
                                              <p:pRg st="8" end="8"/>
                                            </p:txEl>
                                          </p:spTgt>
                                        </p:tgtEl>
                                      </p:cBhvr>
                                    </p:animEffect>
                                    <p:anim calcmode="lin" valueType="num">
                                      <p:cBhvr>
                                        <p:cTn id="48"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49" dur="1000" fill="hold"/>
                                        <p:tgtEl>
                                          <p:spTgt spid="2">
                                            <p:txEl>
                                              <p:pRg st="8" end="8"/>
                                            </p:txEl>
                                          </p:spTgt>
                                        </p:tgtEl>
                                        <p:attrNameLst>
                                          <p:attrName>ppt_y</p:attrName>
                                        </p:attrNameLst>
                                      </p:cBhvr>
                                      <p:tavLst>
                                        <p:tav tm="0">
                                          <p:val>
                                            <p:strVal val="#ppt_y-.1"/>
                                          </p:val>
                                        </p:tav>
                                        <p:tav tm="100000">
                                          <p:val>
                                            <p:strVal val="#ppt_y"/>
                                          </p:val>
                                        </p:tav>
                                      </p:tavLst>
                                    </p:anim>
                                  </p:childTnLst>
                                </p:cTn>
                              </p:par>
                              <p:par>
                                <p:cTn id="50" presetID="47" presetClass="entr" presetSubtype="0" fill="hold" nodeType="with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fade">
                                      <p:cBhvr>
                                        <p:cTn id="52" dur="1000"/>
                                        <p:tgtEl>
                                          <p:spTgt spid="2">
                                            <p:txEl>
                                              <p:pRg st="9" end="9"/>
                                            </p:txEl>
                                          </p:spTgt>
                                        </p:tgtEl>
                                      </p:cBhvr>
                                    </p:animEffect>
                                    <p:anim calcmode="lin" valueType="num">
                                      <p:cBhvr>
                                        <p:cTn id="53"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54" dur="1000" fill="hold"/>
                                        <p:tgtEl>
                                          <p:spTgt spid="2">
                                            <p:txEl>
                                              <p:pRg st="9" end="9"/>
                                            </p:txEl>
                                          </p:spTgt>
                                        </p:tgtEl>
                                        <p:attrNameLst>
                                          <p:attrName>ppt_y</p:attrName>
                                        </p:attrNameLst>
                                      </p:cBhvr>
                                      <p:tavLst>
                                        <p:tav tm="0">
                                          <p:val>
                                            <p:strVal val="#ppt_y-.1"/>
                                          </p:val>
                                        </p:tav>
                                        <p:tav tm="100000">
                                          <p:val>
                                            <p:strVal val="#ppt_y"/>
                                          </p:val>
                                        </p:tav>
                                      </p:tavLst>
                                    </p:anim>
                                  </p:childTnLst>
                                </p:cTn>
                              </p:par>
                              <p:par>
                                <p:cTn id="55" presetID="47" presetClass="entr" presetSubtype="0" fill="hold" nodeType="withEffect">
                                  <p:stCondLst>
                                    <p:cond delay="0"/>
                                  </p:stCondLst>
                                  <p:childTnLst>
                                    <p:set>
                                      <p:cBhvr>
                                        <p:cTn id="56" dur="1" fill="hold">
                                          <p:stCondLst>
                                            <p:cond delay="0"/>
                                          </p:stCondLst>
                                        </p:cTn>
                                        <p:tgtEl>
                                          <p:spTgt spid="2">
                                            <p:txEl>
                                              <p:pRg st="10" end="10"/>
                                            </p:txEl>
                                          </p:spTgt>
                                        </p:tgtEl>
                                        <p:attrNameLst>
                                          <p:attrName>style.visibility</p:attrName>
                                        </p:attrNameLst>
                                      </p:cBhvr>
                                      <p:to>
                                        <p:strVal val="visible"/>
                                      </p:to>
                                    </p:set>
                                    <p:animEffect transition="in" filter="fade">
                                      <p:cBhvr>
                                        <p:cTn id="57" dur="1000"/>
                                        <p:tgtEl>
                                          <p:spTgt spid="2">
                                            <p:txEl>
                                              <p:pRg st="10" end="10"/>
                                            </p:txEl>
                                          </p:spTgt>
                                        </p:tgtEl>
                                      </p:cBhvr>
                                    </p:animEffect>
                                    <p:anim calcmode="lin" valueType="num">
                                      <p:cBhvr>
                                        <p:cTn id="58"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59" dur="1000" fill="hold"/>
                                        <p:tgtEl>
                                          <p:spTgt spid="2">
                                            <p:txEl>
                                              <p:pRg st="10" end="10"/>
                                            </p:txEl>
                                          </p:spTgt>
                                        </p:tgtEl>
                                        <p:attrNameLst>
                                          <p:attrName>ppt_y</p:attrName>
                                        </p:attrNameLst>
                                      </p:cBhvr>
                                      <p:tavLst>
                                        <p:tav tm="0">
                                          <p:val>
                                            <p:strVal val="#ppt_y-.1"/>
                                          </p:val>
                                        </p:tav>
                                        <p:tav tm="100000">
                                          <p:val>
                                            <p:strVal val="#ppt_y"/>
                                          </p:val>
                                        </p:tav>
                                      </p:tavLst>
                                    </p:anim>
                                  </p:childTnLst>
                                </p:cTn>
                              </p:par>
                              <p:par>
                                <p:cTn id="60" presetID="47" presetClass="entr" presetSubtype="0" fill="hold" nodeType="withEffect">
                                  <p:stCondLst>
                                    <p:cond delay="0"/>
                                  </p:stCondLst>
                                  <p:childTnLst>
                                    <p:set>
                                      <p:cBhvr>
                                        <p:cTn id="61" dur="1" fill="hold">
                                          <p:stCondLst>
                                            <p:cond delay="0"/>
                                          </p:stCondLst>
                                        </p:cTn>
                                        <p:tgtEl>
                                          <p:spTgt spid="2">
                                            <p:txEl>
                                              <p:pRg st="11" end="11"/>
                                            </p:txEl>
                                          </p:spTgt>
                                        </p:tgtEl>
                                        <p:attrNameLst>
                                          <p:attrName>style.visibility</p:attrName>
                                        </p:attrNameLst>
                                      </p:cBhvr>
                                      <p:to>
                                        <p:strVal val="visible"/>
                                      </p:to>
                                    </p:set>
                                    <p:animEffect transition="in" filter="fade">
                                      <p:cBhvr>
                                        <p:cTn id="62" dur="1000"/>
                                        <p:tgtEl>
                                          <p:spTgt spid="2">
                                            <p:txEl>
                                              <p:pRg st="11" end="11"/>
                                            </p:txEl>
                                          </p:spTgt>
                                        </p:tgtEl>
                                      </p:cBhvr>
                                    </p:animEffect>
                                    <p:anim calcmode="lin" valueType="num">
                                      <p:cBhvr>
                                        <p:cTn id="63" dur="1000" fill="hold"/>
                                        <p:tgtEl>
                                          <p:spTgt spid="2">
                                            <p:txEl>
                                              <p:pRg st="11" end="11"/>
                                            </p:txEl>
                                          </p:spTgt>
                                        </p:tgtEl>
                                        <p:attrNameLst>
                                          <p:attrName>ppt_x</p:attrName>
                                        </p:attrNameLst>
                                      </p:cBhvr>
                                      <p:tavLst>
                                        <p:tav tm="0">
                                          <p:val>
                                            <p:strVal val="#ppt_x"/>
                                          </p:val>
                                        </p:tav>
                                        <p:tav tm="100000">
                                          <p:val>
                                            <p:strVal val="#ppt_x"/>
                                          </p:val>
                                        </p:tav>
                                      </p:tavLst>
                                    </p:anim>
                                    <p:anim calcmode="lin" valueType="num">
                                      <p:cBhvr>
                                        <p:cTn id="64" dur="1000" fill="hold"/>
                                        <p:tgtEl>
                                          <p:spTgt spid="2">
                                            <p:txEl>
                                              <p:pRg st="11" end="11"/>
                                            </p:txEl>
                                          </p:spTgt>
                                        </p:tgtEl>
                                        <p:attrNameLst>
                                          <p:attrName>ppt_y</p:attrName>
                                        </p:attrNameLst>
                                      </p:cBhvr>
                                      <p:tavLst>
                                        <p:tav tm="0">
                                          <p:val>
                                            <p:strVal val="#ppt_y-.1"/>
                                          </p:val>
                                        </p:tav>
                                        <p:tav tm="100000">
                                          <p:val>
                                            <p:strVal val="#ppt_y"/>
                                          </p:val>
                                        </p:tav>
                                      </p:tavLst>
                                    </p:anim>
                                  </p:childTnLst>
                                </p:cTn>
                              </p:par>
                              <p:par>
                                <p:cTn id="65" presetID="47" presetClass="entr" presetSubtype="0" fill="hold" nodeType="withEffect">
                                  <p:stCondLst>
                                    <p:cond delay="0"/>
                                  </p:stCondLst>
                                  <p:childTnLst>
                                    <p:set>
                                      <p:cBhvr>
                                        <p:cTn id="66" dur="1" fill="hold">
                                          <p:stCondLst>
                                            <p:cond delay="0"/>
                                          </p:stCondLst>
                                        </p:cTn>
                                        <p:tgtEl>
                                          <p:spTgt spid="2">
                                            <p:txEl>
                                              <p:pRg st="12" end="12"/>
                                            </p:txEl>
                                          </p:spTgt>
                                        </p:tgtEl>
                                        <p:attrNameLst>
                                          <p:attrName>style.visibility</p:attrName>
                                        </p:attrNameLst>
                                      </p:cBhvr>
                                      <p:to>
                                        <p:strVal val="visible"/>
                                      </p:to>
                                    </p:set>
                                    <p:animEffect transition="in" filter="fade">
                                      <p:cBhvr>
                                        <p:cTn id="67" dur="1000"/>
                                        <p:tgtEl>
                                          <p:spTgt spid="2">
                                            <p:txEl>
                                              <p:pRg st="12" end="12"/>
                                            </p:txEl>
                                          </p:spTgt>
                                        </p:tgtEl>
                                      </p:cBhvr>
                                    </p:animEffect>
                                    <p:anim calcmode="lin" valueType="num">
                                      <p:cBhvr>
                                        <p:cTn id="68" dur="1000" fill="hold"/>
                                        <p:tgtEl>
                                          <p:spTgt spid="2">
                                            <p:txEl>
                                              <p:pRg st="12" end="12"/>
                                            </p:txEl>
                                          </p:spTgt>
                                        </p:tgtEl>
                                        <p:attrNameLst>
                                          <p:attrName>ppt_x</p:attrName>
                                        </p:attrNameLst>
                                      </p:cBhvr>
                                      <p:tavLst>
                                        <p:tav tm="0">
                                          <p:val>
                                            <p:strVal val="#ppt_x"/>
                                          </p:val>
                                        </p:tav>
                                        <p:tav tm="100000">
                                          <p:val>
                                            <p:strVal val="#ppt_x"/>
                                          </p:val>
                                        </p:tav>
                                      </p:tavLst>
                                    </p:anim>
                                    <p:anim calcmode="lin" valueType="num">
                                      <p:cBhvr>
                                        <p:cTn id="69" dur="1000" fill="hold"/>
                                        <p:tgtEl>
                                          <p:spTgt spid="2">
                                            <p:txEl>
                                              <p:pRg st="12" end="12"/>
                                            </p:txEl>
                                          </p:spTgt>
                                        </p:tgtEl>
                                        <p:attrNameLst>
                                          <p:attrName>ppt_y</p:attrName>
                                        </p:attrNameLst>
                                      </p:cBhvr>
                                      <p:tavLst>
                                        <p:tav tm="0">
                                          <p:val>
                                            <p:strVal val="#ppt_y-.1"/>
                                          </p:val>
                                        </p:tav>
                                        <p:tav tm="100000">
                                          <p:val>
                                            <p:strVal val="#ppt_y"/>
                                          </p:val>
                                        </p:tav>
                                      </p:tavLst>
                                    </p:anim>
                                  </p:childTnLst>
                                </p:cTn>
                              </p:par>
                              <p:par>
                                <p:cTn id="70" presetID="47" presetClass="entr" presetSubtype="0" fill="hold" nodeType="withEffect">
                                  <p:stCondLst>
                                    <p:cond delay="0"/>
                                  </p:stCondLst>
                                  <p:childTnLst>
                                    <p:set>
                                      <p:cBhvr>
                                        <p:cTn id="71" dur="1" fill="hold">
                                          <p:stCondLst>
                                            <p:cond delay="0"/>
                                          </p:stCondLst>
                                        </p:cTn>
                                        <p:tgtEl>
                                          <p:spTgt spid="2">
                                            <p:txEl>
                                              <p:pRg st="13" end="13"/>
                                            </p:txEl>
                                          </p:spTgt>
                                        </p:tgtEl>
                                        <p:attrNameLst>
                                          <p:attrName>style.visibility</p:attrName>
                                        </p:attrNameLst>
                                      </p:cBhvr>
                                      <p:to>
                                        <p:strVal val="visible"/>
                                      </p:to>
                                    </p:set>
                                    <p:animEffect transition="in" filter="fade">
                                      <p:cBhvr>
                                        <p:cTn id="72" dur="1000"/>
                                        <p:tgtEl>
                                          <p:spTgt spid="2">
                                            <p:txEl>
                                              <p:pRg st="13" end="13"/>
                                            </p:txEl>
                                          </p:spTgt>
                                        </p:tgtEl>
                                      </p:cBhvr>
                                    </p:animEffect>
                                    <p:anim calcmode="lin" valueType="num">
                                      <p:cBhvr>
                                        <p:cTn id="73" dur="1000" fill="hold"/>
                                        <p:tgtEl>
                                          <p:spTgt spid="2">
                                            <p:txEl>
                                              <p:pRg st="13" end="13"/>
                                            </p:txEl>
                                          </p:spTgt>
                                        </p:tgtEl>
                                        <p:attrNameLst>
                                          <p:attrName>ppt_x</p:attrName>
                                        </p:attrNameLst>
                                      </p:cBhvr>
                                      <p:tavLst>
                                        <p:tav tm="0">
                                          <p:val>
                                            <p:strVal val="#ppt_x"/>
                                          </p:val>
                                        </p:tav>
                                        <p:tav tm="100000">
                                          <p:val>
                                            <p:strVal val="#ppt_x"/>
                                          </p:val>
                                        </p:tav>
                                      </p:tavLst>
                                    </p:anim>
                                    <p:anim calcmode="lin" valueType="num">
                                      <p:cBhvr>
                                        <p:cTn id="74" dur="1000" fill="hold"/>
                                        <p:tgtEl>
                                          <p:spTgt spid="2">
                                            <p:txEl>
                                              <p:pRg st="13" end="1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214312" y="0"/>
            <a:ext cx="8758238" cy="6909584"/>
          </a:xfrm>
          <a:prstGeom prst="rect">
            <a:avLst/>
          </a:prstGeom>
          <a:noFill/>
        </p:spPr>
        <p:txBody>
          <a:bodyPr wrap="square" rtlCol="0">
            <a:spAutoFit/>
          </a:bodyPr>
          <a:lstStyle/>
          <a:p>
            <a:pPr algn="just"/>
            <a:r>
              <a:rPr lang="ru-RU" sz="1700" b="1" dirty="0">
                <a:latin typeface="Times New Roman" panose="02020603050405020304" pitchFamily="18" charset="0"/>
                <a:cs typeface="Times New Roman" panose="02020603050405020304" pitchFamily="18" charset="0"/>
              </a:rPr>
              <a:t>Ежемесячный контроль (вторая ступень)</a:t>
            </a:r>
            <a:endParaRPr lang="ru-RU" sz="1700" dirty="0">
              <a:latin typeface="Times New Roman" panose="02020603050405020304" pitchFamily="18" charset="0"/>
              <a:cs typeface="Times New Roman" panose="02020603050405020304" pitchFamily="18" charset="0"/>
            </a:endParaRPr>
          </a:p>
          <a:p>
            <a:pPr algn="just"/>
            <a:r>
              <a:rPr lang="ru-RU" sz="1700" dirty="0">
                <a:latin typeface="Times New Roman" panose="02020603050405020304" pitchFamily="18" charset="0"/>
                <a:cs typeface="Times New Roman" panose="02020603050405020304" pitchFamily="18" charset="0"/>
              </a:rPr>
              <a:t>19. Ежемесячный контроль проводится </a:t>
            </a:r>
            <a:r>
              <a:rPr lang="ru-RU" sz="1700" b="1" dirty="0">
                <a:latin typeface="Times New Roman" panose="02020603050405020304" pitchFamily="18" charset="0"/>
                <a:cs typeface="Times New Roman" panose="02020603050405020304" pitchFamily="18" charset="0"/>
              </a:rPr>
              <a:t>во всех кабинетах и помещениях учреждения</a:t>
            </a:r>
            <a:r>
              <a:rPr lang="ru-RU" sz="1700" dirty="0">
                <a:latin typeface="Times New Roman" panose="02020603050405020304" pitchFamily="18" charset="0"/>
                <a:cs typeface="Times New Roman" panose="02020603050405020304" pitchFamily="18" charset="0"/>
              </a:rPr>
              <a:t> заведующим (ответственным работником) данного кабинета (помещения) и общественными инспекторами профсоюза по охране труда 2-й четверг месяца.</a:t>
            </a:r>
          </a:p>
          <a:p>
            <a:pPr algn="just"/>
            <a:r>
              <a:rPr lang="ru-RU" sz="1700" dirty="0">
                <a:latin typeface="Times New Roman" panose="02020603050405020304" pitchFamily="18" charset="0"/>
                <a:cs typeface="Times New Roman" panose="02020603050405020304" pitchFamily="18" charset="0"/>
              </a:rPr>
              <a:t>20. В ходе ежемесячного контроля проверяются:</a:t>
            </a:r>
          </a:p>
          <a:p>
            <a:pPr algn="just"/>
            <a:r>
              <a:rPr lang="ru-RU" sz="1700" dirty="0">
                <a:latin typeface="Times New Roman" panose="02020603050405020304" pitchFamily="18" charset="0"/>
                <a:cs typeface="Times New Roman" panose="02020603050405020304" pitchFamily="18" charset="0"/>
              </a:rPr>
              <a:t>- организация и результаты ежедневного контроля;</a:t>
            </a:r>
          </a:p>
          <a:p>
            <a:pPr algn="just"/>
            <a:r>
              <a:rPr lang="ru-RU" sz="1700" dirty="0">
                <a:latin typeface="Times New Roman" panose="02020603050405020304" pitchFamily="18" charset="0"/>
                <a:cs typeface="Times New Roman" panose="02020603050405020304" pitchFamily="18" charset="0"/>
              </a:rPr>
              <a:t>- выполнение мероприятий, намеченных в результате проведения всех видов контроля, а также мероприятий, предусмотренных коллективным договором;</a:t>
            </a:r>
          </a:p>
          <a:p>
            <a:pPr algn="just"/>
            <a:r>
              <a:rPr lang="ru-RU" sz="1700" dirty="0">
                <a:latin typeface="Times New Roman" panose="02020603050405020304" pitchFamily="18" charset="0"/>
                <a:cs typeface="Times New Roman" panose="02020603050405020304" pitchFamily="18" charset="0"/>
              </a:rPr>
              <a:t> - выполнение приказов и распоряжений руководителя организации, результатов рассмотрения представлений общественных инспекторов профсоюза по охране труда, мероприятий по документам расследования несчастных случаев на производстве и профессиональных заболеваний;</a:t>
            </a:r>
          </a:p>
          <a:p>
            <a:pPr algn="just"/>
            <a:r>
              <a:rPr lang="ru-RU" sz="1700" dirty="0">
                <a:latin typeface="Times New Roman" panose="02020603050405020304" pitchFamily="18" charset="0"/>
                <a:cs typeface="Times New Roman" panose="02020603050405020304" pitchFamily="18" charset="0"/>
              </a:rPr>
              <a:t>- исправность и соответствие производственного оборудования, транспортных средств и технологических процессов требованиям охраны труда;</a:t>
            </a:r>
          </a:p>
          <a:p>
            <a:pPr algn="just"/>
            <a:r>
              <a:rPr lang="ru-RU" sz="1700" dirty="0">
                <a:latin typeface="Times New Roman" panose="02020603050405020304" pitchFamily="18" charset="0"/>
                <a:cs typeface="Times New Roman" panose="02020603050405020304" pitchFamily="18" charset="0"/>
              </a:rPr>
              <a:t>- соблюдение работниками правил, норм и инструкций по охране труда;</a:t>
            </a:r>
          </a:p>
          <a:p>
            <a:pPr algn="just"/>
            <a:r>
              <a:rPr lang="ru-RU" sz="1700" dirty="0">
                <a:latin typeface="Times New Roman" panose="02020603050405020304" pitchFamily="18" charset="0"/>
                <a:cs typeface="Times New Roman" panose="02020603050405020304" pitchFamily="18" charset="0"/>
              </a:rPr>
              <a:t>- состояние рабочих мест, проходов, проездов, переходов и прилегающей территории;</a:t>
            </a:r>
          </a:p>
          <a:p>
            <a:pPr algn="just"/>
            <a:r>
              <a:rPr lang="ru-RU" sz="1700" dirty="0">
                <a:latin typeface="Times New Roman" panose="02020603050405020304" pitchFamily="18" charset="0"/>
                <a:cs typeface="Times New Roman" panose="02020603050405020304" pitchFamily="18" charset="0"/>
              </a:rPr>
              <a:t>- наличие и состояние защитных, сигнальных и противопожарных средств и устройств, контрольно-измерительных приборов;</a:t>
            </a:r>
          </a:p>
          <a:p>
            <a:pPr algn="just"/>
            <a:r>
              <a:rPr lang="ru-RU" sz="1700" dirty="0">
                <a:latin typeface="Times New Roman" panose="02020603050405020304" pitchFamily="18" charset="0"/>
                <a:cs typeface="Times New Roman" panose="02020603050405020304" pitchFamily="18" charset="0"/>
              </a:rPr>
              <a:t>- наличие средств индивидуальной защиты и правильность их использования работниками;</a:t>
            </a:r>
          </a:p>
          <a:p>
            <a:pPr algn="just"/>
            <a:r>
              <a:rPr lang="ru-RU" sz="1700" dirty="0">
                <a:latin typeface="Times New Roman" panose="02020603050405020304" pitchFamily="18" charset="0"/>
                <a:cs typeface="Times New Roman" panose="02020603050405020304" pitchFamily="18" charset="0"/>
              </a:rPr>
              <a:t>- предоставление работникам компенсаций по условиям труда;</a:t>
            </a:r>
          </a:p>
          <a:p>
            <a:pPr algn="just"/>
            <a:r>
              <a:rPr lang="ru-RU" sz="1700" dirty="0">
                <a:latin typeface="Times New Roman" panose="02020603050405020304" pitchFamily="18" charset="0"/>
                <a:cs typeface="Times New Roman" panose="02020603050405020304" pitchFamily="18" charset="0"/>
              </a:rPr>
              <a:t>- состояние санитарно-бытовых помещений и устройств, обеспечение работников смывающими и обезвреживающими средствами;</a:t>
            </a:r>
          </a:p>
          <a:p>
            <a:pPr algn="just"/>
            <a:r>
              <a:rPr lang="ru-RU" sz="1700" dirty="0">
                <a:latin typeface="Times New Roman" panose="02020603050405020304" pitchFamily="18" charset="0"/>
                <a:cs typeface="Times New Roman" panose="02020603050405020304" pitchFamily="18" charset="0"/>
              </a:rPr>
              <a:t>- соблюдение установленного режима труда и отдыха, трудовой дисциплины;</a:t>
            </a:r>
          </a:p>
          <a:p>
            <a:pPr algn="just"/>
            <a:r>
              <a:rPr lang="ru-RU" sz="1700" dirty="0">
                <a:latin typeface="Times New Roman" panose="02020603050405020304" pitchFamily="18" charset="0"/>
                <a:cs typeface="Times New Roman" panose="02020603050405020304" pitchFamily="18" charset="0"/>
              </a:rPr>
              <a:t>- состояние кабинетов и уголков по охране труда, наличие и состояние учебных пособий и средств наглядной агитации.</a:t>
            </a:r>
          </a:p>
          <a:p>
            <a:endParaRPr lang="ru-RU" dirty="0"/>
          </a:p>
        </p:txBody>
      </p:sp>
    </p:spTree>
    <p:extLst>
      <p:ext uri="{BB962C8B-B14F-4D97-AF65-F5344CB8AC3E}">
        <p14:creationId xmlns:p14="http://schemas.microsoft.com/office/powerpoint/2010/main" val="316168978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485775" y="0"/>
            <a:ext cx="8143875" cy="7140416"/>
          </a:xfrm>
          <a:prstGeom prst="rect">
            <a:avLst/>
          </a:prstGeom>
          <a:noFill/>
        </p:spPr>
        <p:txBody>
          <a:bodyPr wrap="square" rtlCol="0">
            <a:spAutoFit/>
          </a:bodyPr>
          <a:lstStyle/>
          <a:p>
            <a:pPr algn="just">
              <a:lnSpc>
                <a:spcPct val="200000"/>
              </a:lnSpc>
            </a:pPr>
            <a:r>
              <a:rPr lang="ru-RU" sz="2000" dirty="0">
                <a:latin typeface="Times New Roman" panose="02020603050405020304" pitchFamily="18" charset="0"/>
                <a:cs typeface="Times New Roman" panose="02020603050405020304" pitchFamily="18" charset="0"/>
              </a:rPr>
              <a:t>21. Выявленные в ходе периодического  контроля 2-й ступени нарушения записываются в журнал ежемесячного периодического контроля, в котором указываются мероприятия, назначаются их исполнители и сроки исполнения.</a:t>
            </a:r>
          </a:p>
          <a:p>
            <a:pPr algn="just">
              <a:lnSpc>
                <a:spcPct val="200000"/>
              </a:lnSpc>
            </a:pPr>
            <a:r>
              <a:rPr lang="ru-RU" sz="2000" b="1" dirty="0">
                <a:latin typeface="Times New Roman" panose="02020603050405020304" pitchFamily="18" charset="0"/>
                <a:cs typeface="Times New Roman" panose="02020603050405020304" pitchFamily="18" charset="0"/>
              </a:rPr>
              <a:t>Журнал периодического контроля  хранится у руководителя учреждения (лица, ответственного за организацию работы по ОТ, функционирование СУОТ). </a:t>
            </a:r>
            <a:endParaRPr lang="ru-RU" sz="2000" dirty="0">
              <a:latin typeface="Times New Roman" panose="02020603050405020304" pitchFamily="18" charset="0"/>
              <a:cs typeface="Times New Roman" panose="02020603050405020304" pitchFamily="18" charset="0"/>
            </a:endParaRPr>
          </a:p>
          <a:p>
            <a:pPr algn="just">
              <a:lnSpc>
                <a:spcPct val="200000"/>
              </a:lnSpc>
            </a:pPr>
            <a:r>
              <a:rPr lang="ru-RU" sz="2000" dirty="0">
                <a:latin typeface="Times New Roman" panose="02020603050405020304" pitchFamily="18" charset="0"/>
                <a:cs typeface="Times New Roman" panose="02020603050405020304" pitchFamily="18" charset="0"/>
              </a:rPr>
              <a:t>22. В случае выявления нарушений требований охраны труда, которые могут причинить вред здоровью работников или привести к аварии, работа приостанавливается до устранения этих нарушений, о чем письменно сообщается руководителю учреждения.</a:t>
            </a:r>
          </a:p>
          <a:p>
            <a:endParaRPr lang="ru-RU" dirty="0"/>
          </a:p>
        </p:txBody>
      </p:sp>
    </p:spTree>
    <p:extLst>
      <p:ext uri="{BB962C8B-B14F-4D97-AF65-F5344CB8AC3E}">
        <p14:creationId xmlns:p14="http://schemas.microsoft.com/office/powerpoint/2010/main" val="44146340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1000"/>
                                        <p:tgtEl>
                                          <p:spTgt spid="2">
                                            <p:txEl>
                                              <p:pRg st="1" end="1"/>
                                            </p:txEl>
                                          </p:spTgt>
                                        </p:tgtEl>
                                      </p:cBhvr>
                                    </p:animEffect>
                                    <p:anim calcmode="lin" valueType="num">
                                      <p:cBhvr>
                                        <p:cTn id="14"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1000"/>
                                        <p:tgtEl>
                                          <p:spTgt spid="2">
                                            <p:txEl>
                                              <p:pRg st="2" end="2"/>
                                            </p:txEl>
                                          </p:spTgt>
                                        </p:tgtEl>
                                      </p:cBhvr>
                                    </p:animEffect>
                                    <p:anim calcmode="lin" valueType="num">
                                      <p:cBhvr>
                                        <p:cTn id="20"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128587" y="0"/>
            <a:ext cx="8915400" cy="7155805"/>
          </a:xfrm>
          <a:prstGeom prst="rect">
            <a:avLst/>
          </a:prstGeom>
          <a:noFill/>
        </p:spPr>
        <p:txBody>
          <a:bodyPr wrap="square" rtlCol="0">
            <a:spAutoFit/>
          </a:bodyPr>
          <a:lstStyle/>
          <a:p>
            <a:pPr algn="ctr"/>
            <a:r>
              <a:rPr lang="ru-RU" sz="1700" b="1" dirty="0">
                <a:latin typeface="Times New Roman" panose="02020603050405020304" pitchFamily="18" charset="0"/>
                <a:cs typeface="Times New Roman" panose="02020603050405020304" pitchFamily="18" charset="0"/>
              </a:rPr>
              <a:t>Ежеквартальный контроль (третья ступень</a:t>
            </a:r>
            <a:r>
              <a:rPr lang="ru-RU" sz="1700" b="1" dirty="0" smtClean="0">
                <a:latin typeface="Times New Roman" panose="02020603050405020304" pitchFamily="18" charset="0"/>
                <a:cs typeface="Times New Roman" panose="02020603050405020304" pitchFamily="18" charset="0"/>
              </a:rPr>
              <a:t>)</a:t>
            </a:r>
          </a:p>
          <a:p>
            <a:pPr algn="ctr"/>
            <a:endParaRPr lang="ru-RU" sz="1700" dirty="0">
              <a:latin typeface="Times New Roman" panose="02020603050405020304" pitchFamily="18" charset="0"/>
              <a:cs typeface="Times New Roman" panose="02020603050405020304" pitchFamily="18" charset="0"/>
            </a:endParaRPr>
          </a:p>
          <a:p>
            <a:pPr algn="just"/>
            <a:r>
              <a:rPr lang="ru-RU" sz="1700" dirty="0">
                <a:latin typeface="Times New Roman" panose="02020603050405020304" pitchFamily="18" charset="0"/>
                <a:cs typeface="Times New Roman" panose="02020603050405020304" pitchFamily="18" charset="0"/>
              </a:rPr>
              <a:t>23. Ежеквартальный контроль (3 ступень)  </a:t>
            </a:r>
            <a:r>
              <a:rPr lang="ru-RU" sz="1700" b="1" dirty="0">
                <a:latin typeface="Times New Roman" panose="02020603050405020304" pitchFamily="18" charset="0"/>
                <a:cs typeface="Times New Roman" panose="02020603050405020304" pitchFamily="18" charset="0"/>
              </a:rPr>
              <a:t>осуществляется комиссией, которая создается приказом по школе</a:t>
            </a:r>
            <a:r>
              <a:rPr lang="ru-RU" sz="1700" dirty="0">
                <a:latin typeface="Times New Roman" panose="02020603050405020304" pitchFamily="18" charset="0"/>
                <a:cs typeface="Times New Roman" panose="02020603050405020304" pitchFamily="18" charset="0"/>
              </a:rPr>
              <a:t> и </a:t>
            </a:r>
            <a:r>
              <a:rPr lang="ru-RU" sz="1700" b="1" dirty="0">
                <a:latin typeface="Times New Roman" panose="02020603050405020304" pitchFamily="18" charset="0"/>
                <a:cs typeface="Times New Roman" panose="02020603050405020304" pitchFamily="18" charset="0"/>
              </a:rPr>
              <a:t>возглавляется директором и председателем профсоюзного комитета.</a:t>
            </a:r>
            <a:r>
              <a:rPr lang="ru-RU" sz="1700" dirty="0">
                <a:latin typeface="Times New Roman" panose="02020603050405020304" pitchFamily="18" charset="0"/>
                <a:cs typeface="Times New Roman" panose="02020603050405020304" pitchFamily="18" charset="0"/>
              </a:rPr>
              <a:t> В состав комиссии входят заместители директора по учебно-воспитательной работе и по хозяйственной части, </a:t>
            </a:r>
            <a:r>
              <a:rPr lang="ru-RU" sz="1700" b="1" dirty="0">
                <a:latin typeface="Times New Roman" panose="02020603050405020304" pitchFamily="18" charset="0"/>
                <a:cs typeface="Times New Roman" panose="02020603050405020304" pitchFamily="18" charset="0"/>
              </a:rPr>
              <a:t>председатель комиссии по охране труда</a:t>
            </a:r>
            <a:r>
              <a:rPr lang="ru-RU" sz="1700" dirty="0">
                <a:latin typeface="Times New Roman" panose="02020603050405020304" pitchFamily="18" charset="0"/>
                <a:cs typeface="Times New Roman" panose="02020603050405020304" pitchFamily="18" charset="0"/>
              </a:rPr>
              <a:t>, медработник школы. </a:t>
            </a:r>
            <a:r>
              <a:rPr lang="ru-RU" sz="1700" b="1" dirty="0">
                <a:latin typeface="Times New Roman" panose="02020603050405020304" pitchFamily="18" charset="0"/>
                <a:cs typeface="Times New Roman" panose="02020603050405020304" pitchFamily="18" charset="0"/>
              </a:rPr>
              <a:t>Комиссия проводит проверки во второй четверг января, апреля, июля и октября.</a:t>
            </a:r>
            <a:endParaRPr lang="ru-RU" sz="1700" dirty="0">
              <a:latin typeface="Times New Roman" panose="02020603050405020304" pitchFamily="18" charset="0"/>
              <a:cs typeface="Times New Roman" panose="02020603050405020304" pitchFamily="18" charset="0"/>
            </a:endParaRPr>
          </a:p>
          <a:p>
            <a:pPr algn="just"/>
            <a:r>
              <a:rPr lang="ru-RU" sz="1700" dirty="0">
                <a:latin typeface="Times New Roman" panose="02020603050405020304" pitchFamily="18" charset="0"/>
                <a:cs typeface="Times New Roman" panose="02020603050405020304" pitchFamily="18" charset="0"/>
              </a:rPr>
              <a:t>24. В ходе ежеквартального (3-ей ступени) периодического контроля следует проверять:</a:t>
            </a:r>
          </a:p>
          <a:p>
            <a:pPr lvl="0" algn="just"/>
            <a:r>
              <a:rPr lang="ru-RU" sz="1700" dirty="0" smtClean="0">
                <a:latin typeface="Times New Roman" panose="02020603050405020304" pitchFamily="18" charset="0"/>
                <a:cs typeface="Times New Roman" panose="02020603050405020304" pitchFamily="18" charset="0"/>
              </a:rPr>
              <a:t>-организацию </a:t>
            </a:r>
            <a:r>
              <a:rPr lang="ru-RU" sz="1700" dirty="0">
                <a:latin typeface="Times New Roman" panose="02020603050405020304" pitchFamily="18" charset="0"/>
                <a:cs typeface="Times New Roman" panose="02020603050405020304" pitchFamily="18" charset="0"/>
              </a:rPr>
              <a:t>и результаты работы ежедневного и ежемесячного контроля;</a:t>
            </a:r>
          </a:p>
          <a:p>
            <a:pPr lvl="0" algn="just"/>
            <a:r>
              <a:rPr lang="ru-RU" sz="1700" dirty="0" smtClean="0">
                <a:latin typeface="Times New Roman" panose="02020603050405020304" pitchFamily="18" charset="0"/>
                <a:cs typeface="Times New Roman" panose="02020603050405020304" pitchFamily="18" charset="0"/>
              </a:rPr>
              <a:t>-выполнение </a:t>
            </a:r>
            <a:r>
              <a:rPr lang="ru-RU" sz="1700" dirty="0">
                <a:latin typeface="Times New Roman" panose="02020603050405020304" pitchFamily="18" charset="0"/>
                <a:cs typeface="Times New Roman" panose="02020603050405020304" pitchFamily="18" charset="0"/>
              </a:rPr>
              <a:t>мероприятий по охране труда, предусмотренных коллективным договором и другими локальными нормативными актами, приказов и распоряжений вышестоящих органов управления, решений и постановлений вышестоящих профсоюзных органов;</a:t>
            </a:r>
          </a:p>
          <a:p>
            <a:pPr lvl="0" algn="just"/>
            <a:r>
              <a:rPr lang="ru-RU" sz="1700" dirty="0" smtClean="0">
                <a:latin typeface="Times New Roman" panose="02020603050405020304" pitchFamily="18" charset="0"/>
                <a:cs typeface="Times New Roman" panose="02020603050405020304" pitchFamily="18" charset="0"/>
              </a:rPr>
              <a:t>-выполнение </a:t>
            </a:r>
            <a:r>
              <a:rPr lang="ru-RU" sz="1700" dirty="0">
                <a:latin typeface="Times New Roman" panose="02020603050405020304" pitchFamily="18" charset="0"/>
                <a:cs typeface="Times New Roman" panose="02020603050405020304" pitchFamily="18" charset="0"/>
              </a:rPr>
              <a:t>предписаний органов госнадзора и контроля, представлений отраслевого профсоюза;</a:t>
            </a:r>
          </a:p>
          <a:p>
            <a:pPr lvl="0" algn="just"/>
            <a:r>
              <a:rPr lang="ru-RU" sz="1700" dirty="0" smtClean="0">
                <a:latin typeface="Times New Roman" panose="02020603050405020304" pitchFamily="18" charset="0"/>
                <a:cs typeface="Times New Roman" panose="02020603050405020304" pitchFamily="18" charset="0"/>
              </a:rPr>
              <a:t>-выполнение </a:t>
            </a:r>
            <a:r>
              <a:rPr lang="ru-RU" sz="1700" dirty="0">
                <a:latin typeface="Times New Roman" panose="02020603050405020304" pitchFamily="18" charset="0"/>
                <a:cs typeface="Times New Roman" panose="02020603050405020304" pitchFamily="18" charset="0"/>
              </a:rPr>
              <a:t>мероприятий по документам расследования несчастных случаев на производстве и профессиональных заболеваний;</a:t>
            </a:r>
          </a:p>
          <a:p>
            <a:pPr lvl="0" algn="just"/>
            <a:r>
              <a:rPr lang="ru-RU" sz="1700" dirty="0" smtClean="0">
                <a:latin typeface="Times New Roman" panose="02020603050405020304" pitchFamily="18" charset="0"/>
                <a:cs typeface="Times New Roman" panose="02020603050405020304" pitchFamily="18" charset="0"/>
              </a:rPr>
              <a:t>-своевременность </a:t>
            </a:r>
            <a:r>
              <a:rPr lang="ru-RU" sz="1700" dirty="0">
                <a:latin typeface="Times New Roman" panose="02020603050405020304" pitchFamily="18" charset="0"/>
                <a:cs typeface="Times New Roman" panose="02020603050405020304" pitchFamily="18" charset="0"/>
              </a:rPr>
              <a:t>проведения аттестации рабочих мест по условиям труда и выполнения мероприятий по ее результатам;</a:t>
            </a:r>
          </a:p>
          <a:p>
            <a:pPr lvl="0" algn="just"/>
            <a:r>
              <a:rPr lang="ru-RU" sz="1700" dirty="0" smtClean="0">
                <a:latin typeface="Times New Roman" panose="02020603050405020304" pitchFamily="18" charset="0"/>
                <a:cs typeface="Times New Roman" panose="02020603050405020304" pitchFamily="18" charset="0"/>
              </a:rPr>
              <a:t>-техническое </a:t>
            </a:r>
            <a:r>
              <a:rPr lang="ru-RU" sz="1700" dirty="0">
                <a:latin typeface="Times New Roman" panose="02020603050405020304" pitchFamily="18" charset="0"/>
                <a:cs typeface="Times New Roman" panose="02020603050405020304" pitchFamily="18" charset="0"/>
              </a:rPr>
              <a:t>состояние и содержание зданий, сооружений,  помещений и прилегающей к ним территории в соответствии с требованиями охраны труда, состояние дорог, тротуаров, проходов и проездов. По итогам общего осмотра зданий и сооружений два раза в год – апрель, октябрь- составляется акт. Результаты осмотра регистрируются в </a:t>
            </a:r>
            <a:r>
              <a:rPr lang="be-BY" sz="1700" dirty="0">
                <a:latin typeface="Times New Roman" panose="02020603050405020304" pitchFamily="18" charset="0"/>
                <a:cs typeface="Times New Roman" panose="02020603050405020304" pitchFamily="18" charset="0"/>
              </a:rPr>
              <a:t>Техническом журнале по эксплуатации зданий и сооружений.</a:t>
            </a:r>
            <a:endParaRPr lang="ru-RU" sz="1700" dirty="0">
              <a:latin typeface="Times New Roman" panose="02020603050405020304" pitchFamily="18" charset="0"/>
              <a:cs typeface="Times New Roman" panose="02020603050405020304" pitchFamily="18" charset="0"/>
            </a:endParaRPr>
          </a:p>
          <a:p>
            <a:pPr lvl="0" algn="just"/>
            <a:r>
              <a:rPr lang="ru-RU" sz="1700" dirty="0" smtClean="0">
                <a:latin typeface="Times New Roman" panose="02020603050405020304" pitchFamily="18" charset="0"/>
                <a:cs typeface="Times New Roman" panose="02020603050405020304" pitchFamily="18" charset="0"/>
              </a:rPr>
              <a:t>-соответствие </a:t>
            </a:r>
            <a:r>
              <a:rPr lang="ru-RU" sz="1700" dirty="0">
                <a:latin typeface="Times New Roman" panose="02020603050405020304" pitchFamily="18" charset="0"/>
                <a:cs typeface="Times New Roman" panose="02020603050405020304" pitchFamily="18" charset="0"/>
              </a:rPr>
              <a:t>рабочих мест, технологического, транспортного, энергетического и другого оборудования требованиям охраны труда;</a:t>
            </a:r>
          </a:p>
          <a:p>
            <a:pPr lvl="0" algn="just"/>
            <a:r>
              <a:rPr lang="ru-RU" sz="1700" dirty="0" smtClean="0">
                <a:latin typeface="Times New Roman" panose="02020603050405020304" pitchFamily="18" charset="0"/>
                <a:cs typeface="Times New Roman" panose="02020603050405020304" pitchFamily="18" charset="0"/>
              </a:rPr>
              <a:t>-эффективность </a:t>
            </a:r>
            <a:r>
              <a:rPr lang="ru-RU" sz="1700" dirty="0">
                <a:latin typeface="Times New Roman" panose="02020603050405020304" pitchFamily="18" charset="0"/>
                <a:cs typeface="Times New Roman" panose="02020603050405020304" pitchFamily="18" charset="0"/>
              </a:rPr>
              <a:t>работы вентиляционных систем и установок;</a:t>
            </a:r>
          </a:p>
          <a:p>
            <a:endParaRPr lang="ru-RU" sz="1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0945209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0" y="0"/>
            <a:ext cx="9144000" cy="6740307"/>
          </a:xfrm>
          <a:prstGeom prst="rect">
            <a:avLst/>
          </a:prstGeom>
          <a:noFill/>
        </p:spPr>
        <p:txBody>
          <a:bodyPr wrap="square" rtlCol="0">
            <a:spAutoFit/>
          </a:bodyPr>
          <a:lstStyle/>
          <a:p>
            <a:pPr lvl="0" algn="just"/>
            <a:r>
              <a:rPr lang="ru-RU" sz="1600" dirty="0" smtClean="0">
                <a:latin typeface="Times New Roman" panose="02020603050405020304" pitchFamily="18" charset="0"/>
                <a:cs typeface="Times New Roman" panose="02020603050405020304" pitchFamily="18" charset="0"/>
              </a:rPr>
              <a:t>-выполнение </a:t>
            </a:r>
            <a:r>
              <a:rPr lang="ru-RU" sz="1600" dirty="0">
                <a:latin typeface="Times New Roman" panose="02020603050405020304" pitchFamily="18" charset="0"/>
                <a:cs typeface="Times New Roman" panose="02020603050405020304" pitchFamily="18" charset="0"/>
              </a:rPr>
              <a:t>графиков планово-предупредительного ремонта производственного оборудования;</a:t>
            </a:r>
          </a:p>
          <a:p>
            <a:pPr lvl="0" algn="just"/>
            <a:r>
              <a:rPr lang="ru-RU" sz="1600" dirty="0" smtClean="0">
                <a:latin typeface="Times New Roman" panose="02020603050405020304" pitchFamily="18" charset="0"/>
                <a:cs typeface="Times New Roman" panose="02020603050405020304" pitchFamily="18" charset="0"/>
              </a:rPr>
              <a:t>-обеспеченность </a:t>
            </a:r>
            <a:r>
              <a:rPr lang="ru-RU" sz="1600" dirty="0">
                <a:latin typeface="Times New Roman" panose="02020603050405020304" pitchFamily="18" charset="0"/>
                <a:cs typeface="Times New Roman" panose="02020603050405020304" pitchFamily="18" charset="0"/>
              </a:rPr>
              <a:t>работников средствами индивидуальной защиты и организация ухода за ними;</a:t>
            </a:r>
          </a:p>
          <a:p>
            <a:pPr lvl="0" algn="just"/>
            <a:r>
              <a:rPr lang="ru-RU" sz="1600" dirty="0" smtClean="0">
                <a:latin typeface="Times New Roman" panose="02020603050405020304" pitchFamily="18" charset="0"/>
                <a:cs typeface="Times New Roman" panose="02020603050405020304" pitchFamily="18" charset="0"/>
              </a:rPr>
              <a:t>-наличие </a:t>
            </a:r>
            <a:r>
              <a:rPr lang="ru-RU" sz="1600" dirty="0">
                <a:latin typeface="Times New Roman" panose="02020603050405020304" pitchFamily="18" charset="0"/>
                <a:cs typeface="Times New Roman" panose="02020603050405020304" pitchFamily="18" charset="0"/>
              </a:rPr>
              <a:t>и состояние средств коллективной защиты;</a:t>
            </a:r>
          </a:p>
          <a:p>
            <a:pPr lvl="0" algn="just"/>
            <a:r>
              <a:rPr lang="ru-RU" sz="1600" dirty="0" smtClean="0">
                <a:latin typeface="Times New Roman" panose="02020603050405020304" pitchFamily="18" charset="0"/>
                <a:cs typeface="Times New Roman" panose="02020603050405020304" pitchFamily="18" charset="0"/>
              </a:rPr>
              <a:t>-состояние </a:t>
            </a:r>
            <a:r>
              <a:rPr lang="ru-RU" sz="1600" dirty="0">
                <a:latin typeface="Times New Roman" panose="02020603050405020304" pitchFamily="18" charset="0"/>
                <a:cs typeface="Times New Roman" panose="02020603050405020304" pitchFamily="18" charset="0"/>
              </a:rPr>
              <a:t>санитарно-бытовых помещений и устройств;</a:t>
            </a:r>
          </a:p>
          <a:p>
            <a:pPr lvl="0" algn="just"/>
            <a:r>
              <a:rPr lang="ru-RU" sz="1600" dirty="0" smtClean="0">
                <a:latin typeface="Times New Roman" panose="02020603050405020304" pitchFamily="18" charset="0"/>
                <a:cs typeface="Times New Roman" panose="02020603050405020304" pitchFamily="18" charset="0"/>
              </a:rPr>
              <a:t>-организация </a:t>
            </a:r>
            <a:r>
              <a:rPr lang="ru-RU" sz="1600" dirty="0">
                <a:latin typeface="Times New Roman" panose="02020603050405020304" pitchFamily="18" charset="0"/>
                <a:cs typeface="Times New Roman" panose="02020603050405020304" pitchFamily="18" charset="0"/>
              </a:rPr>
              <a:t>лечебно-профилактического обслуживания работников;</a:t>
            </a:r>
          </a:p>
          <a:p>
            <a:pPr lvl="0" algn="just"/>
            <a:r>
              <a:rPr lang="ru-RU" sz="1600" dirty="0" smtClean="0">
                <a:latin typeface="Times New Roman" panose="02020603050405020304" pitchFamily="18" charset="0"/>
                <a:cs typeface="Times New Roman" panose="02020603050405020304" pitchFamily="18" charset="0"/>
              </a:rPr>
              <a:t>-состояние </a:t>
            </a:r>
            <a:r>
              <a:rPr lang="ru-RU" sz="1600" dirty="0">
                <a:latin typeface="Times New Roman" panose="02020603050405020304" pitchFamily="18" charset="0"/>
                <a:cs typeface="Times New Roman" panose="02020603050405020304" pitchFamily="18" charset="0"/>
              </a:rPr>
              <a:t>кабинетов и уголков по охране труда;</a:t>
            </a:r>
          </a:p>
          <a:p>
            <a:pPr lvl="0" algn="just"/>
            <a:r>
              <a:rPr lang="ru-RU" sz="1600" dirty="0" smtClean="0">
                <a:latin typeface="Times New Roman" panose="02020603050405020304" pitchFamily="18" charset="0"/>
                <a:cs typeface="Times New Roman" panose="02020603050405020304" pitchFamily="18" charset="0"/>
              </a:rPr>
              <a:t>-наличие </a:t>
            </a:r>
            <a:r>
              <a:rPr lang="ru-RU" sz="1600" dirty="0">
                <a:latin typeface="Times New Roman" panose="02020603050405020304" pitchFamily="18" charset="0"/>
                <a:cs typeface="Times New Roman" panose="02020603050405020304" pitchFamily="18" charset="0"/>
              </a:rPr>
              <a:t>инструкций по охране труда, своевременность их пересмотра;</a:t>
            </a:r>
          </a:p>
          <a:p>
            <a:pPr lvl="0" algn="just"/>
            <a:r>
              <a:rPr lang="ru-RU" sz="1600" dirty="0" smtClean="0">
                <a:latin typeface="Times New Roman" panose="02020603050405020304" pitchFamily="18" charset="0"/>
                <a:cs typeface="Times New Roman" panose="02020603050405020304" pitchFamily="18" charset="0"/>
              </a:rPr>
              <a:t>-наличие </a:t>
            </a:r>
            <a:r>
              <a:rPr lang="ru-RU" sz="1600" dirty="0">
                <a:latin typeface="Times New Roman" panose="02020603050405020304" pitchFamily="18" charset="0"/>
                <a:cs typeface="Times New Roman" panose="02020603050405020304" pitchFamily="18" charset="0"/>
              </a:rPr>
              <a:t>инструкций по охране труда на рабочих местах, их выполнение работающими;</a:t>
            </a:r>
          </a:p>
          <a:p>
            <a:pPr lvl="0" algn="just"/>
            <a:r>
              <a:rPr lang="ru-RU" sz="1600" dirty="0" smtClean="0">
                <a:latin typeface="Times New Roman" panose="02020603050405020304" pitchFamily="18" charset="0"/>
                <a:cs typeface="Times New Roman" panose="02020603050405020304" pitchFamily="18" charset="0"/>
              </a:rPr>
              <a:t>-своевременность </a:t>
            </a:r>
            <a:r>
              <a:rPr lang="ru-RU" sz="1600" dirty="0">
                <a:latin typeface="Times New Roman" panose="02020603050405020304" pitchFamily="18" charset="0"/>
                <a:cs typeface="Times New Roman" panose="02020603050405020304" pitchFamily="18" charset="0"/>
              </a:rPr>
              <a:t>и качество обучения и инструктажа работников по вопросам охраны труда;</a:t>
            </a:r>
          </a:p>
          <a:p>
            <a:pPr lvl="0" algn="just"/>
            <a:r>
              <a:rPr lang="ru-RU" sz="1600" dirty="0" smtClean="0">
                <a:latin typeface="Times New Roman" panose="02020603050405020304" pitchFamily="18" charset="0"/>
                <a:cs typeface="Times New Roman" panose="02020603050405020304" pitchFamily="18" charset="0"/>
              </a:rPr>
              <a:t>-наличие </a:t>
            </a:r>
            <a:r>
              <a:rPr lang="ru-RU" sz="1600" dirty="0">
                <a:latin typeface="Times New Roman" panose="02020603050405020304" pitchFamily="18" charset="0"/>
                <a:cs typeface="Times New Roman" panose="02020603050405020304" pitchFamily="18" charset="0"/>
              </a:rPr>
              <a:t>и состояние защитных, сигнальных и противопожарных средств и устройств, </a:t>
            </a:r>
            <a:r>
              <a:rPr lang="ru-RU" sz="1600" dirty="0" smtClean="0">
                <a:latin typeface="Times New Roman" panose="02020603050405020304" pitchFamily="18" charset="0"/>
                <a:cs typeface="Times New Roman" panose="02020603050405020304" pitchFamily="18" charset="0"/>
              </a:rPr>
              <a:t>контрольно--измерительных </a:t>
            </a:r>
            <a:r>
              <a:rPr lang="ru-RU" sz="1600" dirty="0">
                <a:latin typeface="Times New Roman" panose="02020603050405020304" pitchFamily="18" charset="0"/>
                <a:cs typeface="Times New Roman" panose="02020603050405020304" pitchFamily="18" charset="0"/>
              </a:rPr>
              <a:t>приборов;</a:t>
            </a:r>
          </a:p>
          <a:p>
            <a:pPr lvl="0" algn="just"/>
            <a:r>
              <a:rPr lang="ru-RU" sz="1600" dirty="0" smtClean="0">
                <a:latin typeface="Times New Roman" panose="02020603050405020304" pitchFamily="18" charset="0"/>
                <a:cs typeface="Times New Roman" panose="02020603050405020304" pitchFamily="18" charset="0"/>
              </a:rPr>
              <a:t>-организацию </a:t>
            </a:r>
            <a:r>
              <a:rPr lang="ru-RU" sz="1600" dirty="0">
                <a:latin typeface="Times New Roman" panose="02020603050405020304" pitchFamily="18" charset="0"/>
                <a:cs typeface="Times New Roman" panose="02020603050405020304" pitchFamily="18" charset="0"/>
              </a:rPr>
              <a:t>ежегодных периодических проверок заземления электроустановок и изоляции электропроводок;</a:t>
            </a:r>
          </a:p>
          <a:p>
            <a:pPr lvl="0" algn="just"/>
            <a:r>
              <a:rPr lang="ru-RU" sz="1600" dirty="0" smtClean="0">
                <a:latin typeface="Times New Roman" panose="02020603050405020304" pitchFamily="18" charset="0"/>
                <a:cs typeface="Times New Roman" panose="02020603050405020304" pitchFamily="18" charset="0"/>
              </a:rPr>
              <a:t>-организацию </a:t>
            </a:r>
            <a:r>
              <a:rPr lang="ru-RU" sz="1600" dirty="0">
                <a:latin typeface="Times New Roman" panose="02020603050405020304" pitchFamily="18" charset="0"/>
                <a:cs typeface="Times New Roman" panose="02020603050405020304" pitchFamily="18" charset="0"/>
              </a:rPr>
              <a:t>безопасности движения транспорта на территории учебного заведения;</a:t>
            </a:r>
          </a:p>
          <a:p>
            <a:pPr lvl="0" algn="just"/>
            <a:r>
              <a:rPr lang="ru-RU" sz="1600" dirty="0" smtClean="0">
                <a:latin typeface="Times New Roman" panose="02020603050405020304" pitchFamily="18" charset="0"/>
                <a:cs typeface="Times New Roman" panose="02020603050405020304" pitchFamily="18" charset="0"/>
              </a:rPr>
              <a:t>-соблюдение </a:t>
            </a:r>
            <a:r>
              <a:rPr lang="ru-RU" sz="1600" dirty="0">
                <a:latin typeface="Times New Roman" panose="02020603050405020304" pitchFamily="18" charset="0"/>
                <a:cs typeface="Times New Roman" panose="02020603050405020304" pitchFamily="18" charset="0"/>
              </a:rPr>
              <a:t>установленного режима труда и отдыха, трудовой дисциплины;</a:t>
            </a:r>
          </a:p>
          <a:p>
            <a:pPr lvl="0" algn="just"/>
            <a:r>
              <a:rPr lang="ru-RU" sz="1600" dirty="0" smtClean="0">
                <a:latin typeface="Times New Roman" panose="02020603050405020304" pitchFamily="18" charset="0"/>
                <a:cs typeface="Times New Roman" panose="02020603050405020304" pitchFamily="18" charset="0"/>
              </a:rPr>
              <a:t>-участие </a:t>
            </a:r>
            <a:r>
              <a:rPr lang="ru-RU" sz="1600" dirty="0">
                <a:latin typeface="Times New Roman" panose="02020603050405020304" pitchFamily="18" charset="0"/>
                <a:cs typeface="Times New Roman" panose="02020603050405020304" pitchFamily="18" charset="0"/>
              </a:rPr>
              <a:t>коллектива учебного заведения в областном и республиканском конкурсах по охране </a:t>
            </a:r>
            <a:r>
              <a:rPr lang="ru-RU" sz="1600" dirty="0" smtClean="0">
                <a:latin typeface="Times New Roman" panose="02020603050405020304" pitchFamily="18" charset="0"/>
                <a:cs typeface="Times New Roman" panose="02020603050405020304" pitchFamily="18" charset="0"/>
              </a:rPr>
              <a:t>труда,</a:t>
            </a:r>
          </a:p>
          <a:p>
            <a:pPr lvl="0" algn="just"/>
            <a:r>
              <a:rPr lang="ru-RU" sz="1600" dirty="0" smtClean="0">
                <a:latin typeface="Times New Roman" panose="02020603050405020304" pitchFamily="18" charset="0"/>
                <a:cs typeface="Times New Roman" panose="02020603050405020304" pitchFamily="18" charset="0"/>
              </a:rPr>
              <a:t>-</a:t>
            </a:r>
            <a:r>
              <a:rPr lang="ru-RU" sz="1600" b="1" i="1" dirty="0" smtClean="0">
                <a:latin typeface="Times New Roman" panose="02020603050405020304" pitchFamily="18" charset="0"/>
                <a:cs typeface="Times New Roman" panose="02020603050405020304" pitchFamily="18" charset="0"/>
              </a:rPr>
              <a:t>ведение всей документации по охране труда.</a:t>
            </a:r>
            <a:endParaRPr lang="ru-RU" sz="1600" b="1" i="1" dirty="0">
              <a:latin typeface="Times New Roman" panose="02020603050405020304" pitchFamily="18" charset="0"/>
              <a:cs typeface="Times New Roman" panose="02020603050405020304" pitchFamily="18" charset="0"/>
            </a:endParaRPr>
          </a:p>
          <a:p>
            <a:pPr algn="just"/>
            <a:r>
              <a:rPr lang="ru-RU" sz="1600" dirty="0">
                <a:latin typeface="Times New Roman" panose="02020603050405020304" pitchFamily="18" charset="0"/>
                <a:cs typeface="Times New Roman" panose="02020603050405020304" pitchFamily="18" charset="0"/>
              </a:rPr>
              <a:t>25.  </a:t>
            </a:r>
            <a:r>
              <a:rPr lang="ru-RU" sz="1600" b="1" dirty="0">
                <a:latin typeface="Times New Roman" panose="02020603050405020304" pitchFamily="18" charset="0"/>
                <a:cs typeface="Times New Roman" panose="02020603050405020304" pitchFamily="18" charset="0"/>
              </a:rPr>
              <a:t>Результаты ежеквартального контроля заносятся в журнал</a:t>
            </a:r>
            <a:r>
              <a:rPr lang="ru-RU" sz="1600" dirty="0">
                <a:latin typeface="Times New Roman" panose="02020603050405020304" pitchFamily="18" charset="0"/>
                <a:cs typeface="Times New Roman" panose="02020603050405020304" pitchFamily="18" charset="0"/>
              </a:rPr>
              <a:t> периодического контроля, который </a:t>
            </a:r>
            <a:r>
              <a:rPr lang="ru-RU" sz="1600" b="1" dirty="0">
                <a:latin typeface="Times New Roman" panose="02020603050405020304" pitchFamily="18" charset="0"/>
                <a:cs typeface="Times New Roman" panose="02020603050405020304" pitchFamily="18" charset="0"/>
              </a:rPr>
              <a:t>хранится у руководителя учреждения</a:t>
            </a:r>
            <a:r>
              <a:rPr lang="ru-RU" sz="1600" dirty="0">
                <a:latin typeface="Times New Roman" panose="02020603050405020304" pitchFamily="18" charset="0"/>
                <a:cs typeface="Times New Roman" panose="02020603050405020304" pitchFamily="18" charset="0"/>
              </a:rPr>
              <a:t>. Дважды в год, в октябре и апреле, составляются также акты о состоянии зданий и сооружений, результаты их текущего осмотра регистрируются и в техническом журнале по эксплуатации здания и сооружения. </a:t>
            </a:r>
          </a:p>
          <a:p>
            <a:pPr algn="just"/>
            <a:r>
              <a:rPr lang="ru-RU" sz="1600" dirty="0">
                <a:latin typeface="Times New Roman" panose="02020603050405020304" pitchFamily="18" charset="0"/>
                <a:cs typeface="Times New Roman" panose="02020603050405020304" pitchFamily="18" charset="0"/>
              </a:rPr>
              <a:t>26. Принимаются меры к устранению выявленных недостатков, если своими силами они не могут быть ликвидированы, то руководитель учреждения информирует отдел образования, спорта и туризма  для принятия соответствующих мер.</a:t>
            </a:r>
          </a:p>
          <a:p>
            <a:pPr algn="just"/>
            <a:r>
              <a:rPr lang="ru-RU" sz="1600" dirty="0">
                <a:latin typeface="Times New Roman" panose="02020603050405020304" pitchFamily="18" charset="0"/>
                <a:cs typeface="Times New Roman" panose="02020603050405020304" pitchFamily="18" charset="0"/>
              </a:rPr>
              <a:t>    27. В случае грубого нарушения правил и норм по охране труда, которые могут причинить ущерб здоровью работающих и (или) учащихся,  привести к аварии, работа или занятия приостанавливаются до устранения этого нарушения</a:t>
            </a:r>
          </a:p>
        </p:txBody>
      </p:sp>
    </p:spTree>
    <p:extLst>
      <p:ext uri="{BB962C8B-B14F-4D97-AF65-F5344CB8AC3E}">
        <p14:creationId xmlns:p14="http://schemas.microsoft.com/office/powerpoint/2010/main" val="41869426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300038" y="328613"/>
            <a:ext cx="8658225" cy="923330"/>
          </a:xfrm>
          <a:prstGeom prst="rect">
            <a:avLst/>
          </a:prstGeom>
          <a:noFill/>
        </p:spPr>
        <p:txBody>
          <a:bodyPr wrap="square" rtlCol="0">
            <a:spAutoFit/>
          </a:bodyPr>
          <a:lstStyle/>
          <a:p>
            <a:pPr algn="ctr"/>
            <a:r>
              <a:rPr lang="ru-RU" b="1" dirty="0"/>
              <a:t>Форма журнала ежедневного контроля за состоянием охраны труда </a:t>
            </a:r>
            <a:endParaRPr lang="ru-RU" dirty="0"/>
          </a:p>
          <a:p>
            <a:pPr algn="ctr"/>
            <a:r>
              <a:rPr lang="ru-RU" b="1" dirty="0"/>
              <a:t>(пищеблок)</a:t>
            </a:r>
            <a:endParaRPr lang="ru-RU" dirty="0"/>
          </a:p>
          <a:p>
            <a:pPr algn="ctr"/>
            <a:endParaRPr lang="ru-RU" dirty="0"/>
          </a:p>
        </p:txBody>
      </p:sp>
      <p:graphicFrame>
        <p:nvGraphicFramePr>
          <p:cNvPr id="3" name="Таблица 2"/>
          <p:cNvGraphicFramePr>
            <a:graphicFrameLocks noGrp="1"/>
          </p:cNvGraphicFramePr>
          <p:nvPr>
            <p:extLst>
              <p:ext uri="{D42A27DB-BD31-4B8C-83A1-F6EECF244321}">
                <p14:modId xmlns:p14="http://schemas.microsoft.com/office/powerpoint/2010/main" val="2458873555"/>
              </p:ext>
            </p:extLst>
          </p:nvPr>
        </p:nvGraphicFramePr>
        <p:xfrm>
          <a:off x="185740" y="996950"/>
          <a:ext cx="8772523" cy="5762752"/>
        </p:xfrm>
        <a:graphic>
          <a:graphicData uri="http://schemas.openxmlformats.org/drawingml/2006/table">
            <a:tbl>
              <a:tblPr firstRow="1" bandRow="1">
                <a:tableStyleId>{5C22544A-7EE6-4342-B048-85BDC9FD1C3A}</a:tableStyleId>
              </a:tblPr>
              <a:tblGrid>
                <a:gridCol w="1228729"/>
                <a:gridCol w="1257299"/>
                <a:gridCol w="1257299"/>
                <a:gridCol w="1257299"/>
                <a:gridCol w="1257299"/>
                <a:gridCol w="1257299"/>
                <a:gridCol w="1257299"/>
              </a:tblGrid>
              <a:tr h="370840">
                <a:tc>
                  <a:txBody>
                    <a:bodyPr/>
                    <a:lstStyle/>
                    <a:p>
                      <a:pPr algn="l">
                        <a:lnSpc>
                          <a:spcPct val="115000"/>
                        </a:lnSpc>
                        <a:spcAft>
                          <a:spcPts val="0"/>
                        </a:spcAft>
                      </a:pPr>
                      <a:r>
                        <a:rPr lang="ru-RU" sz="1200">
                          <a:effectLst/>
                          <a:latin typeface="Calibri" panose="020F0502020204030204" pitchFamily="34" charset="0"/>
                        </a:rPr>
                        <a:t>Дата</a:t>
                      </a:r>
                      <a:endParaRPr lang="ru-RU" sz="1100">
                        <a:effectLst/>
                        <a:latin typeface="Calibri" panose="020F0502020204030204" pitchFamily="34" charset="0"/>
                      </a:endParaRPr>
                    </a:p>
                    <a:p>
                      <a:pPr algn="l">
                        <a:lnSpc>
                          <a:spcPct val="115000"/>
                        </a:lnSpc>
                        <a:spcAft>
                          <a:spcPts val="0"/>
                        </a:spcAft>
                      </a:pPr>
                      <a:r>
                        <a:rPr lang="ru-RU" sz="1200">
                          <a:effectLst/>
                          <a:latin typeface="Calibri" panose="020F0502020204030204" pitchFamily="34" charset="0"/>
                        </a:rPr>
                        <a:t>прове-</a:t>
                      </a:r>
                      <a:endParaRPr lang="ru-RU" sz="1100">
                        <a:effectLst/>
                        <a:latin typeface="Calibri" panose="020F0502020204030204" pitchFamily="34" charset="0"/>
                      </a:endParaRPr>
                    </a:p>
                    <a:p>
                      <a:pPr algn="l">
                        <a:lnSpc>
                          <a:spcPct val="115000"/>
                        </a:lnSpc>
                        <a:spcAft>
                          <a:spcPts val="0"/>
                        </a:spcAft>
                      </a:pPr>
                      <a:r>
                        <a:rPr lang="ru-RU" sz="1200">
                          <a:effectLst/>
                          <a:latin typeface="Calibri" panose="020F0502020204030204" pitchFamily="34" charset="0"/>
                        </a:rPr>
                        <a:t>дения</a:t>
                      </a:r>
                      <a:endParaRPr lang="ru-RU" sz="1100">
                        <a:effectLst/>
                        <a:latin typeface="Calibri" panose="020F0502020204030204" pitchFamily="34" charset="0"/>
                      </a:endParaRPr>
                    </a:p>
                    <a:p>
                      <a:pPr algn="l">
                        <a:lnSpc>
                          <a:spcPct val="115000"/>
                        </a:lnSpc>
                        <a:spcAft>
                          <a:spcPts val="0"/>
                        </a:spcAft>
                      </a:pPr>
                      <a:r>
                        <a:rPr lang="ru-RU" sz="1200">
                          <a:effectLst/>
                          <a:latin typeface="Calibri" panose="020F0502020204030204" pitchFamily="34" charset="0"/>
                        </a:rPr>
                        <a:t>контроля</a:t>
                      </a:r>
                      <a:endParaRPr lang="ru-RU" sz="1100">
                        <a:effectLst/>
                        <a:latin typeface="Calibri" panose="020F0502020204030204" pitchFamily="34" charset="0"/>
                      </a:endParaRPr>
                    </a:p>
                  </a:txBody>
                  <a:tcPr marL="68580" marR="68580" marT="0" marB="0"/>
                </a:tc>
                <a:tc>
                  <a:txBody>
                    <a:bodyPr/>
                    <a:lstStyle/>
                    <a:p>
                      <a:pPr algn="l">
                        <a:lnSpc>
                          <a:spcPct val="115000"/>
                        </a:lnSpc>
                        <a:spcAft>
                          <a:spcPts val="0"/>
                        </a:spcAft>
                      </a:pPr>
                      <a:r>
                        <a:rPr lang="ru-RU" sz="1200">
                          <a:effectLst/>
                          <a:latin typeface="Calibri" panose="020F0502020204030204" pitchFamily="34" charset="0"/>
                        </a:rPr>
                        <a:t>Выявленные </a:t>
                      </a:r>
                      <a:endParaRPr lang="ru-RU" sz="1100">
                        <a:effectLst/>
                        <a:latin typeface="Calibri" panose="020F0502020204030204" pitchFamily="34" charset="0"/>
                      </a:endParaRPr>
                    </a:p>
                    <a:p>
                      <a:pPr algn="l">
                        <a:lnSpc>
                          <a:spcPct val="115000"/>
                        </a:lnSpc>
                        <a:spcAft>
                          <a:spcPts val="0"/>
                        </a:spcAft>
                      </a:pPr>
                      <a:r>
                        <a:rPr lang="ru-RU" sz="1200">
                          <a:effectLst/>
                          <a:latin typeface="Calibri" panose="020F0502020204030204" pitchFamily="34" charset="0"/>
                        </a:rPr>
                        <a:t>нарушения</a:t>
                      </a:r>
                      <a:endParaRPr lang="ru-RU" sz="1100">
                        <a:effectLst/>
                        <a:latin typeface="Calibri" panose="020F0502020204030204" pitchFamily="34" charset="0"/>
                      </a:endParaRPr>
                    </a:p>
                  </a:txBody>
                  <a:tcPr marL="68580" marR="68580" marT="0" marB="0"/>
                </a:tc>
                <a:tc>
                  <a:txBody>
                    <a:bodyPr/>
                    <a:lstStyle/>
                    <a:p>
                      <a:pPr algn="l">
                        <a:lnSpc>
                          <a:spcPct val="115000"/>
                        </a:lnSpc>
                        <a:spcAft>
                          <a:spcPts val="0"/>
                        </a:spcAft>
                      </a:pPr>
                      <a:r>
                        <a:rPr lang="ru-RU" sz="1200">
                          <a:effectLst/>
                          <a:latin typeface="Calibri" panose="020F0502020204030204" pitchFamily="34" charset="0"/>
                        </a:rPr>
                        <a:t>Мероприятия по устранению</a:t>
                      </a:r>
                      <a:endParaRPr lang="ru-RU" sz="1100">
                        <a:effectLst/>
                        <a:latin typeface="Calibri" panose="020F0502020204030204" pitchFamily="34" charset="0"/>
                      </a:endParaRPr>
                    </a:p>
                    <a:p>
                      <a:pPr algn="l">
                        <a:lnSpc>
                          <a:spcPct val="115000"/>
                        </a:lnSpc>
                        <a:spcAft>
                          <a:spcPts val="0"/>
                        </a:spcAft>
                      </a:pPr>
                      <a:r>
                        <a:rPr lang="ru-RU" sz="1200">
                          <a:effectLst/>
                          <a:latin typeface="Calibri" panose="020F0502020204030204" pitchFamily="34" charset="0"/>
                        </a:rPr>
                        <a:t>нарушений</a:t>
                      </a:r>
                      <a:endParaRPr lang="ru-RU" sz="1100">
                        <a:effectLst/>
                        <a:latin typeface="Calibri" panose="020F0502020204030204" pitchFamily="34" charset="0"/>
                      </a:endParaRPr>
                    </a:p>
                  </a:txBody>
                  <a:tcPr marL="68580" marR="68580" marT="0" marB="0"/>
                </a:tc>
                <a:tc>
                  <a:txBody>
                    <a:bodyPr/>
                    <a:lstStyle/>
                    <a:p>
                      <a:pPr algn="l">
                        <a:lnSpc>
                          <a:spcPct val="115000"/>
                        </a:lnSpc>
                        <a:spcAft>
                          <a:spcPts val="0"/>
                        </a:spcAft>
                      </a:pPr>
                      <a:r>
                        <a:rPr lang="ru-RU" sz="1200">
                          <a:effectLst/>
                          <a:latin typeface="Calibri" panose="020F0502020204030204" pitchFamily="34" charset="0"/>
                        </a:rPr>
                        <a:t>Ответственные</a:t>
                      </a:r>
                      <a:endParaRPr lang="ru-RU" sz="1100">
                        <a:effectLst/>
                        <a:latin typeface="Calibri" panose="020F0502020204030204" pitchFamily="34" charset="0"/>
                      </a:endParaRPr>
                    </a:p>
                    <a:p>
                      <a:pPr algn="l">
                        <a:lnSpc>
                          <a:spcPct val="115000"/>
                        </a:lnSpc>
                        <a:spcAft>
                          <a:spcPts val="0"/>
                        </a:spcAft>
                      </a:pPr>
                      <a:r>
                        <a:rPr lang="ru-RU" sz="1200">
                          <a:effectLst/>
                          <a:latin typeface="Calibri" panose="020F0502020204030204" pitchFamily="34" charset="0"/>
                        </a:rPr>
                        <a:t>за выполнение</a:t>
                      </a:r>
                      <a:endParaRPr lang="ru-RU" sz="1100">
                        <a:effectLst/>
                        <a:latin typeface="Calibri" panose="020F0502020204030204" pitchFamily="34" charset="0"/>
                      </a:endParaRPr>
                    </a:p>
                    <a:p>
                      <a:pPr algn="l">
                        <a:lnSpc>
                          <a:spcPct val="115000"/>
                        </a:lnSpc>
                        <a:spcAft>
                          <a:spcPts val="0"/>
                        </a:spcAft>
                      </a:pPr>
                      <a:r>
                        <a:rPr lang="ru-RU" sz="1200">
                          <a:effectLst/>
                          <a:latin typeface="Calibri" panose="020F0502020204030204" pitchFamily="34" charset="0"/>
                        </a:rPr>
                        <a:t>мероприятий</a:t>
                      </a:r>
                      <a:endParaRPr lang="ru-RU" sz="1100">
                        <a:effectLst/>
                        <a:latin typeface="Calibri" panose="020F0502020204030204" pitchFamily="34" charset="0"/>
                      </a:endParaRPr>
                    </a:p>
                  </a:txBody>
                  <a:tcPr marL="68580" marR="68580" marT="0" marB="0"/>
                </a:tc>
                <a:tc>
                  <a:txBody>
                    <a:bodyPr/>
                    <a:lstStyle/>
                    <a:p>
                      <a:pPr algn="l">
                        <a:lnSpc>
                          <a:spcPct val="115000"/>
                        </a:lnSpc>
                        <a:spcAft>
                          <a:spcPts val="0"/>
                        </a:spcAft>
                      </a:pPr>
                      <a:r>
                        <a:rPr lang="ru-RU" sz="1200">
                          <a:effectLst/>
                          <a:latin typeface="Calibri" panose="020F0502020204030204" pitchFamily="34" charset="0"/>
                        </a:rPr>
                        <a:t>Срок</a:t>
                      </a:r>
                      <a:endParaRPr lang="ru-RU" sz="1100">
                        <a:effectLst/>
                        <a:latin typeface="Calibri" panose="020F0502020204030204" pitchFamily="34" charset="0"/>
                      </a:endParaRPr>
                    </a:p>
                    <a:p>
                      <a:pPr algn="l">
                        <a:lnSpc>
                          <a:spcPct val="115000"/>
                        </a:lnSpc>
                        <a:spcAft>
                          <a:spcPts val="0"/>
                        </a:spcAft>
                      </a:pPr>
                      <a:r>
                        <a:rPr lang="ru-RU" sz="1200">
                          <a:effectLst/>
                          <a:latin typeface="Calibri" panose="020F0502020204030204" pitchFamily="34" charset="0"/>
                        </a:rPr>
                        <a:t>выполне-</a:t>
                      </a:r>
                      <a:endParaRPr lang="ru-RU" sz="1100">
                        <a:effectLst/>
                        <a:latin typeface="Calibri" panose="020F0502020204030204" pitchFamily="34" charset="0"/>
                      </a:endParaRPr>
                    </a:p>
                    <a:p>
                      <a:pPr algn="l">
                        <a:lnSpc>
                          <a:spcPct val="115000"/>
                        </a:lnSpc>
                        <a:spcAft>
                          <a:spcPts val="0"/>
                        </a:spcAft>
                      </a:pPr>
                      <a:r>
                        <a:rPr lang="ru-RU" sz="1200">
                          <a:effectLst/>
                          <a:latin typeface="Calibri" panose="020F0502020204030204" pitchFamily="34" charset="0"/>
                        </a:rPr>
                        <a:t>ния</a:t>
                      </a:r>
                      <a:endParaRPr lang="ru-RU" sz="1100">
                        <a:effectLst/>
                        <a:latin typeface="Calibri" panose="020F0502020204030204" pitchFamily="34" charset="0"/>
                      </a:endParaRPr>
                    </a:p>
                  </a:txBody>
                  <a:tcPr marL="68580" marR="68580" marT="0" marB="0"/>
                </a:tc>
                <a:tc>
                  <a:txBody>
                    <a:bodyPr/>
                    <a:lstStyle/>
                    <a:p>
                      <a:pPr algn="l">
                        <a:lnSpc>
                          <a:spcPct val="115000"/>
                        </a:lnSpc>
                        <a:spcAft>
                          <a:spcPts val="0"/>
                        </a:spcAft>
                      </a:pPr>
                      <a:r>
                        <a:rPr lang="ru-RU" sz="1200">
                          <a:effectLst/>
                          <a:latin typeface="Calibri" panose="020F0502020204030204" pitchFamily="34" charset="0"/>
                        </a:rPr>
                        <a:t>Отметка</a:t>
                      </a:r>
                      <a:endParaRPr lang="ru-RU" sz="1100">
                        <a:effectLst/>
                        <a:latin typeface="Calibri" panose="020F0502020204030204" pitchFamily="34" charset="0"/>
                      </a:endParaRPr>
                    </a:p>
                    <a:p>
                      <a:pPr algn="l">
                        <a:lnSpc>
                          <a:spcPct val="115000"/>
                        </a:lnSpc>
                        <a:spcAft>
                          <a:spcPts val="0"/>
                        </a:spcAft>
                      </a:pPr>
                      <a:r>
                        <a:rPr lang="ru-RU" sz="1200">
                          <a:effectLst/>
                          <a:latin typeface="Calibri" panose="020F0502020204030204" pitchFamily="34" charset="0"/>
                        </a:rPr>
                        <a:t>о выполнении</a:t>
                      </a:r>
                      <a:endParaRPr lang="ru-RU" sz="1100">
                        <a:effectLst/>
                        <a:latin typeface="Calibri" panose="020F0502020204030204" pitchFamily="34" charset="0"/>
                      </a:endParaRPr>
                    </a:p>
                  </a:txBody>
                  <a:tcPr marL="68580" marR="68580" marT="0" marB="0"/>
                </a:tc>
                <a:tc>
                  <a:txBody>
                    <a:bodyPr/>
                    <a:lstStyle/>
                    <a:p>
                      <a:pPr algn="l">
                        <a:lnSpc>
                          <a:spcPct val="115000"/>
                        </a:lnSpc>
                        <a:spcAft>
                          <a:spcPts val="0"/>
                        </a:spcAft>
                      </a:pPr>
                      <a:r>
                        <a:rPr lang="ru-RU" sz="1200">
                          <a:effectLst/>
                          <a:latin typeface="Calibri" panose="020F0502020204030204" pitchFamily="34" charset="0"/>
                        </a:rPr>
                        <a:t>Подпись заведующего кабинетом (работника), общественного инспектора по</a:t>
                      </a:r>
                      <a:endParaRPr lang="ru-RU" sz="1100">
                        <a:effectLst/>
                        <a:latin typeface="Calibri" panose="020F0502020204030204" pitchFamily="34" charset="0"/>
                      </a:endParaRPr>
                    </a:p>
                    <a:p>
                      <a:pPr algn="l">
                        <a:lnSpc>
                          <a:spcPct val="115000"/>
                        </a:lnSpc>
                        <a:spcAft>
                          <a:spcPts val="0"/>
                        </a:spcAft>
                      </a:pPr>
                      <a:r>
                        <a:rPr lang="ru-RU" sz="1200">
                          <a:effectLst/>
                          <a:latin typeface="Calibri" panose="020F0502020204030204" pitchFamily="34" charset="0"/>
                        </a:rPr>
                        <a:t>охране труда</a:t>
                      </a:r>
                      <a:endParaRPr lang="ru-RU" sz="1100">
                        <a:effectLst/>
                        <a:latin typeface="Calibri" panose="020F0502020204030204" pitchFamily="34" charset="0"/>
                      </a:endParaRPr>
                    </a:p>
                  </a:txBody>
                  <a:tcPr marL="68580" marR="68580" marT="0" marB="0"/>
                </a:tc>
              </a:tr>
              <a:tr h="370840">
                <a:tc>
                  <a:txBody>
                    <a:bodyPr/>
                    <a:lstStyle/>
                    <a:p>
                      <a:pPr algn="ct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1</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2</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3</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4</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5</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6</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7</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70840">
                <a:tc>
                  <a:txBody>
                    <a:bodyPr/>
                    <a:lstStyle/>
                    <a:p>
                      <a:pPr algn="l">
                        <a:lnSpc>
                          <a:spcPct val="115000"/>
                        </a:lnSpc>
                        <a:spcAft>
                          <a:spcPts val="1000"/>
                        </a:spcAft>
                      </a:pPr>
                      <a:r>
                        <a:rPr lang="ru-RU" sz="1200" dirty="0">
                          <a:effectLst/>
                          <a:latin typeface="Times New Roman" panose="02020603050405020304" pitchFamily="18" charset="0"/>
                          <a:ea typeface="Times New Roman" panose="02020603050405020304" pitchFamily="18" charset="0"/>
                          <a:cs typeface="Times New Roman" panose="02020603050405020304" pitchFamily="18" charset="0"/>
                        </a:rPr>
                        <a:t>01.09.15.</a:t>
                      </a:r>
                    </a:p>
                  </a:txBody>
                  <a:tcPr marL="68580" marR="68580" marT="0" marB="0"/>
                </a:tc>
                <a:tc>
                  <a:txBody>
                    <a:bodyPr/>
                    <a:lstStyle/>
                    <a:p>
                      <a:pPr algn="l">
                        <a:lnSpc>
                          <a:spcPct val="115000"/>
                        </a:lnSpc>
                        <a:spcAft>
                          <a:spcPts val="1000"/>
                        </a:spcAft>
                      </a:pPr>
                      <a:r>
                        <a:rPr lang="ru-RU" sz="1200" dirty="0">
                          <a:effectLst/>
                          <a:latin typeface="Times New Roman" panose="02020603050405020304" pitchFamily="18" charset="0"/>
                          <a:ea typeface="Times New Roman" panose="02020603050405020304" pitchFamily="18" charset="0"/>
                          <a:cs typeface="Times New Roman" panose="02020603050405020304" pitchFamily="18" charset="0"/>
                        </a:rPr>
                        <a:t>Отсутствуют обозначения пусковых устройств  оборудования</a:t>
                      </a:r>
                    </a:p>
                  </a:txBody>
                  <a:tcPr marL="68580" marR="68580" marT="0" marB="0"/>
                </a:tc>
                <a:tc>
                  <a:txBody>
                    <a:bodyPr/>
                    <a:lstStyle/>
                    <a:p>
                      <a:pPr algn="l">
                        <a:lnSpc>
                          <a:spcPct val="115000"/>
                        </a:lnSpc>
                        <a:spcAft>
                          <a:spcPts val="0"/>
                        </a:spcAft>
                      </a:pPr>
                      <a:r>
                        <a:rPr lang="ru-RU" sz="1200" dirty="0">
                          <a:effectLst/>
                          <a:latin typeface="Times New Roman" panose="02020603050405020304" pitchFamily="18" charset="0"/>
                          <a:ea typeface="Times New Roman" panose="02020603050405020304" pitchFamily="18" charset="0"/>
                          <a:cs typeface="Times New Roman" panose="02020603050405020304" pitchFamily="18" charset="0"/>
                        </a:rPr>
                        <a:t>Произвести четкие надписи, к</a:t>
                      </a:r>
                    </a:p>
                    <a:p>
                      <a:pPr algn="l">
                        <a:lnSpc>
                          <a:spcPct val="115000"/>
                        </a:lnSpc>
                        <a:spcAft>
                          <a:spcPts val="0"/>
                        </a:spcAft>
                      </a:pPr>
                      <a:r>
                        <a:rPr lang="ru-RU" sz="1200" dirty="0">
                          <a:effectLst/>
                          <a:latin typeface="Times New Roman" panose="02020603050405020304" pitchFamily="18" charset="0"/>
                          <a:ea typeface="Times New Roman" panose="02020603050405020304" pitchFamily="18" charset="0"/>
                          <a:cs typeface="Times New Roman" panose="02020603050405020304" pitchFamily="18" charset="0"/>
                        </a:rPr>
                        <a:t>  какому оборудованию относятся пусковые устройства</a:t>
                      </a:r>
                    </a:p>
                  </a:txBody>
                  <a:tcPr marL="68580" marR="68580" marT="0" marB="0"/>
                </a:tc>
                <a:tc>
                  <a:txBody>
                    <a:bodyPr/>
                    <a:lstStyle/>
                    <a:p>
                      <a:pPr algn="l">
                        <a:lnSpc>
                          <a:spcPct val="115000"/>
                        </a:lnSpc>
                        <a:spcAft>
                          <a:spcPts val="1000"/>
                        </a:spcAft>
                      </a:pPr>
                      <a:r>
                        <a:rPr lang="ru-RU" sz="1200" dirty="0">
                          <a:effectLst/>
                          <a:latin typeface="Times New Roman" panose="02020603050405020304" pitchFamily="18" charset="0"/>
                          <a:ea typeface="Times New Roman" panose="02020603050405020304" pitchFamily="18" charset="0"/>
                          <a:cs typeface="Times New Roman" panose="02020603050405020304" pitchFamily="18" charset="0"/>
                        </a:rPr>
                        <a:t>Завхоз</a:t>
                      </a:r>
                    </a:p>
                    <a:p>
                      <a:pPr algn="l">
                        <a:lnSpc>
                          <a:spcPct val="115000"/>
                        </a:lnSpc>
                        <a:spcAft>
                          <a:spcPts val="1000"/>
                        </a:spcAft>
                      </a:pPr>
                      <a:r>
                        <a:rPr lang="ru-RU"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ea typeface="Times New Roman" panose="02020603050405020304" pitchFamily="18" charset="0"/>
                          <a:cs typeface="Times New Roman" panose="02020603050405020304" pitchFamily="18" charset="0"/>
                        </a:rPr>
                        <a:t>Поддубный</a:t>
                      </a:r>
                      <a:r>
                        <a:rPr lang="ru-RU" sz="1200" dirty="0">
                          <a:effectLst/>
                          <a:latin typeface="Times New Roman" panose="02020603050405020304" pitchFamily="18" charset="0"/>
                          <a:ea typeface="Times New Roman" panose="02020603050405020304" pitchFamily="18" charset="0"/>
                          <a:cs typeface="Times New Roman" panose="02020603050405020304" pitchFamily="18" charset="0"/>
                        </a:rPr>
                        <a:t> В.И. </a:t>
                      </a:r>
                    </a:p>
                  </a:txBody>
                  <a:tcPr marL="68580" marR="68580" marT="0" marB="0"/>
                </a:tc>
                <a:tc>
                  <a:txBody>
                    <a:bodyPr/>
                    <a:lstStyle/>
                    <a:p>
                      <a:pPr algn="l">
                        <a:lnSpc>
                          <a:spcPct val="115000"/>
                        </a:lnSpc>
                        <a:spcAft>
                          <a:spcPts val="1000"/>
                        </a:spcAft>
                      </a:pPr>
                      <a:r>
                        <a:rPr lang="ru-RU" sz="1200" dirty="0">
                          <a:effectLst/>
                          <a:latin typeface="Times New Roman" panose="02020603050405020304" pitchFamily="18" charset="0"/>
                          <a:ea typeface="Times New Roman" panose="02020603050405020304" pitchFamily="18" charset="0"/>
                          <a:cs typeface="Times New Roman" panose="02020603050405020304" pitchFamily="18" charset="0"/>
                        </a:rPr>
                        <a:t>01.09.</a:t>
                      </a:r>
                    </a:p>
                  </a:txBody>
                  <a:tcPr marL="68580" marR="68580" marT="0" marB="0"/>
                </a:tc>
                <a:tc>
                  <a:txBody>
                    <a:bodyPr/>
                    <a:lstStyle/>
                    <a:p>
                      <a:pPr algn="l">
                        <a:lnSpc>
                          <a:spcPct val="115000"/>
                        </a:lnSpc>
                        <a:spcAft>
                          <a:spcPts val="1000"/>
                        </a:spcAft>
                      </a:pPr>
                      <a:r>
                        <a:rPr lang="ru-RU" sz="1200" dirty="0">
                          <a:effectLst/>
                          <a:latin typeface="Times New Roman" panose="02020603050405020304" pitchFamily="18" charset="0"/>
                          <a:ea typeface="Times New Roman" panose="02020603050405020304" pitchFamily="18" charset="0"/>
                          <a:cs typeface="Times New Roman" panose="02020603050405020304" pitchFamily="18" charset="0"/>
                        </a:rPr>
                        <a:t>Выполнено  </a:t>
                      </a:r>
                    </a:p>
                    <a:p>
                      <a:pPr algn="l">
                        <a:lnSpc>
                          <a:spcPct val="115000"/>
                        </a:lnSpc>
                        <a:spcAft>
                          <a:spcPts val="1000"/>
                        </a:spcAft>
                      </a:pPr>
                      <a:r>
                        <a:rPr lang="ru-RU" sz="1200"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tc>
                <a:tc>
                  <a:txBody>
                    <a:bodyPr/>
                    <a:lstStyle/>
                    <a:p>
                      <a:pPr algn="l">
                        <a:lnSpc>
                          <a:spcPct val="115000"/>
                        </a:lnSpc>
                        <a:spcAft>
                          <a:spcPts val="1000"/>
                        </a:spcAft>
                      </a:pPr>
                      <a:r>
                        <a:rPr lang="ru-RU" sz="1200" dirty="0" err="1">
                          <a:effectLst/>
                          <a:latin typeface="Times New Roman" panose="02020603050405020304" pitchFamily="18" charset="0"/>
                          <a:ea typeface="Times New Roman" panose="02020603050405020304" pitchFamily="18" charset="0"/>
                          <a:cs typeface="Times New Roman" panose="02020603050405020304" pitchFamily="18" charset="0"/>
                        </a:rPr>
                        <a:t>Счастная</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l">
                        <a:lnSpc>
                          <a:spcPct val="115000"/>
                        </a:lnSpc>
                        <a:spcAft>
                          <a:spcPts val="1000"/>
                        </a:spcAft>
                      </a:pPr>
                      <a:r>
                        <a:rPr lang="ru-RU" sz="1200" dirty="0">
                          <a:effectLst/>
                          <a:latin typeface="Times New Roman" panose="02020603050405020304" pitchFamily="18" charset="0"/>
                          <a:ea typeface="Times New Roman" panose="02020603050405020304" pitchFamily="18" charset="0"/>
                          <a:cs typeface="Times New Roman" panose="02020603050405020304" pitchFamily="18" charset="0"/>
                        </a:rPr>
                        <a:t>Величко</a:t>
                      </a:r>
                    </a:p>
                  </a:txBody>
                  <a:tcPr marL="68580" marR="68580" marT="0" marB="0"/>
                </a:tc>
              </a:tr>
              <a:tr h="370840">
                <a:tc>
                  <a:txBody>
                    <a:bodyPr/>
                    <a:lstStyle/>
                    <a:p>
                      <a:pPr algn="l">
                        <a:lnSpc>
                          <a:spcPct val="115000"/>
                        </a:lnSpc>
                        <a:spcAft>
                          <a:spcPts val="10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02.09.</a:t>
                      </a:r>
                    </a:p>
                  </a:txBody>
                  <a:tcPr marL="68580" marR="68580" marT="0" marB="0"/>
                </a:tc>
                <a:tc>
                  <a:txBody>
                    <a:bodyPr/>
                    <a:lstStyle/>
                    <a:p>
                      <a:pPr algn="l">
                        <a:lnSpc>
                          <a:spcPct val="115000"/>
                        </a:lnSpc>
                        <a:spcAft>
                          <a:spcPts val="10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Замечаний не выявлено</a:t>
                      </a:r>
                    </a:p>
                  </a:txBody>
                  <a:tcPr marL="68580" marR="68580" marT="0" marB="0"/>
                </a:tc>
                <a:tc>
                  <a:txBody>
                    <a:bodyPr/>
                    <a:lstStyle/>
                    <a:p>
                      <a:pPr algn="ctr">
                        <a:lnSpc>
                          <a:spcPct val="115000"/>
                        </a:lnSpc>
                        <a:spcAft>
                          <a:spcPts val="1000"/>
                        </a:spcAft>
                      </a:pPr>
                      <a:r>
                        <a:rPr lang="ru-RU" sz="1200"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tc>
                <a:tc>
                  <a:txBody>
                    <a:bodyPr/>
                    <a:lstStyle/>
                    <a:p>
                      <a:pPr algn="ctr">
                        <a:lnSpc>
                          <a:spcPct val="115000"/>
                        </a:lnSpc>
                        <a:spcAft>
                          <a:spcPts val="10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tc>
                <a:tc>
                  <a:txBody>
                    <a:bodyPr/>
                    <a:lstStyle/>
                    <a:p>
                      <a:pPr algn="ctr">
                        <a:lnSpc>
                          <a:spcPct val="115000"/>
                        </a:lnSpc>
                        <a:spcAft>
                          <a:spcPts val="10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tc>
                <a:tc>
                  <a:txBody>
                    <a:bodyPr/>
                    <a:lstStyle/>
                    <a:p>
                      <a:pPr algn="ctr">
                        <a:lnSpc>
                          <a:spcPct val="115000"/>
                        </a:lnSpc>
                        <a:spcAft>
                          <a:spcPts val="10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tc>
                <a:tc>
                  <a:txBody>
                    <a:bodyPr/>
                    <a:lstStyle/>
                    <a:p>
                      <a:pPr algn="l">
                        <a:lnSpc>
                          <a:spcPct val="115000"/>
                        </a:lnSpc>
                        <a:spcAft>
                          <a:spcPts val="1000"/>
                        </a:spcAft>
                      </a:pPr>
                      <a:r>
                        <a:rPr lang="ru-RU" sz="1200" dirty="0" err="1">
                          <a:effectLst/>
                          <a:latin typeface="Times New Roman" panose="02020603050405020304" pitchFamily="18" charset="0"/>
                          <a:ea typeface="Times New Roman" panose="02020603050405020304" pitchFamily="18" charset="0"/>
                          <a:cs typeface="Times New Roman" panose="02020603050405020304" pitchFamily="18" charset="0"/>
                        </a:rPr>
                        <a:t>Счастная</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l">
                        <a:lnSpc>
                          <a:spcPct val="115000"/>
                        </a:lnSpc>
                        <a:spcAft>
                          <a:spcPts val="1000"/>
                        </a:spcAft>
                      </a:pPr>
                      <a:r>
                        <a:rPr lang="ru-RU" sz="1200" dirty="0">
                          <a:effectLst/>
                          <a:latin typeface="Times New Roman" panose="02020603050405020304" pitchFamily="18" charset="0"/>
                          <a:ea typeface="Times New Roman" panose="02020603050405020304" pitchFamily="18" charset="0"/>
                          <a:cs typeface="Times New Roman" panose="02020603050405020304" pitchFamily="18" charset="0"/>
                        </a:rPr>
                        <a:t>Величко</a:t>
                      </a:r>
                    </a:p>
                  </a:txBody>
                  <a:tcPr marL="68580" marR="68580" marT="0" marB="0"/>
                </a:tc>
              </a:tr>
              <a:tr h="370840">
                <a:tc>
                  <a:txBody>
                    <a:bodyPr/>
                    <a:lstStyle/>
                    <a:p>
                      <a:pPr algn="l">
                        <a:lnSpc>
                          <a:spcPct val="115000"/>
                        </a:lnSpc>
                        <a:spcAft>
                          <a:spcPts val="10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tc>
                <a:tc>
                  <a:txBody>
                    <a:bodyPr/>
                    <a:lstStyle/>
                    <a:p>
                      <a:pPr algn="l">
                        <a:lnSpc>
                          <a:spcPct val="115000"/>
                        </a:lnSpc>
                        <a:spcAft>
                          <a:spcPts val="10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tc>
                <a:tc>
                  <a:txBody>
                    <a:bodyPr/>
                    <a:lstStyle/>
                    <a:p>
                      <a:pPr algn="ctr">
                        <a:lnSpc>
                          <a:spcPct val="115000"/>
                        </a:lnSpc>
                        <a:spcAft>
                          <a:spcPts val="10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tc>
                <a:tc>
                  <a:txBody>
                    <a:bodyPr/>
                    <a:lstStyle/>
                    <a:p>
                      <a:pPr algn="ctr">
                        <a:lnSpc>
                          <a:spcPct val="115000"/>
                        </a:lnSpc>
                        <a:spcAft>
                          <a:spcPts val="10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tc>
                <a:tc>
                  <a:txBody>
                    <a:bodyPr/>
                    <a:lstStyle/>
                    <a:p>
                      <a:pPr algn="ctr">
                        <a:lnSpc>
                          <a:spcPct val="115000"/>
                        </a:lnSpc>
                        <a:spcAft>
                          <a:spcPts val="10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tc>
                <a:tc>
                  <a:txBody>
                    <a:bodyPr/>
                    <a:lstStyle/>
                    <a:p>
                      <a:pPr algn="ctr">
                        <a:lnSpc>
                          <a:spcPct val="115000"/>
                        </a:lnSpc>
                        <a:spcAft>
                          <a:spcPts val="10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tc>
                <a:tc>
                  <a:txBody>
                    <a:bodyPr/>
                    <a:lstStyle/>
                    <a:p>
                      <a:pPr algn="l">
                        <a:lnSpc>
                          <a:spcPct val="115000"/>
                        </a:lnSpc>
                        <a:spcAft>
                          <a:spcPts val="1000"/>
                        </a:spcAft>
                      </a:pPr>
                      <a:r>
                        <a:rPr lang="ru-RU" sz="1200"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tc>
              </a:tr>
              <a:tr h="370840">
                <a:tc>
                  <a:txBody>
                    <a:bodyPr/>
                    <a:lstStyle/>
                    <a:p>
                      <a:pPr algn="l">
                        <a:lnSpc>
                          <a:spcPct val="115000"/>
                        </a:lnSpc>
                        <a:spcAft>
                          <a:spcPts val="10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18.09.15.</a:t>
                      </a:r>
                    </a:p>
                  </a:txBody>
                  <a:tcPr marL="68580" marR="68580" marT="0" marB="0"/>
                </a:tc>
                <a:tc>
                  <a:txBody>
                    <a:bodyPr/>
                    <a:lstStyle/>
                    <a:p>
                      <a:pPr algn="l">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Сломана планка деревянного настила</a:t>
                      </a:r>
                    </a:p>
                    <a:p>
                      <a:pPr algn="l">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в моечной  </a:t>
                      </a:r>
                    </a:p>
                  </a:txBody>
                  <a:tcPr marL="68580" marR="68580" marT="0" marB="0"/>
                </a:tc>
                <a:tc>
                  <a:txBody>
                    <a:bodyPr/>
                    <a:lstStyle/>
                    <a:p>
                      <a:pPr algn="l">
                        <a:lnSpc>
                          <a:spcPct val="115000"/>
                        </a:lnSpc>
                        <a:spcAft>
                          <a:spcPts val="10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Заменить планку</a:t>
                      </a:r>
                    </a:p>
                  </a:txBody>
                  <a:tcPr marL="68580" marR="68580" marT="0" marB="0"/>
                </a:tc>
                <a:tc>
                  <a:txBody>
                    <a:bodyPr/>
                    <a:lstStyle/>
                    <a:p>
                      <a:pPr algn="l">
                        <a:lnSpc>
                          <a:spcPct val="115000"/>
                        </a:lnSpc>
                        <a:spcAft>
                          <a:spcPts val="10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Завхоз</a:t>
                      </a:r>
                    </a:p>
                    <a:p>
                      <a:pPr algn="l">
                        <a:lnSpc>
                          <a:spcPct val="115000"/>
                        </a:lnSpc>
                        <a:spcAft>
                          <a:spcPts val="10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Поддубный В.И.</a:t>
                      </a:r>
                    </a:p>
                  </a:txBody>
                  <a:tcPr marL="68580" marR="68580" marT="0" marB="0"/>
                </a:tc>
                <a:tc>
                  <a:txBody>
                    <a:bodyPr/>
                    <a:lstStyle/>
                    <a:p>
                      <a:pPr algn="l">
                        <a:lnSpc>
                          <a:spcPct val="115000"/>
                        </a:lnSpc>
                        <a:spcAft>
                          <a:spcPts val="10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18.09.</a:t>
                      </a:r>
                    </a:p>
                  </a:txBody>
                  <a:tcPr marL="68580" marR="68580" marT="0" marB="0"/>
                </a:tc>
                <a:tc>
                  <a:txBody>
                    <a:bodyPr/>
                    <a:lstStyle/>
                    <a:p>
                      <a:pPr algn="l">
                        <a:lnSpc>
                          <a:spcPct val="115000"/>
                        </a:lnSpc>
                        <a:spcAft>
                          <a:spcPts val="10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tc>
                <a:tc>
                  <a:txBody>
                    <a:bodyPr/>
                    <a:lstStyle/>
                    <a:p>
                      <a:pPr algn="l">
                        <a:lnSpc>
                          <a:spcPct val="115000"/>
                        </a:lnSpc>
                        <a:spcAft>
                          <a:spcPts val="1000"/>
                        </a:spcAft>
                      </a:pPr>
                      <a:r>
                        <a:rPr lang="ru-RU" sz="1200" dirty="0" err="1">
                          <a:effectLst/>
                          <a:latin typeface="Times New Roman" panose="02020603050405020304" pitchFamily="18" charset="0"/>
                          <a:ea typeface="Times New Roman" panose="02020603050405020304" pitchFamily="18" charset="0"/>
                          <a:cs typeface="Times New Roman" panose="02020603050405020304" pitchFamily="18" charset="0"/>
                        </a:rPr>
                        <a:t>Счастная</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l">
                        <a:lnSpc>
                          <a:spcPct val="115000"/>
                        </a:lnSpc>
                        <a:spcAft>
                          <a:spcPts val="1000"/>
                        </a:spcAft>
                      </a:pPr>
                      <a:r>
                        <a:rPr lang="ru-RU" sz="1200" dirty="0">
                          <a:effectLst/>
                          <a:latin typeface="Times New Roman" panose="02020603050405020304" pitchFamily="18" charset="0"/>
                          <a:ea typeface="Times New Roman" panose="02020603050405020304" pitchFamily="18" charset="0"/>
                          <a:cs typeface="Times New Roman" panose="02020603050405020304" pitchFamily="18" charset="0"/>
                        </a:rPr>
                        <a:t>Величко</a:t>
                      </a:r>
                    </a:p>
                  </a:txBody>
                  <a:tcPr marL="68580" marR="68580" marT="0" marB="0"/>
                </a:tc>
              </a:tr>
              <a:tr h="370840">
                <a:tc>
                  <a:txBody>
                    <a:bodyPr/>
                    <a:lstStyle/>
                    <a:p>
                      <a:pPr algn="l">
                        <a:lnSpc>
                          <a:spcPct val="115000"/>
                        </a:lnSpc>
                        <a:spcAft>
                          <a:spcPts val="10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21.09.</a:t>
                      </a:r>
                    </a:p>
                  </a:txBody>
                  <a:tcPr marL="68580" marR="68580" marT="0" marB="0"/>
                </a:tc>
                <a:tc>
                  <a:txBody>
                    <a:bodyPr/>
                    <a:lstStyle/>
                    <a:p>
                      <a:pPr algn="l">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tc>
                <a:tc>
                  <a:txBody>
                    <a:bodyPr/>
                    <a:lstStyle/>
                    <a:p>
                      <a:pPr algn="l">
                        <a:lnSpc>
                          <a:spcPct val="115000"/>
                        </a:lnSpc>
                        <a:spcAft>
                          <a:spcPts val="10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tc>
                <a:tc>
                  <a:txBody>
                    <a:bodyPr/>
                    <a:lstStyle/>
                    <a:p>
                      <a:pPr algn="l">
                        <a:lnSpc>
                          <a:spcPct val="115000"/>
                        </a:lnSpc>
                        <a:spcAft>
                          <a:spcPts val="10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tc>
                <a:tc>
                  <a:txBody>
                    <a:bodyPr/>
                    <a:lstStyle/>
                    <a:p>
                      <a:pPr algn="l">
                        <a:lnSpc>
                          <a:spcPct val="115000"/>
                        </a:lnSpc>
                        <a:spcAft>
                          <a:spcPts val="10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tc>
                <a:tc>
                  <a:txBody>
                    <a:bodyPr/>
                    <a:lstStyle/>
                    <a:p>
                      <a:pPr algn="l">
                        <a:lnSpc>
                          <a:spcPct val="115000"/>
                        </a:lnSpc>
                        <a:spcAft>
                          <a:spcPts val="10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tc>
                <a:tc>
                  <a:txBody>
                    <a:bodyPr/>
                    <a:lstStyle/>
                    <a:p>
                      <a:pPr algn="l">
                        <a:lnSpc>
                          <a:spcPct val="115000"/>
                        </a:lnSpc>
                        <a:spcAft>
                          <a:spcPts val="1000"/>
                        </a:spcAft>
                      </a:pPr>
                      <a:r>
                        <a:rPr lang="ru-RU" sz="1200"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tc>
              </a:tr>
            </a:tbl>
          </a:graphicData>
        </a:graphic>
      </p:graphicFrame>
    </p:spTree>
    <p:extLst>
      <p:ext uri="{BB962C8B-B14F-4D97-AF65-F5344CB8AC3E}">
        <p14:creationId xmlns:p14="http://schemas.microsoft.com/office/powerpoint/2010/main" val="336785247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p:cNvSpPr txBox="1"/>
          <p:nvPr/>
        </p:nvSpPr>
        <p:spPr>
          <a:xfrm>
            <a:off x="171450" y="185738"/>
            <a:ext cx="8829675" cy="646331"/>
          </a:xfrm>
          <a:prstGeom prst="rect">
            <a:avLst/>
          </a:prstGeom>
          <a:noFill/>
        </p:spPr>
        <p:txBody>
          <a:bodyPr wrap="square" rtlCol="0">
            <a:spAutoFit/>
          </a:bodyPr>
          <a:lstStyle/>
          <a:p>
            <a:pPr algn="ctr"/>
            <a:r>
              <a:rPr lang="ru-RU" b="1" dirty="0">
                <a:latin typeface="Times New Roman" panose="02020603050405020304" pitchFamily="18" charset="0"/>
                <a:cs typeface="Times New Roman" panose="02020603050405020304" pitchFamily="18" charset="0"/>
              </a:rPr>
              <a:t>Форма журнала </a:t>
            </a:r>
            <a:endParaRPr lang="ru-RU" dirty="0">
              <a:latin typeface="Times New Roman" panose="02020603050405020304" pitchFamily="18" charset="0"/>
              <a:cs typeface="Times New Roman" panose="02020603050405020304" pitchFamily="18" charset="0"/>
            </a:endParaRPr>
          </a:p>
          <a:p>
            <a:pPr algn="ctr"/>
            <a:r>
              <a:rPr lang="ru-RU" b="1" dirty="0">
                <a:latin typeface="Times New Roman" panose="02020603050405020304" pitchFamily="18" charset="0"/>
                <a:cs typeface="Times New Roman" panose="02020603050405020304" pitchFamily="18" charset="0"/>
              </a:rPr>
              <a:t>ежемесячного и ежеквартального контроля за состоянием охраны труда </a:t>
            </a:r>
            <a:endParaRPr lang="ru-RU" dirty="0">
              <a:latin typeface="Times New Roman" panose="02020603050405020304" pitchFamily="18" charset="0"/>
              <a:cs typeface="Times New Roman" panose="02020603050405020304"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4094039777"/>
              </p:ext>
            </p:extLst>
          </p:nvPr>
        </p:nvGraphicFramePr>
        <p:xfrm>
          <a:off x="171450" y="832069"/>
          <a:ext cx="8829675" cy="5648960"/>
        </p:xfrm>
        <a:graphic>
          <a:graphicData uri="http://schemas.openxmlformats.org/drawingml/2006/table">
            <a:tbl>
              <a:tblPr firstRow="1" bandRow="1">
                <a:tableStyleId>{5C22544A-7EE6-4342-B048-85BDC9FD1C3A}</a:tableStyleId>
              </a:tblPr>
              <a:tblGrid>
                <a:gridCol w="928688"/>
                <a:gridCol w="1594077"/>
                <a:gridCol w="1261382"/>
                <a:gridCol w="1261382"/>
                <a:gridCol w="1261382"/>
                <a:gridCol w="1261382"/>
                <a:gridCol w="1261382"/>
              </a:tblGrid>
              <a:tr h="205423">
                <a:tc>
                  <a:txBody>
                    <a:bodyPr/>
                    <a:lstStyle/>
                    <a:p>
                      <a:pPr>
                        <a:lnSpc>
                          <a:spcPct val="115000"/>
                        </a:lnSpc>
                        <a:spcAft>
                          <a:spcPts val="0"/>
                        </a:spcAft>
                      </a:pPr>
                      <a:r>
                        <a:rPr lang="ru-RU" sz="1200" dirty="0">
                          <a:effectLst/>
                          <a:latin typeface="Calibri" panose="020F0502020204030204" pitchFamily="34" charset="0"/>
                        </a:rPr>
                        <a:t>Дата</a:t>
                      </a:r>
                      <a:endParaRPr lang="ru-RU" sz="1100" dirty="0">
                        <a:effectLst/>
                        <a:latin typeface="Calibri" panose="020F0502020204030204" pitchFamily="34" charset="0"/>
                      </a:endParaRPr>
                    </a:p>
                    <a:p>
                      <a:pPr>
                        <a:lnSpc>
                          <a:spcPct val="115000"/>
                        </a:lnSpc>
                        <a:spcAft>
                          <a:spcPts val="0"/>
                        </a:spcAft>
                      </a:pPr>
                      <a:r>
                        <a:rPr lang="ru-RU" sz="1200" dirty="0">
                          <a:effectLst/>
                          <a:latin typeface="Calibri" panose="020F0502020204030204" pitchFamily="34" charset="0"/>
                        </a:rPr>
                        <a:t>проведения</a:t>
                      </a:r>
                      <a:endParaRPr lang="ru-RU" sz="1100" dirty="0">
                        <a:effectLst/>
                        <a:latin typeface="Calibri" panose="020F0502020204030204" pitchFamily="34" charset="0"/>
                      </a:endParaRPr>
                    </a:p>
                    <a:p>
                      <a:pPr>
                        <a:lnSpc>
                          <a:spcPct val="115000"/>
                        </a:lnSpc>
                        <a:spcAft>
                          <a:spcPts val="0"/>
                        </a:spcAft>
                      </a:pPr>
                      <a:r>
                        <a:rPr lang="ru-RU" sz="1200" dirty="0">
                          <a:effectLst/>
                          <a:latin typeface="Calibri" panose="020F0502020204030204" pitchFamily="34" charset="0"/>
                        </a:rPr>
                        <a:t>контроля,</a:t>
                      </a:r>
                      <a:endParaRPr lang="ru-RU" sz="1100" dirty="0">
                        <a:effectLst/>
                        <a:latin typeface="Calibri" panose="020F0502020204030204" pitchFamily="34" charset="0"/>
                      </a:endParaRPr>
                    </a:p>
                    <a:p>
                      <a:pPr>
                        <a:lnSpc>
                          <a:spcPct val="115000"/>
                        </a:lnSpc>
                        <a:spcAft>
                          <a:spcPts val="0"/>
                        </a:spcAft>
                      </a:pPr>
                      <a:r>
                        <a:rPr lang="ru-RU" sz="1200" dirty="0">
                          <a:effectLst/>
                          <a:latin typeface="Calibri" panose="020F0502020204030204" pitchFamily="34" charset="0"/>
                        </a:rPr>
                        <a:t> ступень</a:t>
                      </a:r>
                      <a:endParaRPr lang="ru-RU" sz="1100" dirty="0">
                        <a:effectLst/>
                        <a:latin typeface="Calibri" panose="020F0502020204030204" pitchFamily="34" charset="0"/>
                      </a:endParaRPr>
                    </a:p>
                  </a:txBody>
                  <a:tcPr marL="68580" marR="68580" marT="0" marB="0"/>
                </a:tc>
                <a:tc>
                  <a:txBody>
                    <a:bodyPr/>
                    <a:lstStyle/>
                    <a:p>
                      <a:pPr algn="ctr">
                        <a:lnSpc>
                          <a:spcPct val="115000"/>
                        </a:lnSpc>
                        <a:spcAft>
                          <a:spcPts val="0"/>
                        </a:spcAft>
                      </a:pPr>
                      <a:r>
                        <a:rPr lang="ru-RU" sz="1200">
                          <a:effectLst/>
                          <a:latin typeface="Calibri" panose="020F0502020204030204" pitchFamily="34" charset="0"/>
                        </a:rPr>
                        <a:t>Выявленные</a:t>
                      </a:r>
                      <a:endParaRPr lang="ru-RU" sz="1100">
                        <a:effectLst/>
                        <a:latin typeface="Calibri" panose="020F0502020204030204" pitchFamily="34" charset="0"/>
                      </a:endParaRPr>
                    </a:p>
                    <a:p>
                      <a:pPr algn="ctr">
                        <a:lnSpc>
                          <a:spcPct val="115000"/>
                        </a:lnSpc>
                        <a:spcAft>
                          <a:spcPts val="0"/>
                        </a:spcAft>
                      </a:pPr>
                      <a:r>
                        <a:rPr lang="ru-RU" sz="1200">
                          <a:effectLst/>
                          <a:latin typeface="Calibri" panose="020F0502020204030204" pitchFamily="34" charset="0"/>
                        </a:rPr>
                        <a:t>нарушения</a:t>
                      </a:r>
                      <a:endParaRPr lang="ru-RU" sz="1100">
                        <a:effectLst/>
                        <a:latin typeface="Calibri" panose="020F0502020204030204" pitchFamily="34" charset="0"/>
                      </a:endParaRPr>
                    </a:p>
                  </a:txBody>
                  <a:tcPr marL="68580" marR="68580" marT="0" marB="0"/>
                </a:tc>
                <a:tc>
                  <a:txBody>
                    <a:bodyPr/>
                    <a:lstStyle/>
                    <a:p>
                      <a:pPr algn="ctr">
                        <a:lnSpc>
                          <a:spcPct val="115000"/>
                        </a:lnSpc>
                        <a:spcAft>
                          <a:spcPts val="0"/>
                        </a:spcAft>
                      </a:pPr>
                      <a:r>
                        <a:rPr lang="ru-RU" sz="1200">
                          <a:effectLst/>
                          <a:latin typeface="Calibri" panose="020F0502020204030204" pitchFamily="34" charset="0"/>
                        </a:rPr>
                        <a:t>Мероприятия по устранению</a:t>
                      </a:r>
                      <a:endParaRPr lang="ru-RU" sz="1100">
                        <a:effectLst/>
                        <a:latin typeface="Calibri" panose="020F0502020204030204" pitchFamily="34" charset="0"/>
                      </a:endParaRPr>
                    </a:p>
                    <a:p>
                      <a:pPr algn="ctr">
                        <a:lnSpc>
                          <a:spcPct val="115000"/>
                        </a:lnSpc>
                        <a:spcAft>
                          <a:spcPts val="0"/>
                        </a:spcAft>
                      </a:pPr>
                      <a:r>
                        <a:rPr lang="ru-RU" sz="1200">
                          <a:effectLst/>
                          <a:latin typeface="Calibri" panose="020F0502020204030204" pitchFamily="34" charset="0"/>
                        </a:rPr>
                        <a:t>нарушений</a:t>
                      </a:r>
                      <a:endParaRPr lang="ru-RU" sz="1100">
                        <a:effectLst/>
                        <a:latin typeface="Calibri" panose="020F0502020204030204" pitchFamily="34" charset="0"/>
                      </a:endParaRPr>
                    </a:p>
                  </a:txBody>
                  <a:tcPr marL="68580" marR="68580" marT="0" marB="0"/>
                </a:tc>
                <a:tc>
                  <a:txBody>
                    <a:bodyPr/>
                    <a:lstStyle/>
                    <a:p>
                      <a:pPr>
                        <a:lnSpc>
                          <a:spcPct val="115000"/>
                        </a:lnSpc>
                        <a:spcAft>
                          <a:spcPts val="0"/>
                        </a:spcAft>
                      </a:pPr>
                      <a:r>
                        <a:rPr lang="ru-RU" sz="1200">
                          <a:effectLst/>
                          <a:latin typeface="Calibri" panose="020F0502020204030204" pitchFamily="34" charset="0"/>
                        </a:rPr>
                        <a:t>Ответственные</a:t>
                      </a:r>
                      <a:endParaRPr lang="ru-RU" sz="1100">
                        <a:effectLst/>
                        <a:latin typeface="Calibri" panose="020F0502020204030204" pitchFamily="34" charset="0"/>
                      </a:endParaRPr>
                    </a:p>
                    <a:p>
                      <a:pPr>
                        <a:lnSpc>
                          <a:spcPct val="115000"/>
                        </a:lnSpc>
                        <a:spcAft>
                          <a:spcPts val="0"/>
                        </a:spcAft>
                      </a:pPr>
                      <a:r>
                        <a:rPr lang="ru-RU" sz="1200">
                          <a:effectLst/>
                          <a:latin typeface="Calibri" panose="020F0502020204030204" pitchFamily="34" charset="0"/>
                        </a:rPr>
                        <a:t>за выполнение</a:t>
                      </a:r>
                      <a:endParaRPr lang="ru-RU" sz="1100">
                        <a:effectLst/>
                        <a:latin typeface="Calibri" panose="020F0502020204030204" pitchFamily="34" charset="0"/>
                      </a:endParaRPr>
                    </a:p>
                    <a:p>
                      <a:pPr>
                        <a:lnSpc>
                          <a:spcPct val="115000"/>
                        </a:lnSpc>
                        <a:spcAft>
                          <a:spcPts val="0"/>
                        </a:spcAft>
                      </a:pPr>
                      <a:r>
                        <a:rPr lang="ru-RU" sz="1200">
                          <a:effectLst/>
                          <a:latin typeface="Calibri" panose="020F0502020204030204" pitchFamily="34" charset="0"/>
                        </a:rPr>
                        <a:t>мероприятий</a:t>
                      </a:r>
                      <a:endParaRPr lang="ru-RU" sz="1100">
                        <a:effectLst/>
                        <a:latin typeface="Calibri" panose="020F0502020204030204" pitchFamily="34" charset="0"/>
                      </a:endParaRPr>
                    </a:p>
                  </a:txBody>
                  <a:tcPr marL="68580" marR="68580" marT="0" marB="0"/>
                </a:tc>
                <a:tc>
                  <a:txBody>
                    <a:bodyPr/>
                    <a:lstStyle/>
                    <a:p>
                      <a:pPr>
                        <a:lnSpc>
                          <a:spcPct val="115000"/>
                        </a:lnSpc>
                        <a:spcAft>
                          <a:spcPts val="0"/>
                        </a:spcAft>
                      </a:pPr>
                      <a:r>
                        <a:rPr lang="ru-RU" sz="1200">
                          <a:effectLst/>
                          <a:latin typeface="Calibri" panose="020F0502020204030204" pitchFamily="34" charset="0"/>
                        </a:rPr>
                        <a:t>Срок</a:t>
                      </a:r>
                      <a:endParaRPr lang="ru-RU" sz="1100">
                        <a:effectLst/>
                        <a:latin typeface="Calibri" panose="020F0502020204030204" pitchFamily="34" charset="0"/>
                      </a:endParaRPr>
                    </a:p>
                    <a:p>
                      <a:pPr>
                        <a:lnSpc>
                          <a:spcPct val="115000"/>
                        </a:lnSpc>
                        <a:spcAft>
                          <a:spcPts val="0"/>
                        </a:spcAft>
                      </a:pPr>
                      <a:r>
                        <a:rPr lang="ru-RU" sz="1200">
                          <a:effectLst/>
                          <a:latin typeface="Calibri" panose="020F0502020204030204" pitchFamily="34" charset="0"/>
                        </a:rPr>
                        <a:t>выполне-</a:t>
                      </a:r>
                      <a:endParaRPr lang="ru-RU" sz="1100">
                        <a:effectLst/>
                        <a:latin typeface="Calibri" panose="020F0502020204030204" pitchFamily="34" charset="0"/>
                      </a:endParaRPr>
                    </a:p>
                    <a:p>
                      <a:pPr>
                        <a:lnSpc>
                          <a:spcPct val="115000"/>
                        </a:lnSpc>
                        <a:spcAft>
                          <a:spcPts val="0"/>
                        </a:spcAft>
                      </a:pPr>
                      <a:r>
                        <a:rPr lang="ru-RU" sz="1200">
                          <a:effectLst/>
                          <a:latin typeface="Calibri" panose="020F0502020204030204" pitchFamily="34" charset="0"/>
                        </a:rPr>
                        <a:t>ния</a:t>
                      </a:r>
                      <a:endParaRPr lang="ru-RU" sz="1100">
                        <a:effectLst/>
                        <a:latin typeface="Calibri" panose="020F0502020204030204" pitchFamily="34" charset="0"/>
                      </a:endParaRPr>
                    </a:p>
                  </a:txBody>
                  <a:tcPr marL="68580" marR="68580" marT="0" marB="0"/>
                </a:tc>
                <a:tc>
                  <a:txBody>
                    <a:bodyPr/>
                    <a:lstStyle/>
                    <a:p>
                      <a:pPr>
                        <a:lnSpc>
                          <a:spcPct val="115000"/>
                        </a:lnSpc>
                        <a:spcAft>
                          <a:spcPts val="0"/>
                        </a:spcAft>
                      </a:pPr>
                      <a:r>
                        <a:rPr lang="ru-RU" sz="1200">
                          <a:effectLst/>
                          <a:latin typeface="Calibri" panose="020F0502020204030204" pitchFamily="34" charset="0"/>
                        </a:rPr>
                        <a:t>Отметка</a:t>
                      </a:r>
                      <a:endParaRPr lang="ru-RU" sz="1100">
                        <a:effectLst/>
                        <a:latin typeface="Calibri" panose="020F0502020204030204" pitchFamily="34" charset="0"/>
                      </a:endParaRPr>
                    </a:p>
                    <a:p>
                      <a:pPr>
                        <a:lnSpc>
                          <a:spcPct val="115000"/>
                        </a:lnSpc>
                        <a:spcAft>
                          <a:spcPts val="0"/>
                        </a:spcAft>
                      </a:pPr>
                      <a:r>
                        <a:rPr lang="ru-RU" sz="1200">
                          <a:effectLst/>
                          <a:latin typeface="Calibri" panose="020F0502020204030204" pitchFamily="34" charset="0"/>
                        </a:rPr>
                        <a:t>о выпол-</a:t>
                      </a:r>
                      <a:endParaRPr lang="ru-RU" sz="1100">
                        <a:effectLst/>
                        <a:latin typeface="Calibri" panose="020F0502020204030204" pitchFamily="34" charset="0"/>
                      </a:endParaRPr>
                    </a:p>
                    <a:p>
                      <a:pPr>
                        <a:lnSpc>
                          <a:spcPct val="115000"/>
                        </a:lnSpc>
                        <a:spcAft>
                          <a:spcPts val="0"/>
                        </a:spcAft>
                      </a:pPr>
                      <a:r>
                        <a:rPr lang="ru-RU" sz="1200">
                          <a:effectLst/>
                          <a:latin typeface="Calibri" panose="020F0502020204030204" pitchFamily="34" charset="0"/>
                        </a:rPr>
                        <a:t>нении</a:t>
                      </a:r>
                      <a:endParaRPr lang="ru-RU" sz="1100">
                        <a:effectLst/>
                        <a:latin typeface="Calibri" panose="020F0502020204030204" pitchFamily="34" charset="0"/>
                      </a:endParaRPr>
                    </a:p>
                  </a:txBody>
                  <a:tcPr marL="68580" marR="68580" marT="0" marB="0"/>
                </a:tc>
                <a:tc>
                  <a:txBody>
                    <a:bodyPr/>
                    <a:lstStyle/>
                    <a:p>
                      <a:pPr>
                        <a:lnSpc>
                          <a:spcPct val="115000"/>
                        </a:lnSpc>
                        <a:spcAft>
                          <a:spcPts val="0"/>
                        </a:spcAft>
                      </a:pPr>
                      <a:r>
                        <a:rPr lang="ru-RU" sz="1200">
                          <a:effectLst/>
                          <a:latin typeface="Calibri" panose="020F0502020204030204" pitchFamily="34" charset="0"/>
                        </a:rPr>
                        <a:t>Дата, </a:t>
                      </a:r>
                      <a:endParaRPr lang="ru-RU" sz="1100">
                        <a:effectLst/>
                        <a:latin typeface="Calibri" panose="020F0502020204030204" pitchFamily="34" charset="0"/>
                      </a:endParaRPr>
                    </a:p>
                    <a:p>
                      <a:pPr>
                        <a:lnSpc>
                          <a:spcPct val="115000"/>
                        </a:lnSpc>
                        <a:spcAft>
                          <a:spcPts val="0"/>
                        </a:spcAft>
                      </a:pPr>
                      <a:r>
                        <a:rPr lang="ru-RU" sz="1200">
                          <a:effectLst/>
                          <a:latin typeface="Calibri" panose="020F0502020204030204" pitchFamily="34" charset="0"/>
                        </a:rPr>
                        <a:t>подписи</a:t>
                      </a:r>
                      <a:endParaRPr lang="ru-RU" sz="1100">
                        <a:effectLst/>
                        <a:latin typeface="Calibri" panose="020F0502020204030204" pitchFamily="34" charset="0"/>
                      </a:endParaRPr>
                    </a:p>
                    <a:p>
                      <a:pPr>
                        <a:lnSpc>
                          <a:spcPct val="115000"/>
                        </a:lnSpc>
                        <a:spcAft>
                          <a:spcPts val="0"/>
                        </a:spcAft>
                      </a:pPr>
                      <a:r>
                        <a:rPr lang="ru-RU" sz="1200">
                          <a:effectLst/>
                          <a:latin typeface="Calibri" panose="020F0502020204030204" pitchFamily="34" charset="0"/>
                        </a:rPr>
                        <a:t>лиц, участво-</a:t>
                      </a:r>
                      <a:endParaRPr lang="ru-RU" sz="1100">
                        <a:effectLst/>
                        <a:latin typeface="Calibri" panose="020F0502020204030204" pitchFamily="34" charset="0"/>
                      </a:endParaRPr>
                    </a:p>
                    <a:p>
                      <a:pPr>
                        <a:lnSpc>
                          <a:spcPct val="115000"/>
                        </a:lnSpc>
                        <a:spcAft>
                          <a:spcPts val="0"/>
                        </a:spcAft>
                      </a:pPr>
                      <a:r>
                        <a:rPr lang="ru-RU" sz="1200">
                          <a:effectLst/>
                          <a:latin typeface="Calibri" panose="020F0502020204030204" pitchFamily="34" charset="0"/>
                        </a:rPr>
                        <a:t>вавших</a:t>
                      </a:r>
                      <a:endParaRPr lang="ru-RU" sz="1100">
                        <a:effectLst/>
                        <a:latin typeface="Calibri" panose="020F0502020204030204" pitchFamily="34" charset="0"/>
                      </a:endParaRPr>
                    </a:p>
                    <a:p>
                      <a:pPr>
                        <a:lnSpc>
                          <a:spcPct val="115000"/>
                        </a:lnSpc>
                        <a:spcAft>
                          <a:spcPts val="0"/>
                        </a:spcAft>
                      </a:pPr>
                      <a:r>
                        <a:rPr lang="ru-RU" sz="1200">
                          <a:effectLst/>
                          <a:latin typeface="Calibri" panose="020F0502020204030204" pitchFamily="34" charset="0"/>
                        </a:rPr>
                        <a:t> в проверке</a:t>
                      </a:r>
                      <a:endParaRPr lang="ru-RU" sz="1100">
                        <a:effectLst/>
                        <a:latin typeface="Calibri" panose="020F0502020204030204" pitchFamily="34" charset="0"/>
                      </a:endParaRPr>
                    </a:p>
                  </a:txBody>
                  <a:tcPr marL="68580" marR="68580" marT="0" marB="0"/>
                </a:tc>
              </a:tr>
              <a:tr h="370840">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1</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                               2</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                                    3</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                 4</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          5</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                  6</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              7</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70840">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12.03.</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2ст.</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В кабинете физики № 308 на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отдельных розетках  отсутствует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маркировка величины напряжения</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 (36В)</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Обновить обозначение величины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напряжения на ученических столах</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Учитель физики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Федорович И.А.</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dirty="0">
                          <a:effectLst/>
                          <a:latin typeface="Calibri" panose="020F0502020204030204" pitchFamily="34" charset="0"/>
                          <a:ea typeface="Times New Roman" panose="02020603050405020304" pitchFamily="18" charset="0"/>
                          <a:cs typeface="Times New Roman" panose="02020603050405020304" pitchFamily="18" charset="0"/>
                        </a:rPr>
                        <a:t>12.03.</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выполнено</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Корко</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Федорович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70840">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В холле третьего этажа давление в огнетушителе равно 0°.</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Заменить огнетушитель</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Завхоз Поддубный В.И.</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12.03.</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выполнено</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Корко</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Поддубный В.И.</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70840">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В кабинете информатики  № 217</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находится  молочай треугольный</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 (трехгранный), относящийся к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ядовитым растениям</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Убрать молочай из кабинета, исключив</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 контакт с учащимися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Учитель  Сосна Т.П.</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12.03.</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выполнено</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Байгот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Сосна</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70840">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70840">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09.04.</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3 ст.</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На пищеблоке пришел в негодность диэлектрический коврик у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электроплиты</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Заменить диэлектрический коврик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Завхоз Поддубный В.И.</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09.04.</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ru-RU" sz="1000" dirty="0">
                          <a:effectLst/>
                          <a:latin typeface="Calibri" panose="020F0502020204030204" pitchFamily="34" charset="0"/>
                          <a:ea typeface="Times New Roman" panose="02020603050405020304" pitchFamily="18" charset="0"/>
                          <a:cs typeface="Times New Roman" panose="02020603050405020304" pitchFamily="18" charset="0"/>
                        </a:rPr>
                        <a:t>Рубец</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ru-RU" sz="1000" dirty="0">
                          <a:effectLst/>
                          <a:latin typeface="Calibri" panose="020F0502020204030204" pitchFamily="34" charset="0"/>
                          <a:ea typeface="Times New Roman" panose="02020603050405020304" pitchFamily="18" charset="0"/>
                          <a:cs typeface="Times New Roman" panose="02020603050405020304" pitchFamily="18" charset="0"/>
                        </a:rPr>
                        <a:t>Мороз</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ru-RU" sz="1000" dirty="0" err="1">
                          <a:effectLst/>
                          <a:latin typeface="Calibri" panose="020F0502020204030204" pitchFamily="34" charset="0"/>
                          <a:ea typeface="Times New Roman" panose="02020603050405020304" pitchFamily="18" charset="0"/>
                          <a:cs typeface="Times New Roman" panose="02020603050405020304" pitchFamily="18" charset="0"/>
                        </a:rPr>
                        <a:t>Поддубный</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ru-RU" sz="1000" dirty="0">
                          <a:effectLst/>
                          <a:latin typeface="Calibri" panose="020F0502020204030204" pitchFamily="34" charset="0"/>
                          <a:ea typeface="Times New Roman" panose="02020603050405020304" pitchFamily="18" charset="0"/>
                          <a:cs typeface="Times New Roman" panose="02020603050405020304" pitchFamily="18" charset="0"/>
                        </a:rPr>
                        <a:t> </a:t>
                      </a:r>
                      <a:r>
                        <a:rPr lang="ru-RU" sz="1000" dirty="0" err="1">
                          <a:effectLst/>
                          <a:latin typeface="Calibri" panose="020F0502020204030204" pitchFamily="34" charset="0"/>
                          <a:ea typeface="Times New Roman" panose="02020603050405020304" pitchFamily="18" charset="0"/>
                          <a:cs typeface="Times New Roman" panose="02020603050405020304" pitchFamily="18" charset="0"/>
                        </a:rPr>
                        <a:t>Счастная</a:t>
                      </a:r>
                      <a:r>
                        <a:rPr lang="ru-RU" sz="10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ru-RU" sz="1000" dirty="0" err="1">
                          <a:effectLst/>
                          <a:latin typeface="Calibri" panose="020F0502020204030204" pitchFamily="34" charset="0"/>
                          <a:ea typeface="Times New Roman" panose="02020603050405020304" pitchFamily="18" charset="0"/>
                          <a:cs typeface="Times New Roman" panose="02020603050405020304" pitchFamily="18" charset="0"/>
                        </a:rPr>
                        <a:t>Абрамчук</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32099213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128587" y="0"/>
            <a:ext cx="8886825" cy="7171194"/>
          </a:xfrm>
          <a:prstGeom prst="rect">
            <a:avLst/>
          </a:prstGeom>
          <a:noFill/>
        </p:spPr>
        <p:txBody>
          <a:bodyPr wrap="square" rtlCol="0">
            <a:spAutoFit/>
          </a:bodyPr>
          <a:lstStyle/>
          <a:p>
            <a:pPr algn="ctr"/>
            <a:r>
              <a:rPr lang="ru-RU" sz="2000" b="1" dirty="0" smtClean="0">
                <a:solidFill>
                  <a:srgbClr val="CC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Примерный </a:t>
            </a:r>
            <a:r>
              <a:rPr lang="ru-RU" sz="2000" b="1" dirty="0">
                <a:solidFill>
                  <a:srgbClr val="CC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перечень вопросов, </a:t>
            </a:r>
          </a:p>
          <a:p>
            <a:pPr algn="ctr"/>
            <a:r>
              <a:rPr lang="ru-RU" sz="2000" b="1" dirty="0">
                <a:solidFill>
                  <a:srgbClr val="CC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рекомендуемый для изучения и рассмотрения на заседаниях</a:t>
            </a:r>
          </a:p>
          <a:p>
            <a:pPr algn="ctr"/>
            <a:r>
              <a:rPr lang="ru-RU" sz="2000" b="1" dirty="0">
                <a:solidFill>
                  <a:srgbClr val="CC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профсоюзного комитета и общественной комиссии по охране труда </a:t>
            </a:r>
            <a:r>
              <a:rPr lang="ru-RU" sz="2000" dirty="0">
                <a:latin typeface="Times New Roman" panose="02020603050405020304" pitchFamily="18" charset="0"/>
                <a:cs typeface="Times New Roman" panose="02020603050405020304" pitchFamily="18" charset="0"/>
              </a:rPr>
              <a:t> </a:t>
            </a:r>
          </a:p>
          <a:p>
            <a:pPr lvl="0" algn="just"/>
            <a:r>
              <a:rPr lang="ru-RU" sz="2000" dirty="0">
                <a:latin typeface="Times New Roman" panose="02020603050405020304" pitchFamily="18" charset="0"/>
                <a:cs typeface="Times New Roman" panose="02020603050405020304" pitchFamily="18" charset="0"/>
              </a:rPr>
              <a:t>О назначении общественных инспекторов по охране труда.</a:t>
            </a:r>
          </a:p>
          <a:p>
            <a:pPr lvl="0" algn="just"/>
            <a:r>
              <a:rPr lang="ru-RU" sz="2000" dirty="0">
                <a:latin typeface="Times New Roman" panose="02020603050405020304" pitchFamily="18" charset="0"/>
                <a:cs typeface="Times New Roman" panose="02020603050405020304" pitchFamily="18" charset="0"/>
              </a:rPr>
              <a:t>О плане работы общественной комиссии по охране труда на  201_ год.</a:t>
            </a:r>
          </a:p>
          <a:p>
            <a:pPr lvl="0" algn="just"/>
            <a:r>
              <a:rPr lang="ru-RU" sz="2000" dirty="0">
                <a:latin typeface="Times New Roman" panose="02020603050405020304" pitchFamily="18" charset="0"/>
                <a:cs typeface="Times New Roman" panose="02020603050405020304" pitchFamily="18" charset="0"/>
              </a:rPr>
              <a:t>О работе общественной комиссии по охране труда за соблюдением законодательства  об охране труда.</a:t>
            </a:r>
          </a:p>
          <a:p>
            <a:pPr lvl="0" algn="just"/>
            <a:r>
              <a:rPr lang="ru-RU" sz="2000" dirty="0">
                <a:latin typeface="Times New Roman" panose="02020603050405020304" pitchFamily="18" charset="0"/>
                <a:cs typeface="Times New Roman" panose="02020603050405020304" pitchFamily="18" charset="0"/>
              </a:rPr>
              <a:t>Организация медицинских осмотров работников.</a:t>
            </a:r>
          </a:p>
          <a:p>
            <a:pPr lvl="0" algn="just"/>
            <a:r>
              <a:rPr lang="ru-RU" sz="2000" dirty="0">
                <a:latin typeface="Times New Roman" panose="02020603050405020304" pitchFamily="18" charset="0"/>
                <a:cs typeface="Times New Roman" panose="02020603050405020304" pitchFamily="18" charset="0"/>
              </a:rPr>
              <a:t>Организация инструктажа работников по охране труда.</a:t>
            </a:r>
          </a:p>
          <a:p>
            <a:pPr lvl="0" algn="just"/>
            <a:r>
              <a:rPr lang="ru-RU" sz="2000" dirty="0">
                <a:latin typeface="Times New Roman" panose="02020603050405020304" pitchFamily="18" charset="0"/>
                <a:cs typeface="Times New Roman" panose="02020603050405020304" pitchFamily="18" charset="0"/>
              </a:rPr>
              <a:t>Организация обучения и проверки знаний   работников по охране труда.</a:t>
            </a:r>
          </a:p>
          <a:p>
            <a:pPr lvl="0" algn="just"/>
            <a:r>
              <a:rPr lang="ru-RU" sz="2000" dirty="0">
                <a:latin typeface="Times New Roman" panose="02020603050405020304" pitchFamily="18" charset="0"/>
                <a:cs typeface="Times New Roman" panose="02020603050405020304" pitchFamily="18" charset="0"/>
              </a:rPr>
              <a:t>Соблюдение законодательства по охране труда  при приеме работников, выполняющих работы с повышенной опасностью. </a:t>
            </a:r>
          </a:p>
          <a:p>
            <a:pPr lvl="0" algn="just"/>
            <a:r>
              <a:rPr lang="ru-RU" sz="2000" dirty="0">
                <a:latin typeface="Times New Roman" panose="02020603050405020304" pitchFamily="18" charset="0"/>
                <a:cs typeface="Times New Roman" panose="02020603050405020304" pitchFamily="18" charset="0"/>
              </a:rPr>
              <a:t>Об обеспеченности работников средствами индивидуальной защиты, смывающими и обезвреживающими</a:t>
            </a:r>
          </a:p>
          <a:p>
            <a:pPr lvl="0" algn="just"/>
            <a:r>
              <a:rPr lang="ru-RU" sz="2000" dirty="0">
                <a:latin typeface="Times New Roman" panose="02020603050405020304" pitchFamily="18" charset="0"/>
                <a:cs typeface="Times New Roman" panose="02020603050405020304" pitchFamily="18" charset="0"/>
              </a:rPr>
              <a:t>средствами.</a:t>
            </a:r>
          </a:p>
          <a:p>
            <a:pPr lvl="0" algn="just"/>
            <a:r>
              <a:rPr lang="ru-RU" sz="2000" dirty="0">
                <a:latin typeface="Times New Roman" panose="02020603050405020304" pitchFamily="18" charset="0"/>
                <a:cs typeface="Times New Roman" panose="02020603050405020304" pitchFamily="18" charset="0"/>
              </a:rPr>
              <a:t>Об организации санитарно-бытового  обслуживания работников.</a:t>
            </a:r>
          </a:p>
          <a:p>
            <a:pPr lvl="0" algn="just"/>
            <a:r>
              <a:rPr lang="ru-RU" sz="2000" dirty="0">
                <a:latin typeface="Times New Roman" panose="02020603050405020304" pitchFamily="18" charset="0"/>
                <a:cs typeface="Times New Roman" panose="02020603050405020304" pitchFamily="18" charset="0"/>
              </a:rPr>
              <a:t>О результатах аттестации рабочих мест по условиям труда.</a:t>
            </a:r>
          </a:p>
          <a:p>
            <a:pPr lvl="0" algn="just"/>
            <a:r>
              <a:rPr lang="ru-RU" sz="2000" dirty="0">
                <a:latin typeface="Times New Roman" panose="02020603050405020304" pitchFamily="18" charset="0"/>
                <a:cs typeface="Times New Roman" panose="02020603050405020304" pitchFamily="18" charset="0"/>
              </a:rPr>
              <a:t>О полноте и своевременности предоставления  льгот и компенсаций по итогам аттестации рабочих мест по условиям труда. </a:t>
            </a:r>
          </a:p>
          <a:p>
            <a:pPr lvl="0" algn="just"/>
            <a:r>
              <a:rPr lang="ru-RU" sz="2000" dirty="0">
                <a:latin typeface="Times New Roman" panose="02020603050405020304" pitchFamily="18" charset="0"/>
                <a:cs typeface="Times New Roman" panose="02020603050405020304" pitchFamily="18" charset="0"/>
              </a:rPr>
              <a:t> Об участии профсоюзной организации в подготовке  к началу учебного года.</a:t>
            </a:r>
          </a:p>
          <a:p>
            <a:pPr lvl="0" algn="just"/>
            <a:r>
              <a:rPr lang="ru-RU" sz="2000" dirty="0">
                <a:latin typeface="Times New Roman" panose="02020603050405020304" pitchFamily="18" charset="0"/>
                <a:cs typeface="Times New Roman" panose="02020603050405020304" pitchFamily="18" charset="0"/>
              </a:rPr>
              <a:t>О готовности учреждения образования  к началу учебного года</a:t>
            </a:r>
            <a:r>
              <a:rPr lang="ru-RU" sz="2000" dirty="0" smtClean="0">
                <a:latin typeface="Times New Roman" panose="02020603050405020304" pitchFamily="18" charset="0"/>
                <a:cs typeface="Times New Roman" panose="02020603050405020304" pitchFamily="18" charset="0"/>
              </a:rPr>
              <a:t>.</a:t>
            </a:r>
          </a:p>
          <a:p>
            <a:pPr algn="just"/>
            <a:r>
              <a:rPr lang="ru-RU" sz="2000" dirty="0">
                <a:latin typeface="Times New Roman" panose="02020603050405020304" pitchFamily="18" charset="0"/>
                <a:cs typeface="Times New Roman" panose="02020603050405020304" pitchFamily="18" charset="0"/>
              </a:rPr>
              <a:t>Об участии профсоюзной организации в подготовке  к началу учебного года.</a:t>
            </a:r>
          </a:p>
          <a:p>
            <a:pPr lvl="0" algn="just"/>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3944210"/>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100013" y="0"/>
            <a:ext cx="8886825" cy="7171194"/>
          </a:xfrm>
          <a:prstGeom prst="rect">
            <a:avLst/>
          </a:prstGeom>
          <a:noFill/>
        </p:spPr>
        <p:txBody>
          <a:bodyPr wrap="square" rtlCol="0">
            <a:spAutoFit/>
          </a:bodyPr>
          <a:lstStyle/>
          <a:p>
            <a:pPr lvl="0" algn="just"/>
            <a:r>
              <a:rPr lang="ru-RU" sz="2000" dirty="0" smtClean="0">
                <a:latin typeface="Times New Roman" panose="02020603050405020304" pitchFamily="18" charset="0"/>
                <a:cs typeface="Times New Roman" panose="02020603050405020304" pitchFamily="18" charset="0"/>
              </a:rPr>
              <a:t>О </a:t>
            </a:r>
            <a:r>
              <a:rPr lang="ru-RU" sz="2000" dirty="0">
                <a:latin typeface="Times New Roman" panose="02020603050405020304" pitchFamily="18" charset="0"/>
                <a:cs typeface="Times New Roman" panose="02020603050405020304" pitchFamily="18" charset="0"/>
              </a:rPr>
              <a:t>готовности учреждения образования  к началу учебного года.</a:t>
            </a:r>
          </a:p>
          <a:p>
            <a:pPr lvl="0" algn="just"/>
            <a:r>
              <a:rPr lang="ru-RU" sz="2000" dirty="0">
                <a:latin typeface="Times New Roman" panose="02020603050405020304" pitchFamily="18" charset="0"/>
                <a:cs typeface="Times New Roman" panose="02020603050405020304" pitchFamily="18" charset="0"/>
              </a:rPr>
              <a:t>О готовности учреждения образования  к работе в осенне-зимний период</a:t>
            </a:r>
          </a:p>
          <a:p>
            <a:pPr lvl="0" algn="just"/>
            <a:r>
              <a:rPr lang="ru-RU" sz="2000" dirty="0">
                <a:latin typeface="Times New Roman" panose="02020603050405020304" pitchFamily="18" charset="0"/>
                <a:cs typeface="Times New Roman" panose="02020603050405020304" pitchFamily="18" charset="0"/>
              </a:rPr>
              <a:t>О выполнении Плана мероприятий по охране труда за __ полугодие 201_г.</a:t>
            </a:r>
          </a:p>
          <a:p>
            <a:pPr lvl="0" algn="just"/>
            <a:r>
              <a:rPr lang="ru-RU" sz="2000" dirty="0">
                <a:latin typeface="Times New Roman" panose="02020603050405020304" pitchFamily="18" charset="0"/>
                <a:cs typeface="Times New Roman" panose="02020603050405020304" pitchFamily="18" charset="0"/>
              </a:rPr>
              <a:t> О выполнении раздела «Охрана труда» коллективного договора, приложений, касающихся охраны  труда.</a:t>
            </a:r>
          </a:p>
          <a:p>
            <a:pPr lvl="0" algn="just"/>
            <a:r>
              <a:rPr lang="ru-RU" sz="2000" dirty="0">
                <a:latin typeface="Times New Roman" panose="02020603050405020304" pitchFamily="18" charset="0"/>
                <a:cs typeface="Times New Roman" panose="02020603050405020304" pitchFamily="18" charset="0"/>
              </a:rPr>
              <a:t> О готовности спортивного и игрового оборудования к летнему оздоровительному периоду.</a:t>
            </a:r>
          </a:p>
          <a:p>
            <a:pPr lvl="0" algn="just"/>
            <a:r>
              <a:rPr lang="ru-RU" sz="2000" dirty="0">
                <a:latin typeface="Times New Roman" panose="02020603050405020304" pitchFamily="18" charset="0"/>
                <a:cs typeface="Times New Roman" panose="02020603050405020304" pitchFamily="18" charset="0"/>
              </a:rPr>
              <a:t> О соблюдении противопожарного режима в учреждении образования. </a:t>
            </a:r>
          </a:p>
          <a:p>
            <a:pPr lvl="0" algn="just"/>
            <a:r>
              <a:rPr lang="ru-RU" sz="2000" dirty="0">
                <a:latin typeface="Times New Roman" panose="02020603050405020304" pitchFamily="18" charset="0"/>
                <a:cs typeface="Times New Roman" panose="02020603050405020304" pitchFamily="18" charset="0"/>
              </a:rPr>
              <a:t> Об итогах смотра кабинетов по сохранности оборудования и мебели.</a:t>
            </a:r>
          </a:p>
          <a:p>
            <a:pPr lvl="0" algn="just"/>
            <a:r>
              <a:rPr lang="ru-RU" sz="2000" dirty="0">
                <a:latin typeface="Times New Roman" panose="02020603050405020304" pitchFamily="18" charset="0"/>
                <a:cs typeface="Times New Roman" panose="02020603050405020304" pitchFamily="18" charset="0"/>
              </a:rPr>
              <a:t> Соблюдение  в учреждении образования требований электробезопасности.</a:t>
            </a:r>
          </a:p>
          <a:p>
            <a:pPr lvl="0" algn="just"/>
            <a:r>
              <a:rPr lang="ru-RU" sz="2000" dirty="0">
                <a:latin typeface="Times New Roman" panose="02020603050405020304" pitchFamily="18" charset="0"/>
                <a:cs typeface="Times New Roman" panose="02020603050405020304" pitchFamily="18" charset="0"/>
              </a:rPr>
              <a:t> О состоянии  ведения в учреждении образования документации по охране труда.  </a:t>
            </a:r>
          </a:p>
          <a:p>
            <a:pPr lvl="0" algn="just"/>
            <a:r>
              <a:rPr lang="ru-RU" sz="2000" dirty="0">
                <a:latin typeface="Times New Roman" panose="02020603050405020304" pitchFamily="18" charset="0"/>
                <a:cs typeface="Times New Roman" panose="02020603050405020304" pitchFamily="18" charset="0"/>
              </a:rPr>
              <a:t> О делегировании представителей профсоюза в состав комиссии для проверки знаний по вопросам охраны труда (по расследованию несчастного случая,  периодического контроля за соблюдением законодательства по охране труда и т.д.) .</a:t>
            </a:r>
          </a:p>
          <a:p>
            <a:pPr lvl="0" algn="just"/>
            <a:r>
              <a:rPr lang="ru-RU" sz="2000" dirty="0">
                <a:latin typeface="Times New Roman" panose="02020603050405020304" pitchFamily="18" charset="0"/>
                <a:cs typeface="Times New Roman" panose="02020603050405020304" pitchFamily="18" charset="0"/>
              </a:rPr>
              <a:t> О согласовании должностных  обязанностей по охране труда ( перечня инструкций по охране труда, инструкций по охране труда, плана проведения Дня охраны труда,  программы вводного инструктажа по охране труда, билетов для проверки  знаний по вопросам охраны труда и др.).</a:t>
            </a:r>
          </a:p>
          <a:p>
            <a:pPr algn="just"/>
            <a:r>
              <a:rPr lang="be-BY" sz="2000" dirty="0" smtClean="0">
                <a:latin typeface="Times New Roman" panose="02020603050405020304" pitchFamily="18" charset="0"/>
                <a:cs typeface="Times New Roman" panose="02020603050405020304" pitchFamily="18" charset="0"/>
              </a:rPr>
              <a:t>Об итогах пересмотра карт выявления опасностей, оценки и управления рисками</a:t>
            </a:r>
            <a:r>
              <a:rPr lang="be-BY" sz="2000">
                <a:latin typeface="Times New Roman" panose="02020603050405020304" pitchFamily="18" charset="0"/>
                <a:cs typeface="Times New Roman" panose="02020603050405020304" pitchFamily="18" charset="0"/>
              </a:rPr>
              <a:t> </a:t>
            </a:r>
            <a:r>
              <a:rPr lang="be-BY" sz="2000" smtClean="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a:p>
            <a:pPr algn="just"/>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2448359"/>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Прямоугольник 1"/>
          <p:cNvSpPr/>
          <p:nvPr/>
        </p:nvSpPr>
        <p:spPr>
          <a:xfrm>
            <a:off x="194872" y="1252318"/>
            <a:ext cx="8319541" cy="2800767"/>
          </a:xfrm>
          <a:prstGeom prst="rect">
            <a:avLst/>
          </a:prstGeom>
          <a:noFill/>
        </p:spPr>
        <p:txBody>
          <a:bodyPr wrap="square" lIns="91440" tIns="45720" rIns="91440" bIns="45720">
            <a:spAutoFit/>
          </a:bodyPr>
          <a:lstStyle/>
          <a:p>
            <a:pPr algn="ctr"/>
            <a:r>
              <a:rPr lang="ru-RU"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Закон </a:t>
            </a:r>
            <a:r>
              <a:rPr lang="ru-RU" sz="3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Республики Беларусь</a:t>
            </a:r>
          </a:p>
          <a:p>
            <a:pPr algn="ctr"/>
            <a:r>
              <a:rPr lang="ru-RU" sz="3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23.06.2008 </a:t>
            </a:r>
            <a:r>
              <a:rPr lang="ru-RU"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г. №</a:t>
            </a:r>
            <a:r>
              <a:rPr lang="ru-RU" sz="3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356-З</a:t>
            </a:r>
          </a:p>
          <a:p>
            <a:pPr algn="ctr"/>
            <a:r>
              <a:rPr lang="ru-RU" sz="3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(в </a:t>
            </a:r>
            <a:r>
              <a:rPr lang="ru-RU"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ред. 12.07.2013г. № </a:t>
            </a:r>
            <a:r>
              <a:rPr lang="ru-RU" sz="3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61-З)</a:t>
            </a:r>
            <a:endParaRPr lang="ru-RU"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endParaRPr lang="ru-RU" sz="3200" dirty="0" smtClean="0"/>
          </a:p>
          <a:p>
            <a:pPr algn="ctr"/>
            <a:r>
              <a:rPr lang="ru-RU" sz="48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«Об </a:t>
            </a:r>
            <a:r>
              <a:rPr lang="ru-RU" sz="4800" b="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охране труда</a:t>
            </a:r>
            <a:r>
              <a:rPr lang="ru-RU" sz="48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ru-RU" sz="4800" b="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686990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569627" y="179882"/>
            <a:ext cx="8169639" cy="6124754"/>
          </a:xfrm>
          <a:prstGeom prst="rect">
            <a:avLst/>
          </a:prstGeom>
          <a:noFill/>
        </p:spPr>
        <p:txBody>
          <a:bodyPr wrap="square" rtlCol="0">
            <a:spAutoFit/>
          </a:bodyPr>
          <a:lstStyle/>
          <a:p>
            <a:pPr algn="ctr"/>
            <a:r>
              <a:rPr lang="ru-RU" sz="2800" b="1" i="1" dirty="0">
                <a:solidFill>
                  <a:srgbClr val="800000"/>
                </a:solidFill>
                <a:latin typeface="Times New Roman" panose="02020603050405020304" pitchFamily="18" charset="0"/>
                <a:cs typeface="Times New Roman" panose="02020603050405020304" pitchFamily="18" charset="0"/>
              </a:rPr>
              <a:t>Статья </a:t>
            </a:r>
            <a:r>
              <a:rPr lang="ru-RU" sz="2800" b="1" i="1" dirty="0" smtClean="0">
                <a:solidFill>
                  <a:srgbClr val="800000"/>
                </a:solidFill>
                <a:latin typeface="Times New Roman" panose="02020603050405020304" pitchFamily="18" charset="0"/>
                <a:cs typeface="Times New Roman" panose="02020603050405020304" pitchFamily="18" charset="0"/>
              </a:rPr>
              <a:t>42</a:t>
            </a:r>
            <a:r>
              <a:rPr lang="ru-RU" sz="2800" b="1" i="1" dirty="0">
                <a:solidFill>
                  <a:srgbClr val="800000"/>
                </a:solidFill>
                <a:latin typeface="Times New Roman" panose="02020603050405020304" pitchFamily="18" charset="0"/>
                <a:cs typeface="Times New Roman" panose="02020603050405020304" pitchFamily="18" charset="0"/>
              </a:rPr>
              <a:t/>
            </a:r>
            <a:br>
              <a:rPr lang="ru-RU" sz="2800" b="1" i="1" dirty="0">
                <a:solidFill>
                  <a:srgbClr val="800000"/>
                </a:solidFill>
                <a:latin typeface="Times New Roman" panose="02020603050405020304" pitchFamily="18" charset="0"/>
                <a:cs typeface="Times New Roman" panose="02020603050405020304" pitchFamily="18" charset="0"/>
              </a:rPr>
            </a:br>
            <a:r>
              <a:rPr lang="ru-RU" sz="2800" b="1" i="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Общественный контроль за соблюдением законодательства об охране </a:t>
            </a:r>
            <a:r>
              <a:rPr lang="ru-RU" sz="2800" b="1" i="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труда</a:t>
            </a:r>
          </a:p>
          <a:p>
            <a:pPr algn="ctr"/>
            <a:endParaRPr lang="ru-RU" sz="2800" b="1" i="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r>
              <a:rPr lang="ru-RU" sz="2000" dirty="0">
                <a:solidFill>
                  <a:srgbClr val="002060"/>
                </a:solidFill>
                <a:latin typeface="Times New Roman" panose="02020603050405020304" pitchFamily="18" charset="0"/>
                <a:cs typeface="Times New Roman" panose="02020603050405020304" pitchFamily="18" charset="0"/>
              </a:rPr>
              <a:t>Общественный контроль за соблюдением законодательства об охране труда в порядке, установленном законодательством, осуществляют профсоюзы через их технических инспекторов труда, </a:t>
            </a:r>
            <a:r>
              <a:rPr lang="ru-RU" sz="2000" b="1" i="1" dirty="0">
                <a:solidFill>
                  <a:srgbClr val="002060"/>
                </a:solidFill>
                <a:latin typeface="Times New Roman" panose="02020603050405020304" pitchFamily="18" charset="0"/>
                <a:cs typeface="Times New Roman" panose="02020603050405020304" pitchFamily="18" charset="0"/>
              </a:rPr>
              <a:t>общественных инспекторов по охране труда</a:t>
            </a:r>
            <a:r>
              <a:rPr lang="ru-RU" sz="2000" dirty="0">
                <a:solidFill>
                  <a:srgbClr val="002060"/>
                </a:solidFill>
                <a:latin typeface="Times New Roman" panose="02020603050405020304" pitchFamily="18" charset="0"/>
                <a:cs typeface="Times New Roman" panose="02020603050405020304" pitchFamily="18" charset="0"/>
              </a:rPr>
              <a:t>, </a:t>
            </a:r>
            <a:r>
              <a:rPr lang="ru-RU" sz="2000" b="1" i="1" dirty="0">
                <a:solidFill>
                  <a:srgbClr val="002060"/>
                </a:solidFill>
                <a:latin typeface="Times New Roman" panose="02020603050405020304" pitchFamily="18" charset="0"/>
                <a:cs typeface="Times New Roman" panose="02020603050405020304" pitchFamily="18" charset="0"/>
              </a:rPr>
              <a:t>других уполномоченных представителей профсоюзов.</a:t>
            </a:r>
            <a:endParaRPr lang="ru-RU" sz="2000" dirty="0">
              <a:solidFill>
                <a:srgbClr val="002060"/>
              </a:solidFill>
              <a:latin typeface="Times New Roman" panose="02020603050405020304" pitchFamily="18" charset="0"/>
              <a:cs typeface="Times New Roman" panose="02020603050405020304" pitchFamily="18" charset="0"/>
            </a:endParaRPr>
          </a:p>
          <a:p>
            <a:pPr algn="just"/>
            <a:r>
              <a:rPr lang="ru-RU" sz="2000" dirty="0">
                <a:solidFill>
                  <a:srgbClr val="002060"/>
                </a:solidFill>
                <a:latin typeface="Times New Roman" panose="02020603050405020304" pitchFamily="18" charset="0"/>
                <a:cs typeface="Times New Roman" panose="02020603050405020304" pitchFamily="18" charset="0"/>
              </a:rPr>
              <a:t>Общественные инспекторы по охране труда профсоюзов, другие уполномоченные представители профсоюзов при осуществлении общественного контроля в формах, не связанных с проведением проверок, вправе в порядке, установленном республиканскими объединениями профсоюзов, выдать нанимателю рекомендацию по устранению выявленных нарушений требований по охране труда, коллективного договора (соглашения). Наниматель обязан рассмотреть данную рекомендацию и проинформировать профсоюз о результатах ее рассмотрения в установленный в ней срок.</a:t>
            </a:r>
          </a:p>
        </p:txBody>
      </p:sp>
    </p:spTree>
    <p:extLst>
      <p:ext uri="{BB962C8B-B14F-4D97-AF65-F5344CB8AC3E}">
        <p14:creationId xmlns:p14="http://schemas.microsoft.com/office/powerpoint/2010/main" val="197810182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Прямоугольник 1"/>
          <p:cNvSpPr/>
          <p:nvPr/>
        </p:nvSpPr>
        <p:spPr>
          <a:xfrm>
            <a:off x="412229" y="643860"/>
            <a:ext cx="8319541" cy="5078313"/>
          </a:xfrm>
          <a:prstGeom prst="rect">
            <a:avLst/>
          </a:prstGeom>
          <a:noFill/>
        </p:spPr>
        <p:txBody>
          <a:bodyPr wrap="square" lIns="91440" tIns="45720" rIns="91440" bIns="45720">
            <a:spAutoFit/>
          </a:bodyPr>
          <a:lstStyle/>
          <a:p>
            <a:pPr algn="ctr"/>
            <a:r>
              <a:rPr lang="ru-RU" sz="3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Постановление </a:t>
            </a:r>
            <a:r>
              <a:rPr lang="ru-RU"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Президиума Совета Федерации профсоюзов </a:t>
            </a:r>
            <a:r>
              <a:rPr lang="ru-RU" sz="3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Беларуси</a:t>
            </a:r>
          </a:p>
          <a:p>
            <a:pPr algn="ctr"/>
            <a:r>
              <a:rPr lang="ru-RU" sz="3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25.08.2010 </a:t>
            </a:r>
            <a:r>
              <a:rPr lang="ru-RU" sz="3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№180  </a:t>
            </a:r>
          </a:p>
          <a:p>
            <a:pPr algn="ctr"/>
            <a:endParaRPr lang="ru-RU" sz="3600" b="1" dirty="0">
              <a:ln w="13462">
                <a:solidFill>
                  <a:schemeClr val="bg1"/>
                </a:solidFill>
                <a:prstDash val="solid"/>
              </a:ln>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ru-RU" sz="32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«Порядок </a:t>
            </a:r>
            <a:r>
              <a:rPr lang="ru-RU" sz="3200" b="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осуществления общественного контроля руководителями и представителями Федерации профсоюзов Беларуси, ее организационных структур, профессиональных союзов, входящих в ФПБ, и их организационных </a:t>
            </a:r>
            <a:r>
              <a:rPr lang="ru-RU" sz="32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структур» </a:t>
            </a:r>
            <a:endParaRPr lang="ru-RU" sz="3600" b="1" cap="none" spc="0" dirty="0">
              <a:ln w="13462">
                <a:solidFill>
                  <a:schemeClr val="bg1"/>
                </a:solidFill>
                <a:prstDash val="solid"/>
              </a:ln>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028856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776</TotalTime>
  <Words>6445</Words>
  <Application>Microsoft Office PowerPoint</Application>
  <PresentationFormat>Экран (4:3)</PresentationFormat>
  <Paragraphs>915</Paragraphs>
  <Slides>68</Slides>
  <Notes>3</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68</vt:i4>
      </vt:variant>
    </vt:vector>
  </HeadingPairs>
  <TitlesOfParts>
    <vt:vector size="74" baseType="lpstr">
      <vt:lpstr>Arial</vt:lpstr>
      <vt:lpstr>Calibri</vt:lpstr>
      <vt:lpstr>Calibri Light</vt:lpstr>
      <vt:lpstr>Cambria</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Елена Венцкович</dc:creator>
  <cp:lastModifiedBy>Елена Венцкович</cp:lastModifiedBy>
  <cp:revision>280</cp:revision>
  <dcterms:created xsi:type="dcterms:W3CDTF">2015-11-22T12:40:07Z</dcterms:created>
  <dcterms:modified xsi:type="dcterms:W3CDTF">2015-12-06T20:19:48Z</dcterms:modified>
</cp:coreProperties>
</file>