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presProps" Target="presProps.xml" Id="rId26" /><Relationship Type="http://schemas.openxmlformats.org/officeDocument/2006/relationships/slide" Target="slides/slide2.xml" Id="rId3" /><Relationship Type="http://schemas.openxmlformats.org/officeDocument/2006/relationships/slide" Target="slides/slide20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tableStyles" Target="tableStyles.xml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theme" Target="theme/theme1.xml" Id="rId28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viewProps" Target="viewProps.xml" Id="rId27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524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4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675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934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168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665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345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24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37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04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1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159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502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25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28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34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2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2FFB779-270B-4192-84BA-A697F48306DC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655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9700" y="838200"/>
            <a:ext cx="9340850" cy="335273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cs typeface="Calibri Light"/>
              </a:rPr>
              <a:t>Распространение Возрождения в Беларуси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F8EC6-8E6C-4AA5-B27A-55B1647B6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6192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Василий Тяпинский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8EC6DA-65B2-4420-92AC-0DF1CCB1A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1438275"/>
            <a:ext cx="5800519" cy="40909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3000" dirty="0"/>
              <a:t>1. Типография в имении Тяпино.</a:t>
            </a:r>
          </a:p>
          <a:p>
            <a:pPr marL="0" indent="0">
              <a:buNone/>
            </a:pPr>
            <a:r>
              <a:rPr lang="ru-RU" sz="3000" dirty="0"/>
              <a:t>2. Перевёл и издал " Евангелие " </a:t>
            </a:r>
          </a:p>
          <a:p>
            <a:pPr marL="0" indent="0">
              <a:buNone/>
            </a:pPr>
            <a:r>
              <a:rPr lang="ru-RU" sz="3000" dirty="0"/>
              <a:t>на двух языках: церковнославянском </a:t>
            </a:r>
          </a:p>
          <a:p>
            <a:pPr marL="0" indent="0">
              <a:buNone/>
            </a:pPr>
            <a:r>
              <a:rPr lang="ru-RU" sz="3000" dirty="0"/>
              <a:t>и белорусском.</a:t>
            </a:r>
          </a:p>
          <a:p>
            <a:pPr marL="0" indent="0">
              <a:buNone/>
            </a:pPr>
            <a:r>
              <a:rPr lang="ru-RU" sz="3000" dirty="0"/>
              <a:t>3. Выступал за увеличение школ,</a:t>
            </a:r>
          </a:p>
          <a:p>
            <a:pPr marL="0" indent="0">
              <a:buNone/>
            </a:pPr>
            <a:r>
              <a:rPr lang="ru-RU" sz="3000" dirty="0"/>
              <a:t> распространение письменности.</a:t>
            </a:r>
          </a:p>
          <a:p>
            <a:pPr marL="0" indent="0">
              <a:buNone/>
            </a:pPr>
            <a:r>
              <a:rPr lang="ru-RU" sz="3000" dirty="0"/>
              <a:t>4. Развивал идею служен</a:t>
            </a:r>
            <a:r>
              <a:rPr lang="ru-RU" sz="3200" dirty="0"/>
              <a:t>ия </a:t>
            </a:r>
            <a:r>
              <a:rPr lang="ru-RU" sz="3000" dirty="0"/>
              <a:t>Родине.</a:t>
            </a:r>
          </a:p>
        </p:txBody>
      </p:sp>
      <p:pic>
        <p:nvPicPr>
          <p:cNvPr id="4" name="Рисунок 4" descr="Изображение выглядит как здание, сидит, мужчи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18A2547-42B3-4586-BBD4-9AD2FD756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651419"/>
            <a:ext cx="5503505" cy="47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87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41308-00BD-4F36-9970-D808E3B8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550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Иван Фёдоров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70CF1-D52B-4F10-8F03-544353A6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01241"/>
            <a:ext cx="61356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600" dirty="0">
                <a:cs typeface="Calibri"/>
              </a:rPr>
              <a:t>1. " Апостол ", 1564 год, Москва                    </a:t>
            </a:r>
          </a:p>
          <a:p>
            <a:pPr marL="0" indent="0">
              <a:buNone/>
            </a:pPr>
            <a:r>
              <a:rPr lang="ru-RU" sz="3600" dirty="0">
                <a:cs typeface="Calibri"/>
              </a:rPr>
              <a:t>2. " Евангелие учительное ", 1569 год, </a:t>
            </a:r>
          </a:p>
          <a:p>
            <a:pPr marL="0" indent="0">
              <a:buNone/>
            </a:pPr>
            <a:r>
              <a:rPr lang="ru-RU" sz="3600" dirty="0">
                <a:cs typeface="Calibri"/>
              </a:rPr>
              <a:t>Заблудово ( Польша ) - вместе с Петром Мстиславцем.</a:t>
            </a:r>
          </a:p>
        </p:txBody>
      </p:sp>
      <p:pic>
        <p:nvPicPr>
          <p:cNvPr id="7" name="Рисунок 7" descr="Изображение выглядит как примат, млекопитающее, животное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55BBA41F-0964-4BB9-A93B-6EBC0EAAA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0" y="1290845"/>
            <a:ext cx="3687693" cy="53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47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E00CC-624E-469D-A283-22B1BAB17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61925"/>
            <a:ext cx="10131425" cy="1456267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Пётр Тимофеевич Мстиславец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CE2624-7FF5-40E2-8008-BD710E093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14038"/>
            <a:ext cx="10131425" cy="36491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600" dirty="0">
                <a:cs typeface="Calibri"/>
              </a:rPr>
              <a:t>1. Статут ВКЛ 1588 года.</a:t>
            </a:r>
          </a:p>
          <a:p>
            <a:pPr marL="0" indent="0">
              <a:buNone/>
            </a:pPr>
            <a:r>
              <a:rPr lang="ru-RU" sz="3600" dirty="0">
                <a:cs typeface="Calibri"/>
              </a:rPr>
              <a:t>2. " Евангелие ", 1575 год, Вильно.</a:t>
            </a:r>
          </a:p>
          <a:p>
            <a:pPr marL="0" indent="0">
              <a:buNone/>
            </a:pPr>
            <a:r>
              <a:rPr lang="ru-RU" sz="3600" dirty="0">
                <a:cs typeface="Calibri"/>
              </a:rPr>
              <a:t>3. " Псалтырь ",</a:t>
            </a:r>
          </a:p>
          <a:p>
            <a:pPr marL="0" indent="0">
              <a:buNone/>
            </a:pPr>
            <a:r>
              <a:rPr lang="ru-RU" sz="3600" dirty="0">
                <a:cs typeface="Calibri"/>
              </a:rPr>
              <a:t>1576 год, </a:t>
            </a:r>
          </a:p>
          <a:p>
            <a:pPr marL="0" indent="0">
              <a:buNone/>
            </a:pPr>
            <a:r>
              <a:rPr lang="ru-RU" sz="3600" dirty="0">
                <a:cs typeface="Calibri"/>
              </a:rPr>
              <a:t>Вильно.</a:t>
            </a:r>
          </a:p>
        </p:txBody>
      </p:sp>
      <p:pic>
        <p:nvPicPr>
          <p:cNvPr id="4" name="Рисунок 4" descr="Изображение выглядит как текст, кни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76CA664-DD99-4D8C-B26C-D76CE2FD8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0" y="1580611"/>
            <a:ext cx="3104780" cy="5024852"/>
          </a:xfrm>
          <a:prstGeom prst="rect">
            <a:avLst/>
          </a:prstGeom>
        </p:spPr>
      </p:pic>
      <p:pic>
        <p:nvPicPr>
          <p:cNvPr id="8" name="Рисунок 8" descr="Изображение выглядит как текст, здание, таблич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267D92A-FD29-4103-A8DC-DDCCF3214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275" y="3190875"/>
            <a:ext cx="4311831" cy="341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0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683DD-B1E8-425F-A831-D324CC6AD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25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Мелетий Смотрицкий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EF004-E578-4AEC-ACF8-CD5146809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504950"/>
            <a:ext cx="1174556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800" dirty="0">
                <a:cs typeface="Calibri"/>
              </a:rPr>
              <a:t>" Грамматики словенские... ", 1619 год, местечко Ивье возле Вильны.</a:t>
            </a:r>
          </a:p>
        </p:txBody>
      </p:sp>
      <p:pic>
        <p:nvPicPr>
          <p:cNvPr id="4" name="Рисунок 4" descr="Изображение выглядит как пол, внутренний, человек, земля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E501BB45-7D7D-4992-AA5D-E91165462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314575"/>
            <a:ext cx="4178161" cy="417816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FFCC2B7-440C-4070-BE00-329364217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230" y="2695575"/>
            <a:ext cx="5907156" cy="334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51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A6C88-C268-40A8-97F1-06DE023DA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-85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cs typeface="Calibri Light"/>
              </a:rPr>
              <a:t>Спиридон Соболь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F8FBD2-CE81-4AF6-9CE2-9EFD91E77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720" y="1409700"/>
            <a:ext cx="10131425" cy="36491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3000" dirty="0">
                <a:cs typeface="Calibri"/>
              </a:rPr>
              <a:t>1. 1631 - Кутейно</a:t>
            </a:r>
          </a:p>
          <a:p>
            <a:pPr marL="0" indent="0">
              <a:buNone/>
            </a:pPr>
            <a:r>
              <a:rPr lang="ru-RU" sz="3000" dirty="0">
                <a:cs typeface="Calibri"/>
              </a:rPr>
              <a:t>    1636 - </a:t>
            </a:r>
            <a:r>
              <a:rPr lang="ru-RU" sz="3000" dirty="0" err="1">
                <a:cs typeface="Calibri"/>
              </a:rPr>
              <a:t>Могилёв</a:t>
            </a:r>
            <a:r>
              <a:rPr lang="ru-RU" sz="3000" dirty="0">
                <a:cs typeface="Calibri"/>
              </a:rPr>
              <a:t> </a:t>
            </a:r>
          </a:p>
          <a:p>
            <a:pPr marL="0" indent="0">
              <a:buNone/>
            </a:pPr>
            <a:r>
              <a:rPr lang="ru-RU" sz="3000" dirty="0">
                <a:cs typeface="Calibri"/>
              </a:rPr>
              <a:t>2. " Псалтырь ",</a:t>
            </a:r>
          </a:p>
          <a:p>
            <a:pPr marL="0" indent="0">
              <a:buNone/>
            </a:pPr>
            <a:r>
              <a:rPr lang="ru-RU" sz="3000" dirty="0">
                <a:cs typeface="Calibri"/>
              </a:rPr>
              <a:t>" Букварь ", " Часослов ".</a:t>
            </a:r>
          </a:p>
          <a:p>
            <a:pPr marL="0" indent="0">
              <a:buNone/>
            </a:pPr>
            <a:r>
              <a:rPr lang="ru-RU" sz="3000" dirty="0">
                <a:cs typeface="Calibri"/>
              </a:rPr>
              <a:t>3. Кириллический шрифт.</a:t>
            </a:r>
          </a:p>
          <a:p>
            <a:pPr marL="0" indent="0">
              <a:buNone/>
            </a:pPr>
            <a:r>
              <a:rPr lang="ru-RU" sz="3000" dirty="0">
                <a:cs typeface="Calibri"/>
              </a:rPr>
              <a:t>4. Впервые употребил слово </a:t>
            </a:r>
          </a:p>
          <a:p>
            <a:pPr marL="0" indent="0">
              <a:buNone/>
            </a:pPr>
            <a:r>
              <a:rPr lang="ru-RU" sz="3000" dirty="0">
                <a:cs typeface="Calibri"/>
              </a:rPr>
              <a:t>" букварь ".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9B1CB2B-A7D2-4E85-BFD6-C233D13C8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0" y="1595755"/>
            <a:ext cx="6311919" cy="421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31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CEE8B-23D0-4495-A23B-0E06D79E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295275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cs typeface="Calibri Light"/>
              </a:rPr>
              <a:t>Литература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D70AF-25E2-4D99-AA28-A38AF3184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90500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 dirty="0">
                <a:cs typeface="Calibri"/>
              </a:rPr>
              <a:t>1. Исторические хроники.</a:t>
            </a:r>
          </a:p>
          <a:p>
            <a:pPr marL="0" indent="0">
              <a:buNone/>
            </a:pPr>
            <a:r>
              <a:rPr lang="ru-RU" sz="3200" dirty="0">
                <a:cs typeface="Calibri"/>
              </a:rPr>
              <a:t>2. Светская переводная </a:t>
            </a:r>
          </a:p>
          <a:p>
            <a:pPr marL="0" indent="0">
              <a:buNone/>
            </a:pPr>
            <a:r>
              <a:rPr lang="ru-RU" sz="3200" dirty="0">
                <a:cs typeface="Calibri"/>
              </a:rPr>
              <a:t> литература.</a:t>
            </a:r>
          </a:p>
          <a:p>
            <a:pPr marL="0" indent="0">
              <a:buNone/>
            </a:pPr>
            <a:r>
              <a:rPr lang="ru-RU" sz="3200" dirty="0">
                <a:cs typeface="Calibri"/>
              </a:rPr>
              <a:t>3. Рыцарская ( героическая ) </a:t>
            </a:r>
          </a:p>
          <a:p>
            <a:pPr marL="0" indent="0">
              <a:buNone/>
            </a:pPr>
            <a:r>
              <a:rPr lang="ru-RU" sz="3200" dirty="0">
                <a:cs typeface="Calibri"/>
              </a:rPr>
              <a:t>поэзия.</a:t>
            </a:r>
          </a:p>
          <a:p>
            <a:pPr marL="0" indent="0">
              <a:buNone/>
            </a:pPr>
            <a:r>
              <a:rPr lang="ru-RU" sz="3200" dirty="0">
                <a:cs typeface="Calibri"/>
              </a:rPr>
              <a:t>4. Литература путешествий.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30848F8-8FA1-411F-9DB1-809AC871A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857500"/>
            <a:ext cx="6527220" cy="315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82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6C481-AB4E-4CF8-B9AD-B6CD8DD72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23825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Исторические хроники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72B5A0-0DF9-421E-89B4-49F11FC7F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68784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800" dirty="0">
                <a:cs typeface="Calibri"/>
              </a:rPr>
              <a:t>Матей Стрыйковский " Хроника польская, литовская, жомойтская и всея Руси " - 1582 год.</a:t>
            </a:r>
          </a:p>
          <a:p>
            <a:pPr marL="0" indent="0">
              <a:buNone/>
            </a:pPr>
            <a:endParaRPr lang="ru-RU" sz="2800" dirty="0">
              <a:cs typeface="Calibri"/>
            </a:endParaRPr>
          </a:p>
          <a:p>
            <a:pPr marL="0" indent="0">
              <a:buNone/>
            </a:pPr>
            <a:endParaRPr lang="ru-RU" sz="2800" dirty="0">
              <a:cs typeface="Calibri"/>
            </a:endParaRPr>
          </a:p>
        </p:txBody>
      </p:sp>
      <p:pic>
        <p:nvPicPr>
          <p:cNvPr id="4" name="Рисунок 4" descr="Изображение выглядит как текст, кни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14751E4-974B-4454-BAEF-365F0BED9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0" y="2638425"/>
            <a:ext cx="5829299" cy="4048125"/>
          </a:xfrm>
          <a:prstGeom prst="rect">
            <a:avLst/>
          </a:prstGeom>
        </p:spPr>
      </p:pic>
      <p:pic>
        <p:nvPicPr>
          <p:cNvPr id="6" name="Рисунок 6" descr="Изображение выглядит как мужчи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B42AC366-925A-45F7-A8E0-9BDB129F1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360" y="2867025"/>
            <a:ext cx="2876645" cy="37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07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8D779-AE80-4320-A0FB-6AA63775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85725"/>
            <a:ext cx="10131425" cy="1456267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Светская переводная литература</a:t>
            </a:r>
            <a:endParaRPr lang="ru-RU" dirty="0" err="1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D2CD6C-E1F4-4641-B192-A21DF0845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18301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4000" dirty="0">
                <a:cs typeface="Calibri"/>
              </a:rPr>
              <a:t>1. " Александрия ".</a:t>
            </a:r>
          </a:p>
          <a:p>
            <a:pPr marL="0" indent="0">
              <a:buNone/>
            </a:pPr>
            <a:endParaRPr lang="ru-RU" sz="4000" dirty="0">
              <a:cs typeface="Calibri"/>
            </a:endParaRPr>
          </a:p>
          <a:p>
            <a:pPr marL="0" indent="0">
              <a:buNone/>
            </a:pPr>
            <a:r>
              <a:rPr lang="ru-RU" sz="4000" dirty="0">
                <a:cs typeface="Calibri"/>
              </a:rPr>
              <a:t>2. " Повесть о Тристане ".</a:t>
            </a:r>
          </a:p>
          <a:p>
            <a:pPr marL="0" indent="0">
              <a:buNone/>
            </a:pPr>
            <a:endParaRPr lang="ru-RU" sz="4000" dirty="0">
              <a:cs typeface="Calibri"/>
            </a:endParaRPr>
          </a:p>
          <a:p>
            <a:pPr marL="0" indent="0">
              <a:buNone/>
            </a:pPr>
            <a:r>
              <a:rPr lang="ru-RU" sz="4000" dirty="0">
                <a:cs typeface="Calibri"/>
              </a:rPr>
              <a:t>3. " Троянская история ".</a:t>
            </a:r>
          </a:p>
          <a:p>
            <a:pPr marL="0" indent="0">
              <a:buNone/>
            </a:pPr>
            <a:endParaRPr lang="ru-RU" sz="3600" dirty="0">
              <a:cs typeface="Calibri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C6486BC-9E88-4D37-8DB6-B4E9E4601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5" y="1314450"/>
            <a:ext cx="3422030" cy="522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92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DA47E2-5AB8-4875-8219-32C0E6D3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739" y="47625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Рыцарская ( героическая ) поэзия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4283E7-8E33-4E3C-ACA0-8DA8F5ED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419225"/>
            <a:ext cx="10906953" cy="50222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3600" dirty="0">
                <a:cs typeface="Calibri"/>
              </a:rPr>
              <a:t>1. Латиноязычная поэма Яна Радвана " Радзивиллиада ".</a:t>
            </a:r>
          </a:p>
          <a:p>
            <a:pPr marL="0" indent="0">
              <a:buNone/>
            </a:pPr>
            <a:r>
              <a:rPr lang="ru-RU" sz="3600" dirty="0">
                <a:cs typeface="Calibri"/>
              </a:rPr>
              <a:t>2. Польскоязычная поэма Андрея Рымши " Десятилетняя повесть о военных делах пана Криштофа Радзивилла ".</a:t>
            </a:r>
          </a:p>
          <a:p>
            <a:pPr marL="0" indent="0">
              <a:buNone/>
            </a:pPr>
            <a:r>
              <a:rPr lang="ru-RU" sz="3600" dirty="0">
                <a:cs typeface="Calibri"/>
              </a:rPr>
              <a:t>3. Гальяш Пельгримовский: " Беседа одного Поляка с Москалём " и " Посольство Льва Сапеги к великому князю московскому ".</a:t>
            </a:r>
          </a:p>
        </p:txBody>
      </p:sp>
    </p:spTree>
    <p:extLst>
      <p:ext uri="{BB962C8B-B14F-4D97-AF65-F5344CB8AC3E}">
        <p14:creationId xmlns:p14="http://schemas.microsoft.com/office/powerpoint/2010/main" val="3775486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кни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383E4BF-36FB-49E5-B4EF-5D44F817B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975" y="1309370"/>
            <a:ext cx="3060009" cy="36978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27D11-869B-4B23-AC99-1203AFFB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-47625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Литература путешествий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7D5D71-4AE2-4B30-A0A3-6A135032D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609725"/>
            <a:ext cx="6079918" cy="45936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800" dirty="0">
                <a:cs typeface="Calibri"/>
              </a:rPr>
              <a:t>1. Николай Криштофор Радзвилл </a:t>
            </a:r>
          </a:p>
          <a:p>
            <a:pPr marL="0" indent="0">
              <a:buNone/>
            </a:pPr>
            <a:r>
              <a:rPr lang="ru-RU" sz="2800" dirty="0">
                <a:cs typeface="Calibri"/>
              </a:rPr>
              <a:t>( Сиротка ).</a:t>
            </a:r>
          </a:p>
          <a:p>
            <a:pPr marL="0" indent="0">
              <a:buNone/>
            </a:pPr>
            <a:r>
              <a:rPr lang="ru-RU" sz="2800" dirty="0">
                <a:cs typeface="Calibri"/>
              </a:rPr>
              <a:t>2. В 1601 г. в Пруссии вышел его путевой дневник " Перегринация ".</a:t>
            </a:r>
          </a:p>
          <a:p>
            <a:pPr marL="0" indent="0">
              <a:buNone/>
            </a:pPr>
            <a:r>
              <a:rPr lang="ru-RU" sz="2800" dirty="0">
                <a:cs typeface="Calibri"/>
              </a:rPr>
              <a:t>3. Дневник составлен н латинском языке во время паломничества в Святую Землю.</a:t>
            </a:r>
          </a:p>
          <a:p>
            <a:pPr marL="0" indent="0">
              <a:buNone/>
            </a:pPr>
            <a:r>
              <a:rPr lang="ru-RU" sz="2800" dirty="0">
                <a:cs typeface="Calibri"/>
              </a:rPr>
              <a:t>4. Книга стала первым в Беларуси научно - географическим изданием.</a:t>
            </a:r>
          </a:p>
        </p:txBody>
      </p:sp>
      <p:pic>
        <p:nvPicPr>
          <p:cNvPr id="6" name="Рисунок 6" descr="Изображение выглядит как здание, старый, знак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80B81A7-1720-425A-B573-BF660B5DB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5950" y="2590800"/>
            <a:ext cx="2514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2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334AC8C-FF27-464C-AAD1-4F5E96C60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790575"/>
            <a:ext cx="11279670" cy="50035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4400" dirty="0">
                <a:cs typeface="Calibri"/>
              </a:rPr>
              <a:t>Возрождение, или Ренессанс - эпоха в развитии духовной культуры Европы (XIV в. - первая половина XVII в. - характеризуется подъёмом светского образования, науки, литературы, искусства. </a:t>
            </a:r>
          </a:p>
          <a:p>
            <a:pPr marL="0" indent="0">
              <a:buNone/>
            </a:pPr>
            <a:r>
              <a:rPr lang="ru-RU" sz="4400" dirty="0">
                <a:cs typeface="Calibri"/>
              </a:rPr>
              <a:t>Это период становления новой гуманистической культуры.</a:t>
            </a:r>
          </a:p>
        </p:txBody>
      </p:sp>
      <p:pic>
        <p:nvPicPr>
          <p:cNvPr id="4" name="Рисунок 4" descr="Изображение выглядит как книга,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5508C2C-D053-442A-91C7-8B1E008C2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252" y="3810000"/>
            <a:ext cx="3328366" cy="243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9987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97523-5034-4328-A500-056FD6BD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Особенности архитектуры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1DCD1-3390-4754-93CB-2A311D0EC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238250"/>
            <a:ext cx="10757866" cy="49663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3200" dirty="0"/>
              <a:t>1. XVI в. - стиль ренессанс.</a:t>
            </a:r>
            <a:endParaRPr lang="ru-RU" sz="3200" dirty="0">
              <a:cs typeface="Calibri"/>
            </a:endParaRPr>
          </a:p>
          <a:p>
            <a:pPr marL="0" indent="0">
              <a:buNone/>
            </a:pPr>
            <a:r>
              <a:rPr lang="ru-RU" sz="3200" dirty="0"/>
              <a:t>2. Стиль отличался компактностью объёмов и скромностью декора. (Кальвинистская церковь в Сморгони ).</a:t>
            </a:r>
            <a:endParaRPr lang="ru-RU" sz="3200" dirty="0">
              <a:cs typeface="Calibri"/>
            </a:endParaRPr>
          </a:p>
          <a:p>
            <a:pPr marL="0" indent="0">
              <a:buNone/>
            </a:pPr>
            <a:r>
              <a:rPr lang="ru-RU" sz="3200" dirty="0"/>
              <a:t>3. Ренессансные здания сохраняли прежние оборонительные элементы. ( Заславский кальвинистский сбор ).</a:t>
            </a:r>
            <a:endParaRPr lang="ru-RU" sz="3200" dirty="0">
              <a:cs typeface="Calibri"/>
            </a:endParaRPr>
          </a:p>
          <a:p>
            <a:pPr marL="0" indent="0">
              <a:buNone/>
            </a:pPr>
            <a:r>
              <a:rPr lang="ru-RU" sz="3200" dirty="0"/>
              <a:t>4. Под влиянием Контрреформации на белорусских землях начал распространяться новый архитектурный стиль - барокко.  (Несвежский костёл Божьего Тела ).</a:t>
            </a:r>
            <a:endParaRPr lang="ru-RU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958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8955DC-A050-4977-98B6-F8FF1996C9F0}"/>
              </a:ext>
            </a:extLst>
          </p:cNvPr>
          <p:cNvSpPr txBox="1"/>
          <p:nvPr/>
        </p:nvSpPr>
        <p:spPr>
          <a:xfrm>
            <a:off x="8296275" y="1514475"/>
            <a:ext cx="3619085" cy="31700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dirty="0"/>
              <a:t>Кальвинистская церковь в Сморгони - XVI в., стиль ренессанс.</a:t>
            </a:r>
            <a:endParaRPr lang="ru-RU" dirty="0">
              <a:cs typeface="Calibri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17CEA77-798B-42C7-AA73-B40C9097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761245"/>
            <a:ext cx="7458765" cy="558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5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94F12-909A-4771-B597-8B3D582C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257175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ru-RU" sz="5400" dirty="0"/>
              <a:t>Мирский замок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C70F7F0-45D6-4207-A5F6-5CB8AB567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" y="1952625"/>
            <a:ext cx="7030546" cy="4351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AC088A-2AA0-49DE-B2BD-2EC4E7169A25}"/>
              </a:ext>
            </a:extLst>
          </p:cNvPr>
          <p:cNvSpPr txBox="1"/>
          <p:nvPr/>
        </p:nvSpPr>
        <p:spPr>
          <a:xfrm>
            <a:off x="8039100" y="2028825"/>
            <a:ext cx="4102100" cy="39703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600" dirty="0"/>
              <a:t>Оборонительная система с тремя уровнями для ведения боя была приспособлена уже к огнестрельному оружию и пушкам</a:t>
            </a:r>
          </a:p>
        </p:txBody>
      </p:sp>
    </p:spTree>
    <p:extLst>
      <p:ext uri="{BB962C8B-B14F-4D97-AF65-F5344CB8AC3E}">
        <p14:creationId xmlns:p14="http://schemas.microsoft.com/office/powerpoint/2010/main" val="1518133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7DB70-D553-4EC2-9D68-82E9BBEE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" Белый Ковель "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207A24-25A4-4E66-8E9F-1640B0C4B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13811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700" dirty="0">
                <a:cs typeface="Calibri"/>
              </a:rPr>
              <a:t>1. Дворцово - замковый комплекс в Смолянах.</a:t>
            </a:r>
          </a:p>
          <a:p>
            <a:pPr marL="0" indent="0">
              <a:buNone/>
            </a:pPr>
            <a:r>
              <a:rPr lang="ru-RU" sz="2700" dirty="0">
                <a:cs typeface="Calibri"/>
              </a:rPr>
              <a:t>2. Возведён из белого кирпича и небольших камней.</a:t>
            </a:r>
          </a:p>
          <a:p>
            <a:pPr marL="0" indent="0">
              <a:buNone/>
            </a:pPr>
            <a:r>
              <a:rPr lang="ru-RU" sz="2700" dirty="0">
                <a:cs typeface="Calibri"/>
              </a:rPr>
              <a:t>3. Замок был построен князём Сангушкой - Ковельским до 1626 г. по правому берегу реки Дерновка.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C273D10-28BC-4571-A6BC-6C1D4D9B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3665695"/>
            <a:ext cx="3861352" cy="289601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C16BA44-2D77-463E-AF42-3F7958237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24" y="3346588"/>
            <a:ext cx="4930627" cy="329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41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D9C129-7818-4FCD-A7ED-E22396570612}"/>
              </a:ext>
            </a:extLst>
          </p:cNvPr>
          <p:cNvSpPr txBox="1"/>
          <p:nvPr/>
        </p:nvSpPr>
        <p:spPr>
          <a:xfrm>
            <a:off x="142875" y="1647825"/>
            <a:ext cx="11482664" cy="30469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9600" dirty="0"/>
              <a:t> </a:t>
            </a:r>
            <a:r>
              <a:rPr lang="ru-RU" sz="9600" dirty="0">
                <a:solidFill>
                  <a:srgbClr val="791A3A"/>
                </a:solidFill>
              </a:rPr>
              <a:t>Спасибо</a:t>
            </a:r>
            <a:r>
              <a:rPr lang="ru-RU" sz="9600" dirty="0">
                <a:solidFill>
                  <a:srgbClr val="791A3A"/>
                </a:solidFill>
                <a:cs typeface="Calibri"/>
              </a:rPr>
              <a:t> за внимание!</a:t>
            </a:r>
            <a:endParaRPr lang="ru-RU">
              <a:solidFill>
                <a:srgbClr val="791A3A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154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9FE07-3D07-4BB4-B822-B4BC4351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Предпосылки распространения Возрождения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A0843A-F10E-4288-801E-13CFE0864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3200" dirty="0">
                <a:cs typeface="Calibri"/>
              </a:rPr>
              <a:t>1. Значительные достижения культурного развития предыдущей эпохи.</a:t>
            </a:r>
          </a:p>
          <a:p>
            <a:pPr marL="0" indent="0">
              <a:buNone/>
            </a:pPr>
            <a:r>
              <a:rPr lang="ru-RU" sz="3200" dirty="0">
                <a:cs typeface="Calibri"/>
              </a:rPr>
              <a:t>2. Богатое народное творчество.</a:t>
            </a:r>
          </a:p>
          <a:p>
            <a:pPr marL="0" indent="0">
              <a:buNone/>
            </a:pPr>
            <a:r>
              <a:rPr lang="ru-RU" sz="3200" dirty="0">
                <a:cs typeface="Calibri"/>
              </a:rPr>
              <a:t>3. Идеи Запада и связи с западными странами.</a:t>
            </a:r>
          </a:p>
          <a:p>
            <a:pPr marL="0" indent="0">
              <a:buNone/>
            </a:pPr>
            <a:r>
              <a:rPr lang="ru-RU" sz="3200" dirty="0">
                <a:cs typeface="Calibri"/>
              </a:rPr>
              <a:t>4. Развитая система школьного образования.</a:t>
            </a:r>
          </a:p>
          <a:p>
            <a:pPr marL="0" indent="0">
              <a:buNone/>
            </a:pPr>
            <a:r>
              <a:rPr lang="ru-RU" sz="3200" dirty="0">
                <a:cs typeface="Calibri"/>
              </a:rPr>
              <a:t>5. Оживление хозяйства.</a:t>
            </a:r>
          </a:p>
        </p:txBody>
      </p:sp>
      <p:pic>
        <p:nvPicPr>
          <p:cNvPr id="4" name="Рисунок 4" descr="Изображение выглядит как трава, внешний, здание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CDB0A14-6F9F-45CC-8DF5-FC71AE1D4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225" y="4162425"/>
            <a:ext cx="3395455" cy="2110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0775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2872EB-12C8-4DF0-81A8-654843A53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Особенности Возрождения в Беларуси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8F28AA-7ED7-476B-ADF9-C038D17FD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8595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600" dirty="0">
                <a:cs typeface="Calibri"/>
              </a:rPr>
              <a:t>1. Отсутствие в экономике ярко выраженных капиталистических черт.</a:t>
            </a:r>
          </a:p>
          <a:p>
            <a:pPr marL="0" indent="0">
              <a:buNone/>
            </a:pPr>
            <a:r>
              <a:rPr lang="ru-RU" sz="3600" dirty="0">
                <a:cs typeface="Calibri"/>
              </a:rPr>
              <a:t>2. Столкновение " западных " и " восточных " культурных и религиозных тенденций.</a:t>
            </a:r>
          </a:p>
          <a:p>
            <a:pPr marL="0" indent="0">
              <a:buNone/>
            </a:pPr>
            <a:r>
              <a:rPr lang="ru-RU" sz="3600" dirty="0">
                <a:cs typeface="Calibri"/>
              </a:rPr>
              <a:t>3. Создание духовной культуры белорусской народности в составе многонационального и многоконфессионального государства ВКЛ, а затем и Речи Посполитой.</a:t>
            </a:r>
          </a:p>
        </p:txBody>
      </p:sp>
    </p:spTree>
    <p:extLst>
      <p:ext uri="{BB962C8B-B14F-4D97-AF65-F5344CB8AC3E}">
        <p14:creationId xmlns:p14="http://schemas.microsoft.com/office/powerpoint/2010/main" val="268085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4F0D5-B083-4DA9-A310-9D1C76711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Этапы в развитии ренессансной культуры</a:t>
            </a:r>
          </a:p>
        </p:txBody>
      </p:sp>
      <p:sp>
        <p:nvSpPr>
          <p:cNvPr id="4" name="Стрелка: влево-вправо 3">
            <a:extLst>
              <a:ext uri="{FF2B5EF4-FFF2-40B4-BE49-F238E27FC236}">
                <a16:creationId xmlns:a16="http://schemas.microsoft.com/office/drawing/2014/main" id="{F08B6ADE-B3A4-40DF-89C6-2AD01F73C02D}"/>
              </a:ext>
            </a:extLst>
          </p:cNvPr>
          <p:cNvSpPr/>
          <p:nvPr/>
        </p:nvSpPr>
        <p:spPr>
          <a:xfrm>
            <a:off x="3486197" y="2409825"/>
            <a:ext cx="5148193" cy="286957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cs typeface="Calibri"/>
              </a:rPr>
              <a:t> </a:t>
            </a:r>
            <a:r>
              <a:rPr lang="ru-RU" dirty="0">
                <a:cs typeface="Calibri"/>
              </a:rPr>
              <a:t>                                                                                        </a:t>
            </a:r>
          </a:p>
          <a:p>
            <a:pPr algn="ctr"/>
            <a:r>
              <a:rPr lang="ru-RU" dirty="0">
                <a:cs typeface="Calibri"/>
              </a:rPr>
              <a:t>               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75C0962-3E8B-422F-B570-665ED28428ED}"/>
              </a:ext>
            </a:extLst>
          </p:cNvPr>
          <p:cNvSpPr/>
          <p:nvPr/>
        </p:nvSpPr>
        <p:spPr>
          <a:xfrm>
            <a:off x="561975" y="2266051"/>
            <a:ext cx="2889802" cy="3169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cs typeface="Calibri"/>
              </a:rPr>
              <a:t>Развитие книгопечатания, появление общегосударственного законодательства, ново-латинской поэзии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944ABE2-33B1-4534-95C9-115BF8873BC8}"/>
              </a:ext>
            </a:extLst>
          </p:cNvPr>
          <p:cNvSpPr/>
          <p:nvPr/>
        </p:nvSpPr>
        <p:spPr>
          <a:xfrm>
            <a:off x="8763000" y="2129466"/>
            <a:ext cx="2924796" cy="3205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cs typeface="Calibri"/>
              </a:rPr>
              <a:t>Распространяется светская культура, происходят глубокие изменения в духовной и бытовой жизни общества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567772-7F10-4970-B39D-DBE3FBEDAD6D}"/>
              </a:ext>
            </a:extLst>
          </p:cNvPr>
          <p:cNvSpPr txBox="1"/>
          <p:nvPr/>
        </p:nvSpPr>
        <p:spPr>
          <a:xfrm>
            <a:off x="3451824" y="3552825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</a:rPr>
              <a:t>Первая полов. XVI в.</a:t>
            </a:r>
            <a:r>
              <a:rPr lang="ru-RU" dirty="0"/>
              <a:t> </a:t>
            </a:r>
            <a:endParaRPr lang="ru-RU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9E548-7B76-4B9B-93E4-CCAFEBFBEF3B}"/>
              </a:ext>
            </a:extLst>
          </p:cNvPr>
          <p:cNvSpPr txBox="1"/>
          <p:nvPr/>
        </p:nvSpPr>
        <p:spPr>
          <a:xfrm>
            <a:off x="5982419" y="3552825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Сер. </a:t>
            </a:r>
            <a:r>
              <a:rPr lang="af-ZA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XVI </a:t>
            </a:r>
            <a:r>
              <a:rPr lang="ru-RU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 - начало </a:t>
            </a:r>
            <a:r>
              <a:rPr lang="af-ZA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XVII </a:t>
            </a:r>
            <a:r>
              <a:rPr lang="ru-RU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в.</a:t>
            </a: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9452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457A78E5-FA90-419E-9C57-831D45352D1E}"/>
              </a:ext>
            </a:extLst>
          </p:cNvPr>
          <p:cNvSpPr/>
          <p:nvPr/>
        </p:nvSpPr>
        <p:spPr>
          <a:xfrm>
            <a:off x="5910171" y="401955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4D403DAC-92C2-4A94-A952-BFB3FFF6C5E4}"/>
              </a:ext>
            </a:extLst>
          </p:cNvPr>
          <p:cNvSpPr/>
          <p:nvPr/>
        </p:nvSpPr>
        <p:spPr>
          <a:xfrm>
            <a:off x="5917361" y="170839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FA57C8F-EA2F-4EC9-A5A4-C64B069995F6}"/>
              </a:ext>
            </a:extLst>
          </p:cNvPr>
          <p:cNvSpPr/>
          <p:nvPr/>
        </p:nvSpPr>
        <p:spPr>
          <a:xfrm>
            <a:off x="3262043" y="5029199"/>
            <a:ext cx="5872302" cy="1547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cs typeface="Calibri"/>
              </a:rPr>
              <a:t>Влияние </a:t>
            </a: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4ABE58C-68A0-42D8-96CB-A3FC51A9545B}"/>
              </a:ext>
            </a:extLst>
          </p:cNvPr>
          <p:cNvSpPr/>
          <p:nvPr/>
        </p:nvSpPr>
        <p:spPr>
          <a:xfrm>
            <a:off x="3066328" y="2686050"/>
            <a:ext cx="5872302" cy="1547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cs typeface="Calibri"/>
              </a:rPr>
              <a:t>шесть</a:t>
            </a:r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F11368A-1C19-4670-A0BE-EF04A548160D}"/>
              </a:ext>
            </a:extLst>
          </p:cNvPr>
          <p:cNvSpPr/>
          <p:nvPr/>
        </p:nvSpPr>
        <p:spPr>
          <a:xfrm>
            <a:off x="3362325" y="261620"/>
            <a:ext cx="5872302" cy="1547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BCF9A-FEA7-4BE5-8D4E-3DE918CF4C2C}"/>
              </a:ext>
            </a:extLst>
          </p:cNvPr>
          <p:cNvSpPr txBox="1"/>
          <p:nvPr/>
        </p:nvSpPr>
        <p:spPr>
          <a:xfrm>
            <a:off x="4781550" y="826518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8C301-6D37-4579-A576-DFEA04208543}"/>
              </a:ext>
            </a:extLst>
          </p:cNvPr>
          <p:cNvSpPr txBox="1"/>
          <p:nvPr/>
        </p:nvSpPr>
        <p:spPr>
          <a:xfrm>
            <a:off x="4829175" y="552450"/>
            <a:ext cx="27432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cs typeface="Calibri"/>
              </a:rPr>
              <a:t>Влияние оказало реформационное движение </a:t>
            </a:r>
            <a:endParaRPr lang="ru-RU">
              <a:solidFill>
                <a:srgbClr val="000000"/>
              </a:solidFill>
              <a:cs typeface="Calibri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F38AC42-25A4-483D-A3E3-E3077DEBA161}"/>
              </a:ext>
            </a:extLst>
          </p:cNvPr>
          <p:cNvSpPr>
            <a:spLocks noGrp="1"/>
          </p:cNvSpPr>
          <p:nvPr/>
        </p:nvSpPr>
        <p:spPr>
          <a:xfrm>
            <a:off x="-3948202" y="2752725"/>
            <a:ext cx="101620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b="1" dirty="0">
                <a:solidFill>
                  <a:srgbClr val="791A3A"/>
                </a:solidFill>
                <a:cs typeface="Calibri Light"/>
              </a:rPr>
              <a:t>К</a:t>
            </a:r>
            <a:br>
              <a:rPr lang="en-US" dirty="0">
                <a:latin typeface="+mj-ea"/>
                <a:cs typeface="+mj-ea"/>
              </a:rPr>
            </a:br>
            <a:r>
              <a:rPr lang="ru-RU" sz="3400" b="1" dirty="0">
                <a:solidFill>
                  <a:srgbClr val="791A3A"/>
                </a:solidFill>
                <a:cs typeface="Calibri Light"/>
              </a:rPr>
              <a:t>н</a:t>
            </a:r>
            <a:br>
              <a:rPr lang="en-US" dirty="0">
                <a:latin typeface="+mj-ea"/>
                <a:cs typeface="+mj-ea"/>
              </a:rPr>
            </a:br>
            <a:r>
              <a:rPr lang="ru-RU" sz="3400" b="1" dirty="0">
                <a:solidFill>
                  <a:srgbClr val="791A3A"/>
                </a:solidFill>
                <a:cs typeface="Calibri Light"/>
              </a:rPr>
              <a:t>и</a:t>
            </a:r>
            <a:br>
              <a:rPr lang="en-US" dirty="0">
                <a:latin typeface="+mj-ea"/>
                <a:cs typeface="+mj-ea"/>
              </a:rPr>
            </a:br>
            <a:r>
              <a:rPr lang="ru-RU" sz="3400" b="1" dirty="0">
                <a:solidFill>
                  <a:srgbClr val="791A3A"/>
                </a:solidFill>
                <a:cs typeface="Calibri Light"/>
              </a:rPr>
              <a:t>г</a:t>
            </a:r>
            <a:br>
              <a:rPr lang="en-US" dirty="0">
                <a:latin typeface="+mj-ea"/>
                <a:cs typeface="+mj-ea"/>
              </a:rPr>
            </a:br>
            <a:r>
              <a:rPr lang="ru-RU" sz="3400" b="1" dirty="0">
                <a:solidFill>
                  <a:srgbClr val="791A3A"/>
                </a:solidFill>
                <a:cs typeface="Calibri Light"/>
              </a:rPr>
              <a:t>о</a:t>
            </a:r>
            <a:br>
              <a:rPr lang="en-US" dirty="0">
                <a:latin typeface="+mj-ea"/>
                <a:cs typeface="+mj-ea"/>
              </a:rPr>
            </a:br>
            <a:r>
              <a:rPr lang="ru-RU" sz="3400" b="1" dirty="0">
                <a:solidFill>
                  <a:srgbClr val="791A3A"/>
                </a:solidFill>
                <a:cs typeface="Calibri Light"/>
              </a:rPr>
              <a:t>п</a:t>
            </a:r>
            <a:br>
              <a:rPr lang="en-US" dirty="0">
                <a:latin typeface="+mj-ea"/>
                <a:cs typeface="+mj-ea"/>
              </a:rPr>
            </a:br>
            <a:r>
              <a:rPr lang="ru-RU" sz="3400" b="1" dirty="0">
                <a:solidFill>
                  <a:srgbClr val="791A3A"/>
                </a:solidFill>
                <a:cs typeface="Calibri Light"/>
              </a:rPr>
              <a:t>е</a:t>
            </a:r>
            <a:br>
              <a:rPr lang="en-US" dirty="0">
                <a:latin typeface="+mj-ea"/>
                <a:cs typeface="+mj-ea"/>
              </a:rPr>
            </a:br>
            <a:r>
              <a:rPr lang="ru-RU" sz="3400" b="1" dirty="0">
                <a:solidFill>
                  <a:srgbClr val="791A3A"/>
                </a:solidFill>
                <a:cs typeface="Calibri Light"/>
              </a:rPr>
              <a:t>ч</a:t>
            </a:r>
            <a:br>
              <a:rPr lang="en-US" dirty="0">
                <a:latin typeface="+mj-ea"/>
                <a:cs typeface="+mj-ea"/>
              </a:rPr>
            </a:br>
            <a:r>
              <a:rPr lang="ru-RU" sz="3400" b="1" dirty="0">
                <a:solidFill>
                  <a:srgbClr val="791A3A"/>
                </a:solidFill>
                <a:cs typeface="Calibri Light"/>
              </a:rPr>
              <a:t>а</a:t>
            </a:r>
            <a:br>
              <a:rPr lang="en-US" dirty="0">
                <a:latin typeface="+mj-ea"/>
                <a:cs typeface="+mj-ea"/>
              </a:rPr>
            </a:br>
            <a:r>
              <a:rPr lang="ru-RU" sz="3400" b="1" dirty="0">
                <a:solidFill>
                  <a:srgbClr val="791A3A"/>
                </a:solidFill>
                <a:cs typeface="Calibri Light"/>
              </a:rPr>
              <a:t>т</a:t>
            </a:r>
            <a:br>
              <a:rPr lang="en-US" dirty="0">
                <a:latin typeface="+mj-ea"/>
                <a:cs typeface="+mj-ea"/>
              </a:rPr>
            </a:br>
            <a:r>
              <a:rPr lang="ru-RU" sz="3400" b="1" dirty="0">
                <a:solidFill>
                  <a:srgbClr val="791A3A"/>
                </a:solidFill>
                <a:cs typeface="Calibri Light"/>
              </a:rPr>
              <a:t>а</a:t>
            </a:r>
            <a:br>
              <a:rPr lang="en-US" dirty="0">
                <a:latin typeface="+mj-ea"/>
                <a:cs typeface="+mj-ea"/>
              </a:rPr>
            </a:br>
            <a:r>
              <a:rPr lang="ru-RU" sz="3400" b="1" dirty="0">
                <a:solidFill>
                  <a:srgbClr val="791A3A"/>
                </a:solidFill>
                <a:cs typeface="Calibri Light"/>
              </a:rPr>
              <a:t>н</a:t>
            </a:r>
            <a:br>
              <a:rPr lang="en-US" dirty="0">
                <a:latin typeface="+mj-ea"/>
                <a:cs typeface="+mj-ea"/>
              </a:rPr>
            </a:br>
            <a:r>
              <a:rPr lang="ru-RU" sz="3400" b="1" dirty="0">
                <a:solidFill>
                  <a:srgbClr val="791A3A"/>
                </a:solidFill>
                <a:cs typeface="Calibri Light"/>
              </a:rPr>
              <a:t>и</a:t>
            </a:r>
            <a:br>
              <a:rPr lang="en-US" dirty="0">
                <a:latin typeface="+mj-ea"/>
                <a:cs typeface="+mj-ea"/>
              </a:rPr>
            </a:br>
            <a:r>
              <a:rPr lang="ru-RU" sz="3400" b="1" dirty="0">
                <a:solidFill>
                  <a:srgbClr val="791A3A"/>
                </a:solidFill>
                <a:cs typeface="Calibri Light"/>
              </a:rPr>
              <a:t>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E15060-C46C-4951-8306-FBD4694B3F60}"/>
              </a:ext>
            </a:extLst>
          </p:cNvPr>
          <p:cNvSpPr txBox="1"/>
          <p:nvPr/>
        </p:nvSpPr>
        <p:spPr>
          <a:xfrm>
            <a:off x="4829175" y="2696833"/>
            <a:ext cx="2743200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cs typeface="Calibri"/>
              </a:rPr>
              <a:t>Шесть реформационных типографий во второй половине XVI века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B4CA9-C730-4FCD-9D7C-56533A726BD1}"/>
              </a:ext>
            </a:extLst>
          </p:cNvPr>
          <p:cNvSpPr txBox="1"/>
          <p:nvPr/>
        </p:nvSpPr>
        <p:spPr>
          <a:xfrm>
            <a:off x="4795927" y="5453332"/>
            <a:ext cx="274320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cs typeface="Calibri"/>
              </a:rPr>
              <a:t>Влияние на развитие Просвещения</a:t>
            </a:r>
          </a:p>
        </p:txBody>
      </p:sp>
    </p:spTree>
    <p:extLst>
      <p:ext uri="{BB962C8B-B14F-4D97-AF65-F5344CB8AC3E}">
        <p14:creationId xmlns:p14="http://schemas.microsoft.com/office/powerpoint/2010/main" val="3906316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2C8724D-9F58-4254-AF4A-253B9BA0E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296434"/>
            <a:ext cx="10131425" cy="1456267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Брестская, или Радзивилловская Библия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3045B-E5AB-4861-BD73-427F2ABF0353}"/>
              </a:ext>
            </a:extLst>
          </p:cNvPr>
          <p:cNvSpPr txBox="1"/>
          <p:nvPr/>
        </p:nvSpPr>
        <p:spPr>
          <a:xfrm>
            <a:off x="742950" y="1914525"/>
            <a:ext cx="4047848" cy="440120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>
                <a:cs typeface="Calibri"/>
              </a:rPr>
              <a:t>1. Брестская типография.</a:t>
            </a:r>
            <a:endParaRPr lang="ru-RU" dirty="0">
              <a:cs typeface="Calibri"/>
            </a:endParaRPr>
          </a:p>
          <a:p>
            <a:pPr algn="ctr"/>
            <a:r>
              <a:rPr lang="ru-RU" sz="2800" dirty="0">
                <a:cs typeface="Calibri"/>
              </a:rPr>
              <a:t>2. 1563 год.</a:t>
            </a:r>
            <a:endParaRPr lang="ru-RU" dirty="0">
              <a:cs typeface="Calibri"/>
            </a:endParaRPr>
          </a:p>
          <a:p>
            <a:pPr algn="ctr"/>
            <a:r>
              <a:rPr lang="ru-RU" sz="2800" dirty="0">
                <a:cs typeface="Calibri"/>
              </a:rPr>
              <a:t>3. Большая по своим размерам книга имеет кожаный переплёт, два гравированных титульных листа, 14 гравюр - иллюстраций, оригинальные заставки и виньетки.</a:t>
            </a:r>
          </a:p>
        </p:txBody>
      </p:sp>
      <p:pic>
        <p:nvPicPr>
          <p:cNvPr id="9" name="Рисунок 9" descr="Изображение выглядит как здание, фотографи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9368EF2-1EEA-4B3D-A825-F59CE3B8C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5" y="1748547"/>
            <a:ext cx="3456541" cy="50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51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7B804-CE04-4DBE-9634-9D6F84866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52425"/>
            <a:ext cx="10131425" cy="1456267"/>
          </a:xfrm>
        </p:spPr>
        <p:txBody>
          <a:bodyPr/>
          <a:lstStyle/>
          <a:p>
            <a:pPr algn="ctr"/>
            <a:r>
              <a:rPr lang="ru-RU" dirty="0"/>
              <a:t>Книгоиздательская деятельность Франциска Скорины</a:t>
            </a:r>
            <a:endParaRPr lang="ru-RU" dirty="0" err="1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4D4A5E5-E08B-4642-A31E-B539788C15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9707529"/>
              </p:ext>
            </p:extLst>
          </p:nvPr>
        </p:nvGraphicFramePr>
        <p:xfrm>
          <a:off x="485775" y="2009775"/>
          <a:ext cx="11307845" cy="4471985"/>
        </p:xfrm>
        <a:graphic>
          <a:graphicData uri="http://schemas.openxmlformats.org/drawingml/2006/table">
            <a:tbl>
              <a:tblPr bandRow="1">
                <a:tableStyleId>{3C2FFA5D-87B4-456A-9821-1D502468CF0F}</a:tableStyleId>
              </a:tblPr>
              <a:tblGrid>
                <a:gridCol w="3864878">
                  <a:extLst>
                    <a:ext uri="{9D8B030D-6E8A-4147-A177-3AD203B41FA5}">
                      <a16:colId xmlns:a16="http://schemas.microsoft.com/office/drawing/2014/main" val="768878531"/>
                    </a:ext>
                  </a:extLst>
                </a:gridCol>
                <a:gridCol w="3672170">
                  <a:extLst>
                    <a:ext uri="{9D8B030D-6E8A-4147-A177-3AD203B41FA5}">
                      <a16:colId xmlns:a16="http://schemas.microsoft.com/office/drawing/2014/main" val="3299397612"/>
                    </a:ext>
                  </a:extLst>
                </a:gridCol>
                <a:gridCol w="3770797">
                  <a:extLst>
                    <a:ext uri="{9D8B030D-6E8A-4147-A177-3AD203B41FA5}">
                      <a16:colId xmlns:a16="http://schemas.microsoft.com/office/drawing/2014/main" val="3503479027"/>
                    </a:ext>
                  </a:extLst>
                </a:gridCol>
              </a:tblGrid>
              <a:tr h="12282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400" dirty="0"/>
                        <a:t>Место и время деятельности 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400" dirty="0"/>
                        <a:t>Произведение 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400" dirty="0"/>
                        <a:t>Характеристика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855077"/>
                  </a:ext>
                </a:extLst>
              </a:tr>
              <a:tr h="12282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400" dirty="0"/>
                        <a:t>6 августа 1517 г., Прага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400" dirty="0"/>
                        <a:t>" Библия "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400" dirty="0"/>
                        <a:t>1- ая печатная книга восточных славян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409848"/>
                  </a:ext>
                </a:extLst>
              </a:tr>
              <a:tr h="11022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400" dirty="0"/>
                        <a:t>1522 г., Вильно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400" dirty="0"/>
                        <a:t>" Малая подорожная книжица"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400" dirty="0"/>
                        <a:t>Религиозная книга 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753017"/>
                  </a:ext>
                </a:extLst>
              </a:tr>
              <a:tr h="91325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400" dirty="0"/>
                        <a:t>1525 г., Вильно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400" dirty="0"/>
                        <a:t>" Апостол "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2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Религиозная книга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036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692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45084-529A-4270-B594-6B012801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8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" Катехизис "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C94565-4E4E-49A5-AB19-BD581C55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436576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600" dirty="0"/>
              <a:t>1. Симон Будный.</a:t>
            </a:r>
          </a:p>
          <a:p>
            <a:pPr marL="0" indent="0">
              <a:buNone/>
            </a:pPr>
            <a:r>
              <a:rPr lang="ru-RU" sz="3600" dirty="0"/>
              <a:t>2. Несвежская типография. </a:t>
            </a:r>
          </a:p>
          <a:p>
            <a:pPr marL="0" indent="0">
              <a:buNone/>
            </a:pPr>
            <a:r>
              <a:rPr lang="ru-RU" sz="3600" dirty="0"/>
              <a:t>3. 1562 год.</a:t>
            </a:r>
          </a:p>
          <a:p>
            <a:pPr marL="0" indent="0">
              <a:buNone/>
            </a:pPr>
            <a:r>
              <a:rPr lang="ru-RU" sz="3600" dirty="0"/>
              <a:t>4. Использовались кириллические шрифты.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58390EA-F246-4F2F-8986-2585E4152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496520"/>
            <a:ext cx="3674993" cy="501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164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Небесная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Небес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0</TotalTime>
  <Words>0</Words>
  <Application>Microsoft Office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Небесная</vt:lpstr>
      <vt:lpstr>Распространение Возрождения в Беларуси</vt:lpstr>
      <vt:lpstr>Презентация PowerPoint</vt:lpstr>
      <vt:lpstr>Предпосылки распространения Возрождения</vt:lpstr>
      <vt:lpstr>Особенности Возрождения в Беларуси</vt:lpstr>
      <vt:lpstr>Этапы в развитии ренессансной культуры</vt:lpstr>
      <vt:lpstr>Презентация PowerPoint</vt:lpstr>
      <vt:lpstr>Брестская, или Радзивилловская Библия</vt:lpstr>
      <vt:lpstr>Книгоиздательская деятельность Франциска Скорины</vt:lpstr>
      <vt:lpstr>" Катехизис "</vt:lpstr>
      <vt:lpstr>Василий Тяпинский</vt:lpstr>
      <vt:lpstr>Иван Фёдоров</vt:lpstr>
      <vt:lpstr>Пётр Тимофеевич Мстиславец </vt:lpstr>
      <vt:lpstr>Мелетий Смотрицкий</vt:lpstr>
      <vt:lpstr>Спиридон Соболь</vt:lpstr>
      <vt:lpstr>Литература</vt:lpstr>
      <vt:lpstr>Исторические хроники</vt:lpstr>
      <vt:lpstr>Светская переводная литература</vt:lpstr>
      <vt:lpstr>Рыцарская ( героическая ) поэзия</vt:lpstr>
      <vt:lpstr>Литература путешествий</vt:lpstr>
      <vt:lpstr>Особенности архитектуры</vt:lpstr>
      <vt:lpstr>Презентация PowerPoint</vt:lpstr>
      <vt:lpstr>Мирский замок</vt:lpstr>
      <vt:lpstr>" Белый Ковель "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Распространение Возрождения в Беларуси</dc:title>
  <dc:creator/>
  <cp:lastModifiedBy/>
  <cp:revision>20</cp:revision>
  <dcterms:created xsi:type="dcterms:W3CDTF">2012-07-30T23:42:41Z</dcterms:created>
  <dcterms:modified xsi:type="dcterms:W3CDTF">2018-03-12T04:55:08Z</dcterms:modified>
</cp:coreProperties>
</file>