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8"/>
  </p:notesMasterIdLst>
  <p:sldIdLst>
    <p:sldId id="256" r:id="rId2"/>
    <p:sldId id="266" r:id="rId3"/>
    <p:sldId id="293" r:id="rId4"/>
    <p:sldId id="264" r:id="rId5"/>
    <p:sldId id="257" r:id="rId6"/>
    <p:sldId id="302" r:id="rId7"/>
    <p:sldId id="258" r:id="rId8"/>
    <p:sldId id="265" r:id="rId9"/>
    <p:sldId id="303" r:id="rId10"/>
    <p:sldId id="267" r:id="rId11"/>
    <p:sldId id="304" r:id="rId12"/>
    <p:sldId id="276" r:id="rId13"/>
    <p:sldId id="284" r:id="rId14"/>
    <p:sldId id="286" r:id="rId15"/>
    <p:sldId id="288" r:id="rId16"/>
    <p:sldId id="262" r:id="rId17"/>
    <p:sldId id="272" r:id="rId18"/>
    <p:sldId id="273" r:id="rId19"/>
    <p:sldId id="274" r:id="rId20"/>
    <p:sldId id="275" r:id="rId21"/>
    <p:sldId id="269" r:id="rId22"/>
    <p:sldId id="271" r:id="rId23"/>
    <p:sldId id="295" r:id="rId24"/>
    <p:sldId id="296" r:id="rId25"/>
    <p:sldId id="297" r:id="rId26"/>
    <p:sldId id="268" r:id="rId27"/>
    <p:sldId id="280" r:id="rId28"/>
    <p:sldId id="289" r:id="rId29"/>
    <p:sldId id="263" r:id="rId30"/>
    <p:sldId id="298" r:id="rId31"/>
    <p:sldId id="299" r:id="rId32"/>
    <p:sldId id="305" r:id="rId33"/>
    <p:sldId id="300" r:id="rId34"/>
    <p:sldId id="270" r:id="rId35"/>
    <p:sldId id="301" r:id="rId36"/>
    <p:sldId id="26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4660"/>
  </p:normalViewPr>
  <p:slideViewPr>
    <p:cSldViewPr>
      <p:cViewPr varScale="1">
        <p:scale>
          <a:sx n="46" d="100"/>
          <a:sy n="46" d="100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04F51-4F1B-4383-9717-7C3006154C04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A5197-1DC7-4E90-A84C-53C319767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2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AF7CB8-764E-46B0-A547-26F25053FA86}" type="slidenum">
              <a:rPr lang="ru-RU" smtClean="0"/>
              <a:pPr eaLnBrk="1" hangingPunct="1"/>
              <a:t>30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91216F-0553-442F-AF06-AE9405089C76}" type="slidenum">
              <a:rPr lang="ru-RU" smtClean="0"/>
              <a:pPr eaLnBrk="1" hangingPunct="1"/>
              <a:t>32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6F9FF01-6F41-4F43-9E3A-8D8F680274F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9A59C02-94C1-4AB6-943F-3F0D6E21DF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988840"/>
            <a:ext cx="7981976" cy="1725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0" dirty="0" smtClean="0">
                <a:latin typeface="Century Gothic" pitchFamily="34" charset="0"/>
              </a:rPr>
              <a:t>         Проблема </a:t>
            </a:r>
            <a:r>
              <a:rPr lang="ru-RU" sz="6000" b="1" dirty="0" smtClean="0">
                <a:latin typeface="Century Gothic" pitchFamily="34" charset="0"/>
              </a:rPr>
              <a:t>отходов</a:t>
            </a:r>
            <a:r>
              <a:rPr lang="ru-RU" sz="6000" b="0" dirty="0" smtClean="0">
                <a:latin typeface="Century Gothic" pitchFamily="34" charset="0"/>
              </a:rPr>
              <a:t> в современном мире</a:t>
            </a:r>
            <a:endParaRPr lang="ru-RU" sz="4900" b="0" dirty="0">
              <a:latin typeface="Century Gothic" pitchFamily="34" charset="0"/>
            </a:endParaRPr>
          </a:p>
        </p:txBody>
      </p:sp>
      <p:sp>
        <p:nvSpPr>
          <p:cNvPr id="7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438400" y="6143304"/>
            <a:ext cx="6705600" cy="71454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Как решить проблему отходов?</a:t>
            </a:r>
            <a:endParaRPr lang="ru-RU" dirty="0"/>
          </a:p>
        </p:txBody>
      </p:sp>
      <p:pic>
        <p:nvPicPr>
          <p:cNvPr id="9218" name="Picture 2" descr="C:\Users\User\Desktop\image0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14488"/>
            <a:ext cx="6143668" cy="4883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686568" cy="1924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428604"/>
            <a:ext cx="1431618" cy="188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286644" y="142852"/>
            <a:ext cx="164307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686" y="0"/>
            <a:ext cx="9159347" cy="64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075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толь\Desktop\atkritumu_hierarhija_ru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82"/>
            <a:ext cx="9144000" cy="703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3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атоль\Desktop\DSC_0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310" y="-45767"/>
            <a:ext cx="10335870" cy="692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8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атоль\Desktop\DSC_0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9945"/>
            <a:ext cx="10261393" cy="68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атоль\Desktop\DSC_0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7932"/>
            <a:ext cx="10247659" cy="686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sz="3600" b="1" dirty="0" smtClean="0"/>
              <a:t>Мусор не стоит ничего?... А ресурсы?</a:t>
            </a:r>
            <a:endParaRPr lang="ru-RU" sz="3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Мусорные дилеммы и решение мусорных проблем</a:t>
            </a:r>
            <a:endParaRPr lang="ru-RU" dirty="0"/>
          </a:p>
        </p:txBody>
      </p:sp>
      <p:pic>
        <p:nvPicPr>
          <p:cNvPr id="1026" name="Picture 2" descr="C:\Users\User\Desktop\Картинки мусор\dengi_mu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5373240" cy="457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Мусоросортировочные заводы</a:t>
            </a:r>
            <a:endParaRPr lang="ru-RU" dirty="0"/>
          </a:p>
        </p:txBody>
      </p:sp>
      <p:pic>
        <p:nvPicPr>
          <p:cNvPr id="5122" name="Picture 2" descr="C:\Users\fshop.by\Desktop\musor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704856" cy="513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9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shop.by\Desktop\sort_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560840" cy="50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3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fshop.by\Desktop\sort_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709969" cy="51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9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entury Gothic" pitchFamily="34" charset="0"/>
              </a:rPr>
              <a:t>Что такое мусор (отходы)?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8195" name="Picture 3" descr="C:\Users\User\Desktop\13128789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665939" cy="4999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shop.by\Desktop\sort_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32848" cy="50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3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Переработка и раздельный сбор</a:t>
            </a:r>
            <a:endParaRPr lang="ru-RU" dirty="0"/>
          </a:p>
        </p:txBody>
      </p:sp>
      <p:pic>
        <p:nvPicPr>
          <p:cNvPr id="4098" name="Picture 2" descr="C:\Users\fshop.by\Desktop\kont_obsch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46988" cy="33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Контейнер для сбора пластика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70257011"/>
              </p:ext>
            </p:extLst>
          </p:nvPr>
        </p:nvGraphicFramePr>
        <p:xfrm>
          <a:off x="467544" y="1628800"/>
          <a:ext cx="8352928" cy="4752528"/>
        </p:xfrm>
        <a:graphic>
          <a:graphicData uri="http://schemas.openxmlformats.org/drawingml/2006/table">
            <a:tbl>
              <a:tblPr firstRow="1" firstCol="1" bandRow="1"/>
              <a:tblGrid>
                <a:gridCol w="4331147"/>
                <a:gridCol w="4021781"/>
              </a:tblGrid>
              <a:tr h="66365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Контейнер </a:t>
                      </a:r>
                      <a:r>
                        <a:rPr lang="ru-R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для пластика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Можно: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Нельзя: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ПЭТ-бутылки без крышек, бутылки от подсолнечного масла, пластиковые канистры и </a:t>
                      </a: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миски, пластиковые пакеты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упаковка «Тетра Пак», стаканчики от йогуртов и сметаны, пластиковые тюбики и баночки от косметики, </a:t>
                      </a:r>
                      <a:r>
                        <a:rPr lang="ru-RU" sz="280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одноразовые</a:t>
                      </a:r>
                      <a:r>
                        <a:rPr lang="ru-RU" sz="2800" baseline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пакеты, </a:t>
                      </a:r>
                      <a:r>
                        <a:rPr lang="ru-RU" sz="280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подгузники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0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Контейнер для сбора макулатуры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64455154"/>
              </p:ext>
            </p:extLst>
          </p:nvPr>
        </p:nvGraphicFramePr>
        <p:xfrm>
          <a:off x="323528" y="1628800"/>
          <a:ext cx="8712968" cy="4752528"/>
        </p:xfrm>
        <a:graphic>
          <a:graphicData uri="http://schemas.openxmlformats.org/drawingml/2006/table">
            <a:tbl>
              <a:tblPr firstRow="1" firstCol="1" bandRow="1"/>
              <a:tblGrid>
                <a:gridCol w="3905813"/>
                <a:gridCol w="4807155"/>
              </a:tblGrid>
              <a:tr h="66365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Контейнер</a:t>
                      </a:r>
                      <a:r>
                        <a:rPr lang="ru-RU" sz="2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для макулатуры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Можно: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Нельзя: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любой вид бумаги, газеты</a:t>
                      </a:r>
                      <a:r>
                        <a:rPr lang="ru-RU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журналы, проспекты, картонную упаковку, бумажные пакеты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обои, фотобумагу, упаковку «Тетра Пак» (соки, молоко), </a:t>
                      </a: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скотч, самоклеящиеся</a:t>
                      </a:r>
                      <a:r>
                        <a:rPr lang="ru-RU" sz="2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бумажки, </a:t>
                      </a: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коробки от конфет с элементами</a:t>
                      </a:r>
                      <a:r>
                        <a:rPr lang="ru-RU" sz="2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пластика, салфетки, загрязненную бумагу, фантики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Контейнер для сбора стекла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72505555"/>
              </p:ext>
            </p:extLst>
          </p:nvPr>
        </p:nvGraphicFramePr>
        <p:xfrm>
          <a:off x="467544" y="1628800"/>
          <a:ext cx="8352928" cy="4752528"/>
        </p:xfrm>
        <a:graphic>
          <a:graphicData uri="http://schemas.openxmlformats.org/drawingml/2006/table">
            <a:tbl>
              <a:tblPr firstRow="1" firstCol="1" bandRow="1"/>
              <a:tblGrid>
                <a:gridCol w="4331147"/>
                <a:gridCol w="4021781"/>
              </a:tblGrid>
              <a:tr h="66365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Контейнер </a:t>
                      </a:r>
                      <a:r>
                        <a:rPr lang="ru-R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для стекла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Можно: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Нельзя: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бутылки, банки, баночки от лекарств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оконное и мебельное стекло, лампочки, зеркала, термостойкая посуда, </a:t>
                      </a: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хрусталь, керамику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Нельзя выбрасывать в контейнеры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640960" cy="4997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Опасные отходы: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отработанные батарейки, аккумуляторы; </a:t>
            </a:r>
          </a:p>
          <a:p>
            <a:pPr>
              <a:buFont typeface="Courier New" pitchFamily="49" charset="0"/>
              <a:buChar char="o"/>
            </a:pPr>
            <a:r>
              <a:rPr lang="ru-RU" dirty="0"/>
              <a:t>г</a:t>
            </a:r>
            <a:r>
              <a:rPr lang="ru-RU" dirty="0" smtClean="0"/>
              <a:t>радусники;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энергосберегающие лампочки.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b="1" dirty="0" smtClean="0"/>
              <a:t>Крупногабаритные отходы: </a:t>
            </a:r>
            <a:r>
              <a:rPr lang="ru-RU" dirty="0" smtClean="0"/>
              <a:t>строительные </a:t>
            </a:r>
            <a:r>
              <a:rPr lang="ru-RU" dirty="0"/>
              <a:t>отходы, элементы мебели, технику и бытовые </a:t>
            </a:r>
            <a:r>
              <a:rPr lang="ru-RU" dirty="0" smtClean="0"/>
              <a:t>приборы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/>
              <a:t>О</a:t>
            </a:r>
            <a:r>
              <a:rPr lang="ru-RU" b="1" dirty="0" smtClean="0"/>
              <a:t>тходы</a:t>
            </a:r>
            <a:r>
              <a:rPr lang="ru-RU" b="1" dirty="0"/>
              <a:t>, образующиеся при эксплуатации </a:t>
            </a:r>
            <a:r>
              <a:rPr lang="ru-RU" b="1" dirty="0" smtClean="0"/>
              <a:t>автомобиля: </a:t>
            </a:r>
            <a:r>
              <a:rPr lang="ru-RU" dirty="0" smtClean="0"/>
              <a:t>отработанное </a:t>
            </a:r>
            <a:r>
              <a:rPr lang="ru-RU" dirty="0"/>
              <a:t>моторное масло, </a:t>
            </a:r>
            <a:r>
              <a:rPr lang="ru-RU" dirty="0" smtClean="0"/>
              <a:t>старые аккумуляторы, покрышки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6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Отходы электрического и электронного оборудования: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784976" cy="51411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dirty="0"/>
              <a:t>в</a:t>
            </a:r>
            <a:r>
              <a:rPr lang="ru-RU" sz="9600" dirty="0" smtClean="0"/>
              <a:t>се что работает с использованием электрического тока и электромагнитных полей</a:t>
            </a:r>
          </a:p>
          <a:p>
            <a:pPr marL="0" indent="0">
              <a:buNone/>
            </a:pPr>
            <a:endParaRPr lang="ru-RU" sz="9600" dirty="0" smtClean="0"/>
          </a:p>
          <a:p>
            <a:pPr marL="0" indent="0">
              <a:buNone/>
            </a:pPr>
            <a:r>
              <a:rPr lang="ru-RU" sz="9600" b="1" dirty="0" smtClean="0"/>
              <a:t>Полезные советы: </a:t>
            </a:r>
          </a:p>
          <a:p>
            <a:pPr marL="514350" indent="-514350">
              <a:buAutoNum type="arabicPeriod"/>
            </a:pPr>
            <a:r>
              <a:rPr lang="ru-RU" sz="9600" dirty="0" smtClean="0"/>
              <a:t>Не приобретайте новую технику, если нет острой необходимости</a:t>
            </a:r>
          </a:p>
          <a:p>
            <a:pPr marL="514350" indent="-514350">
              <a:buAutoNum type="arabicPeriod"/>
            </a:pPr>
            <a:r>
              <a:rPr lang="ru-RU" sz="9600" dirty="0" smtClean="0"/>
              <a:t>Не выбрасывайте ненужную технику, если она работает</a:t>
            </a:r>
          </a:p>
          <a:p>
            <a:pPr marL="514350" indent="-514350">
              <a:buAutoNum type="arabicPeriod"/>
            </a:pPr>
            <a:r>
              <a:rPr lang="ru-RU" sz="9600" dirty="0" smtClean="0"/>
              <a:t>Неработающую технику пытайтесь отремонтировать</a:t>
            </a:r>
          </a:p>
          <a:p>
            <a:pPr marL="514350" indent="-514350">
              <a:buAutoNum type="arabicPeriod"/>
            </a:pPr>
            <a:r>
              <a:rPr lang="ru-RU" sz="9600" dirty="0" smtClean="0"/>
              <a:t>Не выбрасывайте технику с другими отходами</a:t>
            </a:r>
          </a:p>
          <a:p>
            <a:pPr marL="514350" indent="-514350">
              <a:buAutoNum type="arabicPeriod"/>
            </a:pPr>
            <a:r>
              <a:rPr lang="ru-RU" sz="9600" dirty="0" smtClean="0"/>
              <a:t>Выбирайте качественные товары с длительным сроком службы</a:t>
            </a:r>
          </a:p>
          <a:p>
            <a:pPr marL="514350" indent="-514350">
              <a:buAutoNum type="arabicPeriod"/>
            </a:pPr>
            <a:r>
              <a:rPr lang="ru-RU" sz="9600" dirty="0" smtClean="0"/>
              <a:t>Не используйте сломанную технику для поделок, не по назначению 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0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Повторное использование отходов</a:t>
            </a:r>
            <a:endParaRPr lang="be-BY" dirty="0"/>
          </a:p>
        </p:txBody>
      </p:sp>
      <p:pic>
        <p:nvPicPr>
          <p:cNvPr id="2050" name="Picture 2" descr="C:\Users\Анатоль\Desktop\zmejka-iz-shin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92888" cy="504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Предотвращение образования</a:t>
            </a: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Использование аккумуляторов вместо батареек</a:t>
            </a:r>
          </a:p>
          <a:p>
            <a:pPr marL="514350" indent="-514350">
              <a:buAutoNum type="arabicPeriod"/>
            </a:pPr>
            <a:r>
              <a:rPr lang="ru-RU" dirty="0" smtClean="0"/>
              <a:t>Использование сумок из такни вместо одноразовых полиэтиленовых</a:t>
            </a:r>
          </a:p>
          <a:p>
            <a:pPr marL="514350" indent="-514350">
              <a:buAutoNum type="arabicPeriod"/>
            </a:pPr>
            <a:r>
              <a:rPr lang="ru-RU" dirty="0" smtClean="0"/>
              <a:t>Двусторонняя печать</a:t>
            </a:r>
          </a:p>
          <a:p>
            <a:pPr marL="514350" indent="-514350">
              <a:buAutoNum type="arabicPeriod"/>
            </a:pPr>
            <a:r>
              <a:rPr lang="ru-RU" dirty="0" smtClean="0"/>
              <a:t>Не использование одноразовой посуды 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Приобретение продуктов в большой упаковке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42904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Простые решения – большие успехи  </a:t>
            </a:r>
            <a:endParaRPr lang="ru-RU" dirty="0"/>
          </a:p>
        </p:txBody>
      </p:sp>
      <p:pic>
        <p:nvPicPr>
          <p:cNvPr id="6146" name="Picture 2" descr="D:\Релама экология\Отходы реклама\zero-waste-wee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928802"/>
            <a:ext cx="6536341" cy="4097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Термины</a:t>
            </a: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496944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Отходы</a:t>
            </a:r>
            <a:r>
              <a:rPr lang="ru-RU" sz="2800" dirty="0" smtClean="0"/>
              <a:t> </a:t>
            </a:r>
            <a:r>
              <a:rPr lang="ru-RU" sz="2800" dirty="0"/>
              <a:t>– вещества или предметы, </a:t>
            </a:r>
            <a:r>
              <a:rPr lang="ru-RU" sz="2800" dirty="0" smtClean="0"/>
              <a:t>которые не имеют </a:t>
            </a:r>
            <a:r>
              <a:rPr lang="ru-RU" sz="2800" dirty="0"/>
              <a:t>определенного предназначения по месту их </a:t>
            </a:r>
            <a:r>
              <a:rPr lang="ru-RU" sz="2800" dirty="0" smtClean="0"/>
              <a:t>образования либо </a:t>
            </a:r>
            <a:r>
              <a:rPr lang="ru-RU" sz="2800" dirty="0"/>
              <a:t>утратившие полностью или частично свои потребительские </a:t>
            </a:r>
            <a:r>
              <a:rPr lang="ru-RU" sz="2800" dirty="0" smtClean="0"/>
              <a:t>свойства</a:t>
            </a:r>
          </a:p>
          <a:p>
            <a:pPr marL="0" indent="0">
              <a:buNone/>
            </a:pP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Вторичные </a:t>
            </a:r>
            <a:r>
              <a:rPr lang="ru-RU" sz="2800" b="1" dirty="0"/>
              <a:t>материальные ресурсы </a:t>
            </a:r>
            <a:r>
              <a:rPr lang="ru-RU" sz="2800" dirty="0"/>
              <a:t>– отходы, которые после их </a:t>
            </a:r>
            <a:r>
              <a:rPr lang="ru-RU" sz="2800" dirty="0" smtClean="0"/>
              <a:t>сбора </a:t>
            </a:r>
            <a:r>
              <a:rPr lang="ru-RU" sz="2800" i="1" dirty="0" smtClean="0"/>
              <a:t>могут быть переработаны</a:t>
            </a:r>
            <a:r>
              <a:rPr lang="ru-RU" sz="2800" dirty="0" smtClean="0"/>
              <a:t> в </a:t>
            </a:r>
            <a:r>
              <a:rPr lang="ru-RU" sz="2800" dirty="0"/>
              <a:t>Республике </a:t>
            </a:r>
            <a:r>
              <a:rPr lang="ru-RU" sz="2800" dirty="0" smtClean="0"/>
              <a:t>Беларусь </a:t>
            </a:r>
          </a:p>
          <a:p>
            <a:pPr marL="0" indent="0">
              <a:buNone/>
            </a:pP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635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/>
              <a:t>Нажми на мусор!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565400"/>
            <a:ext cx="4073525" cy="405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628775"/>
            <a:ext cx="43227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549775"/>
            <a:ext cx="3779838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08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Тэтра</a:t>
            </a:r>
            <a:r>
              <a:rPr lang="ru-RU" b="1" dirty="0" smtClean="0"/>
              <a:t>-пак</a:t>
            </a:r>
            <a:endParaRPr lang="ru-RU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5230821" cy="385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59832" y="5445224"/>
            <a:ext cx="554461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B2B2B2"/>
              </a:buClr>
              <a:buSzPct val="90000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   </a:t>
            </a:r>
            <a:r>
              <a:rPr lang="ru-RU" kern="0" dirty="0" smtClean="0">
                <a:solidFill>
                  <a:srgbClr val="000000"/>
                </a:solidFill>
                <a:latin typeface="Arial"/>
              </a:rPr>
              <a:t>Всего в среднем 74% бумаги,                              </a:t>
            </a:r>
          </a:p>
          <a:p>
            <a:pPr eaLnBrk="0" hangingPunct="0">
              <a:spcBef>
                <a:spcPct val="20000"/>
              </a:spcBef>
              <a:buClr>
                <a:srgbClr val="B2B2B2"/>
              </a:buClr>
              <a:buSzPct val="90000"/>
              <a:defRPr/>
            </a:pPr>
            <a:r>
              <a:rPr lang="ru-RU" kern="0" dirty="0" smtClean="0">
                <a:solidFill>
                  <a:srgbClr val="000000"/>
                </a:solidFill>
                <a:latin typeface="Arial"/>
              </a:rPr>
              <a:t>    </a:t>
            </a:r>
            <a:r>
              <a:rPr lang="en-US" kern="0" dirty="0" smtClean="0">
                <a:solidFill>
                  <a:srgbClr val="000000"/>
                </a:solidFill>
                <a:latin typeface="Arial"/>
              </a:rPr>
              <a:t>                           </a:t>
            </a:r>
            <a:r>
              <a:rPr lang="ru-RU" kern="0" dirty="0" smtClean="0">
                <a:solidFill>
                  <a:srgbClr val="000000"/>
                </a:solidFill>
                <a:latin typeface="Arial"/>
              </a:rPr>
              <a:t>22% полиэтилена и                                      </a:t>
            </a:r>
          </a:p>
          <a:p>
            <a:pPr eaLnBrk="0" hangingPunct="0">
              <a:spcBef>
                <a:spcPct val="20000"/>
              </a:spcBef>
              <a:buClr>
                <a:srgbClr val="B2B2B2"/>
              </a:buClr>
              <a:buSzPct val="90000"/>
              <a:defRPr/>
            </a:pPr>
            <a:r>
              <a:rPr lang="ru-RU" kern="0" dirty="0" smtClean="0">
                <a:solidFill>
                  <a:srgbClr val="000000"/>
                </a:solidFill>
                <a:latin typeface="Arial"/>
              </a:rPr>
              <a:t>  </a:t>
            </a:r>
            <a:r>
              <a:rPr lang="en-US" kern="0" dirty="0" smtClean="0">
                <a:solidFill>
                  <a:srgbClr val="000000"/>
                </a:solidFill>
                <a:latin typeface="Arial"/>
              </a:rPr>
              <a:t>                           </a:t>
            </a:r>
            <a:r>
              <a:rPr lang="ru-RU" kern="0" dirty="0" smtClean="0">
                <a:solidFill>
                  <a:srgbClr val="000000"/>
                </a:solidFill>
                <a:latin typeface="Arial"/>
              </a:rPr>
              <a:t>  4% алюминия.</a:t>
            </a:r>
            <a:endParaRPr lang="ru-RU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820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988300" cy="11430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4000" smtClean="0"/>
              <a:t>Молитвы об усопших и забота о природе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22475"/>
            <a:ext cx="6049962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8413"/>
            <a:ext cx="37433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0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ЗЕЛЁНОЕ ПОТРЕБЛЕНИЕ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2863" y="3714752"/>
            <a:ext cx="2751137" cy="283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08635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286380" y="2000240"/>
            <a:ext cx="2071670" cy="3221021"/>
          </a:xfr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48" y="214291"/>
            <a:ext cx="369061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2352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Ваш вклад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Брать с собой сумку при походе в магазин</a:t>
            </a:r>
          </a:p>
          <a:p>
            <a:r>
              <a:rPr lang="ru-RU" dirty="0" smtClean="0"/>
              <a:t>Выбирать долговечные, с минимальной упаковкой товары</a:t>
            </a:r>
          </a:p>
          <a:p>
            <a:r>
              <a:rPr lang="ru-RU" dirty="0" smtClean="0"/>
              <a:t>Сжимать упаковку для уменьшения ее объема перед выбрасыванием</a:t>
            </a:r>
          </a:p>
          <a:p>
            <a:r>
              <a:rPr lang="ru-RU" dirty="0" smtClean="0"/>
              <a:t>Выбирать товары, упаковка которых перерабатывается</a:t>
            </a:r>
          </a:p>
          <a:p>
            <a:r>
              <a:rPr lang="ru-RU" dirty="0" smtClean="0"/>
              <a:t>Сортировать отходы</a:t>
            </a:r>
          </a:p>
          <a:p>
            <a:r>
              <a:rPr lang="ru-RU" dirty="0" smtClean="0"/>
              <a:t>Не сжигать отходы</a:t>
            </a:r>
          </a:p>
          <a:p>
            <a:r>
              <a:rPr lang="ru-RU" dirty="0" smtClean="0"/>
              <a:t>Компостируйте органические отходы</a:t>
            </a:r>
          </a:p>
          <a:p>
            <a:r>
              <a:rPr lang="ru-RU" dirty="0" smtClean="0"/>
              <a:t>Снижать количество опасных отходов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20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Внимание: опасные отходы</a:t>
            </a:r>
            <a:endParaRPr lang="ru-RU" dirty="0"/>
          </a:p>
        </p:txBody>
      </p:sp>
      <p:pic>
        <p:nvPicPr>
          <p:cNvPr id="20482" name="Picture 2" descr="G:\Лариса\ФОТО\Устойчивое развитие\Отходы\Батарейки\P32800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5786" y="4000504"/>
            <a:ext cx="3160180" cy="2370135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000504"/>
            <a:ext cx="276226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857364"/>
            <a:ext cx="379316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https://encrypted-tbn2.gstatic.com/images?q=tbn:ANd9GcS7kN8jgQ3GuuJzT1__4d2H15CBvsD5d-KOZoWUSYGoLkAK8jzb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500174"/>
            <a:ext cx="37147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0628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428604"/>
            <a:ext cx="8153400" cy="357646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7200" dirty="0" smtClean="0">
                <a:latin typeface="Century Gothic" pitchFamily="34" charset="0"/>
              </a:rPr>
              <a:t>Благодарю за внимание!</a:t>
            </a:r>
            <a:endParaRPr lang="ru-RU" sz="7200" dirty="0">
              <a:latin typeface="Century Gothic" pitchFamily="34" charset="0"/>
            </a:endParaRPr>
          </a:p>
        </p:txBody>
      </p:sp>
      <p:pic>
        <p:nvPicPr>
          <p:cNvPr id="9218" name="Picture 2" descr="C:\Users\fshop.by\Desktop\logo_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7" y="5805264"/>
            <a:ext cx="2068780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Проблема</a:t>
            </a:r>
            <a:endParaRPr lang="ru-RU" dirty="0"/>
          </a:p>
        </p:txBody>
      </p:sp>
      <p:pic>
        <p:nvPicPr>
          <p:cNvPr id="3074" name="Picture 2" descr="C:\Users\fshop.by\Desktop\plastic1_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520787" cy="49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501122" cy="1004910"/>
          </a:xfrm>
        </p:spPr>
        <p:style>
          <a:lnRef idx="2">
            <a:schemeClr val="dk1"/>
          </a:lnRef>
          <a:fillRef idx="1001">
            <a:schemeClr val="dk2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Большое тихоокеанское мусорное пятно</a:t>
            </a:r>
            <a:endParaRPr lang="ru-RU" dirty="0"/>
          </a:p>
        </p:txBody>
      </p:sp>
      <p:pic>
        <p:nvPicPr>
          <p:cNvPr id="2051" name="Picture 3" descr="C:\Users\fshop.by\Desktop\musorostrov_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7050410" cy="51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Мусорные факты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29196"/>
          </a:xfrm>
        </p:spPr>
        <p:txBody>
          <a:bodyPr>
            <a:normAutofit/>
          </a:bodyPr>
          <a:lstStyle/>
          <a:p>
            <a:r>
              <a:rPr lang="ru-RU" dirty="0" smtClean="0"/>
              <a:t>Большое тихоокеанское мусорное пятно –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от 700 тыс. до 15 млн км² и более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(от 0,41 % до 8,1 %</a:t>
            </a:r>
            <a:r>
              <a:rPr lang="en-US" dirty="0" smtClean="0"/>
              <a:t> </a:t>
            </a:r>
            <a:r>
              <a:rPr lang="ru-RU" dirty="0" smtClean="0"/>
              <a:t>от площади Тихого Океана).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Каждый белорус : 2009 г  -  0,877  кг</a:t>
            </a:r>
            <a:r>
              <a:rPr lang="en-US" dirty="0" smtClean="0"/>
              <a:t>/</a:t>
            </a:r>
            <a:r>
              <a:rPr lang="ru-RU" dirty="0" smtClean="0"/>
              <a:t>день</a:t>
            </a:r>
          </a:p>
          <a:p>
            <a:pPr>
              <a:buNone/>
            </a:pPr>
            <a:r>
              <a:rPr lang="ru-RU" dirty="0" smtClean="0"/>
              <a:t>                                       2005 г  -  0,485 кг</a:t>
            </a:r>
            <a:r>
              <a:rPr lang="en-US" dirty="0" smtClean="0"/>
              <a:t>/</a:t>
            </a:r>
            <a:r>
              <a:rPr lang="ru-RU" dirty="0" smtClean="0"/>
              <a:t>день  </a:t>
            </a:r>
          </a:p>
          <a:p>
            <a:r>
              <a:rPr lang="ru-RU" dirty="0" smtClean="0"/>
              <a:t>Минчане</a:t>
            </a:r>
            <a:r>
              <a:rPr lang="ru-RU" dirty="0"/>
              <a:t>:  </a:t>
            </a:r>
            <a:r>
              <a:rPr lang="ru-RU" dirty="0" smtClean="0"/>
              <a:t>1,35  кг/день  / 503 кг в год </a:t>
            </a:r>
            <a:endParaRPr lang="ru-RU" i="1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4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Отходы = проблема?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ru-RU" dirty="0" smtClean="0"/>
              <a:t>Отходы = доходы?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43050"/>
            <a:ext cx="7365682" cy="490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entury Gothic" pitchFamily="34" charset="0"/>
              </a:rPr>
              <a:t>Космический мусор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026" name="Picture 2" descr="C:\Users\fshop.by\Desktop\su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09" y="1584195"/>
            <a:ext cx="7230647" cy="51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Сколько мы выбрасываем?</a:t>
            </a:r>
            <a:endParaRPr lang="be-BY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51494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3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Другая 1">
      <a:dk1>
        <a:sysClr val="windowText" lastClr="000000"/>
      </a:dk1>
      <a:lt1>
        <a:sysClr val="window" lastClr="FFFFFF"/>
      </a:lt1>
      <a:dk2>
        <a:srgbClr val="6DAA2D"/>
      </a:dk2>
      <a:lt2>
        <a:srgbClr val="C9C2D1"/>
      </a:lt2>
      <a:accent1>
        <a:srgbClr val="7F0000"/>
      </a:accent1>
      <a:accent2>
        <a:srgbClr val="994C00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930</TotalTime>
  <Words>515</Words>
  <Application>Microsoft Office PowerPoint</Application>
  <PresentationFormat>Экран (4:3)</PresentationFormat>
  <Paragraphs>94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Обычная</vt:lpstr>
      <vt:lpstr>         Проблема отходов в современном мире</vt:lpstr>
      <vt:lpstr>Что такое мусор (отходы)?</vt:lpstr>
      <vt:lpstr>Термины</vt:lpstr>
      <vt:lpstr>Проблема</vt:lpstr>
      <vt:lpstr>Большое тихоокеанское мусорное пятно</vt:lpstr>
      <vt:lpstr>Мусорные факты</vt:lpstr>
      <vt:lpstr>  Отходы = проблема?   Отходы = доходы?</vt:lpstr>
      <vt:lpstr>Космический мусор</vt:lpstr>
      <vt:lpstr>Сколько мы выбрасываем?</vt:lpstr>
      <vt:lpstr>Как решить проблему отходов?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Мусорные дилеммы и решение мусорных проблем</vt:lpstr>
      <vt:lpstr>Мусоросортировочные заводы</vt:lpstr>
      <vt:lpstr>Презентация PowerPoint</vt:lpstr>
      <vt:lpstr>Презентация PowerPoint</vt:lpstr>
      <vt:lpstr>Презентация PowerPoint</vt:lpstr>
      <vt:lpstr>Переработка и раздельный сбор</vt:lpstr>
      <vt:lpstr>Контейнер для сбора пластика</vt:lpstr>
      <vt:lpstr>Контейнер для сбора макулатуры</vt:lpstr>
      <vt:lpstr>Контейнер для сбора стекла</vt:lpstr>
      <vt:lpstr>Нельзя выбрасывать в контейнеры</vt:lpstr>
      <vt:lpstr>Отходы электрического и электронного оборудования:</vt:lpstr>
      <vt:lpstr>Повторное использование отходов</vt:lpstr>
      <vt:lpstr>Предотвращение образования</vt:lpstr>
      <vt:lpstr>Простые решения – большие успехи  </vt:lpstr>
      <vt:lpstr>Нажми на мусор!</vt:lpstr>
      <vt:lpstr>Тэтра-пак</vt:lpstr>
      <vt:lpstr>Молитвы об усопших и забота о природе</vt:lpstr>
      <vt:lpstr>ЗЕЛЁНОЕ ПОТРЕБЛЕНИЕ</vt:lpstr>
      <vt:lpstr>Ваш вклад</vt:lpstr>
      <vt:lpstr>Внимание: опасные отходы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 отходов – есть ресурсы</dc:title>
  <dc:creator>User</dc:creator>
  <cp:lastModifiedBy>Valued Acer Customer</cp:lastModifiedBy>
  <cp:revision>75</cp:revision>
  <dcterms:created xsi:type="dcterms:W3CDTF">2012-02-01T10:05:56Z</dcterms:created>
  <dcterms:modified xsi:type="dcterms:W3CDTF">2016-03-16T05:40:24Z</dcterms:modified>
</cp:coreProperties>
</file>