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8139E52-D68D-45E2-951E-160C3160FE17}" type="datetimeFigureOut">
              <a:rPr lang="ru-RU" smtClean="0"/>
              <a:t>11.04.2012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8A537D8-5F28-42F5-8BA0-8D6C95C381E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4714876" y="2071678"/>
            <a:ext cx="4429124" cy="4786322"/>
            <a:chOff x="4714876" y="2071678"/>
            <a:chExt cx="4429124" cy="4786322"/>
          </a:xfrm>
        </p:grpSpPr>
        <p:pic>
          <p:nvPicPr>
            <p:cNvPr id="9" name="Рисунок 8" descr="00037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5617" y="3950496"/>
              <a:ext cx="2408383" cy="29075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0" name="Рисунок 9" descr="00037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31147" y="2071678"/>
              <a:ext cx="1612853" cy="234312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Рисунок 10" descr="0_56e19_5222deb3_XL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14876" y="5417026"/>
              <a:ext cx="2357422" cy="14409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2" name="Рисунок 11" descr="00037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950496"/>
            <a:ext cx="2408383" cy="29075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 descr="0_56e19_5222deb3_XL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3108" y="5417026"/>
            <a:ext cx="2357422" cy="14409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00037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071678"/>
            <a:ext cx="1612853" cy="2343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Прямоугольник 15"/>
          <p:cNvSpPr/>
          <p:nvPr/>
        </p:nvSpPr>
        <p:spPr>
          <a:xfrm>
            <a:off x="1785918" y="2214554"/>
            <a:ext cx="571504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4400" dirty="0"/>
              <a:t>Искусство Белоруссии</a:t>
            </a:r>
          </a:p>
        </p:txBody>
      </p:sp>
      <p:sp>
        <p:nvSpPr>
          <p:cNvPr id="21" name="Прямоугольник 20"/>
          <p:cNvSpPr/>
          <p:nvPr/>
        </p:nvSpPr>
        <p:spPr>
          <a:xfrm rot="10800000" flipH="1" flipV="1">
            <a:off x="3786182" y="2428868"/>
            <a:ext cx="1357322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Шаермана</a:t>
            </a:r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Павла 8«А»</a:t>
            </a:r>
          </a:p>
          <a:p>
            <a:pPr algn="ctr"/>
            <a:r>
              <a:rPr lang="ru-RU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класс</a:t>
            </a:r>
            <a:endParaRPr lang="ru-RU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71802" y="4000504"/>
            <a:ext cx="29766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/>
              <a:t>Дворец в Святске. Фасад.</a:t>
            </a:r>
          </a:p>
        </p:txBody>
      </p:sp>
      <p:pic>
        <p:nvPicPr>
          <p:cNvPr id="5" name="Рисунок 4" descr="00049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928802"/>
            <a:ext cx="9218874" cy="2135706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0"/>
            <a:ext cx="742953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 Для живописи начиная с 17 в. характерно развитие церковных монументально-декоративных росписей. Достигается большое синтетическое единство росписей с архитектурой (церковь Петропавловского монастыря в Минске, в которой, в отличие от католических костелов, живопись покрывает и стены и столбы). Особенностью стиля этих росписей является связь с традициями и приемами народного искусства. В 18 в. декоративная живопись становится одним из важнейших наряду со скульптурой элементов художественного оформления культовых сооружений стиля барокко. В 18 в. создавались и чрезвычайно богатые, живописные по своему характеру резные иконостасы со скульптурными изображениями святых и растительным орнаментом. Интересна и деревянная скульптура («Распятие» из Художественного музея в Минске работы резчика Казимира </a:t>
            </a:r>
            <a:r>
              <a:rPr lang="ru-RU" sz="2000" dirty="0" err="1"/>
              <a:t>Круповича</a:t>
            </a:r>
            <a:r>
              <a:rPr lang="ru-RU" sz="2000" dirty="0"/>
              <a:t>).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4714876" y="2071678"/>
            <a:ext cx="4429124" cy="4786322"/>
            <a:chOff x="4714876" y="2071678"/>
            <a:chExt cx="4429124" cy="4786322"/>
          </a:xfrm>
        </p:grpSpPr>
        <p:pic>
          <p:nvPicPr>
            <p:cNvPr id="10" name="Рисунок 9" descr="00037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5617" y="3950496"/>
              <a:ext cx="2408383" cy="29075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Рисунок 10" descr="00037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31147" y="2071678"/>
              <a:ext cx="1612853" cy="234312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2" name="Рисунок 11" descr="0_56e19_5222deb3_XL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14876" y="5417026"/>
              <a:ext cx="2357422" cy="14409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3" name="Рисунок 12" descr="800_2bcbd9c09ea14a364ace270772f6f87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2107" y="357166"/>
            <a:ext cx="1641893" cy="1928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i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86182" y="5429250"/>
            <a:ext cx="12001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714488"/>
            <a:ext cx="66437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Высокого художественного уровня достигает живопись 18 в. Своеобразный раздел изобразительного искусства образуют рельефные иконы, сочетавшие пластику и живопись. Развивается портретная живопись, в которой традиции парсуны постепенно вытесняются более реалистическими приемами изображения. Велика здесь роль местных крепостных художников.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4714876" y="2071678"/>
            <a:ext cx="4429124" cy="4786322"/>
            <a:chOff x="4714876" y="2071678"/>
            <a:chExt cx="4429124" cy="4786322"/>
          </a:xfrm>
        </p:grpSpPr>
        <p:pic>
          <p:nvPicPr>
            <p:cNvPr id="10" name="Рисунок 9" descr="00037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5617" y="3950496"/>
              <a:ext cx="2408383" cy="29075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Рисунок 10" descr="00037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31147" y="2071678"/>
              <a:ext cx="1612853" cy="234312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2" name="Рисунок 11" descr="0_56e19_5222deb3_XL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14876" y="5417026"/>
              <a:ext cx="2357422" cy="14409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3" name="Рисунок 12" descr="800_2bcbd9c09ea14a364ace270772f6f87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2107" y="357166"/>
            <a:ext cx="1641893" cy="1928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i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86182" y="5429250"/>
            <a:ext cx="12001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785926"/>
            <a:ext cx="6858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 Больших успехов достигла к 17—18 вв. в Белоруссии гравюра. Следует напомнить, что в 16 в. и в течение 17 в. здесь был издан ряд книг, отличавшихся высоким качеством. На основе их иллюстрирования сложилась замечательная местная гравюрная школа. Лучшими мастерами этой школы были отец и сын Вощанки (характеристика художественной деятельности Максима Вощанки дана в 1-й книге II тома).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4714876" y="2071678"/>
            <a:ext cx="4429124" cy="4786322"/>
            <a:chOff x="4714876" y="2071678"/>
            <a:chExt cx="4429124" cy="4786322"/>
          </a:xfrm>
        </p:grpSpPr>
        <p:pic>
          <p:nvPicPr>
            <p:cNvPr id="10" name="Рисунок 9" descr="00037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5617" y="3950496"/>
              <a:ext cx="2408383" cy="29075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Рисунок 10" descr="00037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31147" y="2071678"/>
              <a:ext cx="1612853" cy="234312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2" name="Рисунок 11" descr="0_56e19_5222deb3_XL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14876" y="5417026"/>
              <a:ext cx="2357422" cy="14409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3" name="Рисунок 12" descr="800_2bcbd9c09ea14a364ace270772f6f87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2107" y="357166"/>
            <a:ext cx="1641893" cy="1928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i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86182" y="5429250"/>
            <a:ext cx="12001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643050"/>
            <a:ext cx="6858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 Василий Вощанка, чье творчество связано с современными ему реалистическими направлениями европейского искусства, работал в Могилеве в 1694—1730 гг. Он был автором сложных по композиции гравюр и смелых по замыслу заглавных листов книги «Небо Новое» (1699) и интересной гравюры с видом Москвы на заглавном листе «Книги житий святых» (1702). Он создал также оригинальные образцы станковой гравюры на дереве отпечатанные на холсте, так называемые антиминсы («Положение во гроб», 1708). 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4714876" y="2071678"/>
            <a:ext cx="4429124" cy="4786322"/>
            <a:chOff x="4714876" y="2071678"/>
            <a:chExt cx="4429124" cy="4786322"/>
          </a:xfrm>
        </p:grpSpPr>
        <p:pic>
          <p:nvPicPr>
            <p:cNvPr id="14" name="Рисунок 13" descr="00037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5617" y="3950496"/>
              <a:ext cx="2408383" cy="29075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5" name="Рисунок 14" descr="00037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31147" y="2071678"/>
              <a:ext cx="1612853" cy="234312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6" name="Рисунок 15" descr="0_56e19_5222deb3_XL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14876" y="5417026"/>
              <a:ext cx="2357422" cy="14409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7" name="Рисунок 16" descr="800_2bcbd9c09ea14a364ace270772f6f87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2107" y="357166"/>
            <a:ext cx="1641893" cy="1928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Рисунок 17" descr="i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86182" y="5429250"/>
            <a:ext cx="12001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2285992"/>
            <a:ext cx="600077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 последующих десятилетиях 18 в. развитие гравюры (существовавшей в Белоруссии главным образом в форме книжной гравюры) обрывается вследствие запрещения белорусского языка и прекращения выпуска книг на белорусском языке.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3786182" y="357166"/>
            <a:ext cx="5357818" cy="6500834"/>
            <a:chOff x="3786182" y="357166"/>
            <a:chExt cx="5357818" cy="6500834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4714876" y="2071678"/>
              <a:ext cx="4429124" cy="4786322"/>
              <a:chOff x="4714876" y="2071678"/>
              <a:chExt cx="4429124" cy="4786322"/>
            </a:xfrm>
          </p:grpSpPr>
          <p:pic>
            <p:nvPicPr>
              <p:cNvPr id="6" name="Рисунок 5" descr="000373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6735617" y="3950496"/>
                <a:ext cx="2408383" cy="2907504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pic>
            <p:nvPicPr>
              <p:cNvPr id="7" name="Рисунок 6" descr="000374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531147" y="2071678"/>
                <a:ext cx="1612853" cy="2343128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pic>
            <p:nvPicPr>
              <p:cNvPr id="8" name="Рисунок 7" descr="0_56e19_5222deb3_XL.jpe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714876" y="5417026"/>
                <a:ext cx="2357422" cy="1440974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</p:grpSp>
        <p:pic>
          <p:nvPicPr>
            <p:cNvPr id="9" name="Рисунок 8" descr="800_2bcbd9c09ea14a364ace270772f6f875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02107" y="357166"/>
              <a:ext cx="1641893" cy="192880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0" name="Рисунок 9" descr="i.jpe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86182" y="5429250"/>
              <a:ext cx="1200150" cy="142875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2910" y="857232"/>
            <a:ext cx="6500858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000" dirty="0"/>
              <a:t>Начиная с 17 столетия в Белоруссии, находившейся под тяжким игом Речи </a:t>
            </a:r>
            <a:r>
              <a:rPr lang="ru-RU" sz="2000" dirty="0" err="1"/>
              <a:t>Посполитой</a:t>
            </a:r>
            <a:r>
              <a:rPr lang="ru-RU" sz="2000" dirty="0"/>
              <a:t>, продолжается начавшийся еще в 17 веке рост национального самосознания. В усилении классовой и освободительной борьбы белорусского народа нашло отражение растущее сопротивление его дальнейшему </a:t>
            </a:r>
            <a:r>
              <a:rPr lang="ru-RU" sz="2000" dirty="0" err="1"/>
              <a:t>ополячиванию</a:t>
            </a:r>
            <a:r>
              <a:rPr lang="ru-RU" sz="2000" dirty="0"/>
              <a:t>. Если в городах и магнатских резиденциях продолжало существовать искусство, связанное с западноевропейским барокко, то одновременно все больше развивалась народная культура в формах деревянного зодчества и прикладного искусства. </a:t>
            </a:r>
          </a:p>
          <a:p>
            <a:endParaRPr lang="ru-RU" sz="2000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4714876" y="2071678"/>
            <a:ext cx="4429124" cy="4786322"/>
            <a:chOff x="4714876" y="2071678"/>
            <a:chExt cx="4429124" cy="4786322"/>
          </a:xfrm>
        </p:grpSpPr>
        <p:pic>
          <p:nvPicPr>
            <p:cNvPr id="19" name="Рисунок 18" descr="00037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5617" y="3950496"/>
              <a:ext cx="2408383" cy="29075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" name="Рисунок 19" descr="00037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31147" y="2071678"/>
              <a:ext cx="1612853" cy="234312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1" name="Рисунок 20" descr="0_56e19_5222deb3_XL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14876" y="5417026"/>
              <a:ext cx="2357422" cy="14409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22" name="Рисунок 21" descr="800_2bcbd9c09ea14a364ace270772f6f87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2107" y="357166"/>
            <a:ext cx="1641893" cy="1928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Рисунок 22" descr="i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86182" y="5429250"/>
            <a:ext cx="12001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14348" y="5429264"/>
            <a:ext cx="77153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Замок </a:t>
            </a:r>
            <a:r>
              <a:rPr lang="ru-RU" sz="2000" dirty="0" err="1"/>
              <a:t>Радзивиллов</a:t>
            </a:r>
            <a:r>
              <a:rPr lang="ru-RU" sz="2000" dirty="0"/>
              <a:t> в Несвиже. Конец 16-18 в. Вид со стороны двора. </a:t>
            </a:r>
          </a:p>
        </p:txBody>
      </p:sp>
      <p:pic>
        <p:nvPicPr>
          <p:cNvPr id="9" name="Рисунок 8" descr="0_56e19_5222deb3_XL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023" y="0"/>
            <a:ext cx="9115977" cy="5572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428604"/>
            <a:ext cx="6858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В архитектуре в течение 17 в. осуществлялась активная застройка городов — Могилева, Полоцка, Витебска. Создавались многочисленные городские сооружения, жилые строения, ратуши, укрепления, представляющие собой образцы белорусской гражданской деревянной архитектуры. Некоторые из них носили переходный по отношению к предшествующему этапу характер. Черты, близкие древнерусскому зодчеству, долго проявлялись в культовой, особенно деревянной архитектуре. Так, Ильинская церковь в Витебске (17—18 вв.) по своей архитектурной композиции девяти глав, ритмически нарастающих к центральной, напоминает храм Василия Блаженного в Москве. Близка к традициям деревянного зодчества и каменная церковь Петропавловского монастыря в Минске (1612). Наряду с этим происходит и развитие костельной архитектуры. Типичным примером является иезуитский костел в Гродно (1667), построенный в стиле барокко.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4714876" y="2071678"/>
            <a:ext cx="4429124" cy="4786322"/>
            <a:chOff x="4714876" y="2071678"/>
            <a:chExt cx="4429124" cy="4786322"/>
          </a:xfrm>
        </p:grpSpPr>
        <p:pic>
          <p:nvPicPr>
            <p:cNvPr id="10" name="Рисунок 9" descr="00037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5617" y="3950496"/>
              <a:ext cx="2408383" cy="29075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Рисунок 10" descr="00037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31147" y="2071678"/>
              <a:ext cx="1612853" cy="234312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2" name="Рисунок 11" descr="0_56e19_5222deb3_XL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14876" y="5417026"/>
              <a:ext cx="2357422" cy="14409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3" name="Рисунок 12" descr="800_2bcbd9c09ea14a364ace270772f6f87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2107" y="357166"/>
            <a:ext cx="1641893" cy="1928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i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86182" y="5429250"/>
            <a:ext cx="12001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714356"/>
            <a:ext cx="621507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В 18 в. в Белоруссии продолжается распространение стиля барокко. Одним из крупнейших сооружений является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Спасо-Преображенский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собор в Могилеве, созданный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Гляубицем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Гляубицасом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—архитектором, строившим в Вильнюсе)—пример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кре-стовокупольного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храма. В нем также заметна связь с русским и украинским барокко, характером своего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пятиглавия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он напоминает собор Смольного монастыря Растрелли.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4714876" y="2071678"/>
            <a:ext cx="4429124" cy="4786322"/>
            <a:chOff x="4714876" y="2071678"/>
            <a:chExt cx="4429124" cy="4786322"/>
          </a:xfrm>
        </p:grpSpPr>
        <p:pic>
          <p:nvPicPr>
            <p:cNvPr id="14" name="Рисунок 13" descr="00037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5617" y="3950496"/>
              <a:ext cx="2408383" cy="29075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5" name="Рисунок 14" descr="00037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31147" y="2071678"/>
              <a:ext cx="1612853" cy="234312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6" name="Рисунок 15" descr="0_56e19_5222deb3_XL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14876" y="5417026"/>
              <a:ext cx="2357422" cy="14409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7" name="Рисунок 16" descr="800_2bcbd9c09ea14a364ace270772f6f87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2107" y="357166"/>
            <a:ext cx="1641893" cy="1928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Рисунок 17" descr="i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86182" y="5429250"/>
            <a:ext cx="12001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928670"/>
            <a:ext cx="6858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 Замечательным памятником белорусского зодчества является перестроенный около середины 18 в. Софийский собор в Полоцке, сооруженный еще в 11 в. и неоднократно перестраивавшийся и менявший свой облик. В 18 в. он был превращен в барочный </a:t>
            </a:r>
            <a:r>
              <a:rPr lang="ru-RU" sz="2000" dirty="0" err="1"/>
              <a:t>двухбашенный</a:t>
            </a:r>
            <a:r>
              <a:rPr lang="ru-RU" sz="2000" dirty="0"/>
              <a:t> </a:t>
            </a:r>
            <a:r>
              <a:rPr lang="ru-RU" sz="2000" dirty="0" err="1"/>
              <a:t>базиликальный</a:t>
            </a:r>
            <a:r>
              <a:rPr lang="ru-RU" sz="2000" dirty="0"/>
              <a:t> храм, сохранивший, однако, в своих мощных абсидах связь с древнерусским зодчеством. Монументальное здание собора, стоящее на высоком холме у впадения реки Полоты в Западную Двину, замечательно связано с природным окружением.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4714876" y="2071678"/>
            <a:ext cx="4429124" cy="4786322"/>
            <a:chOff x="4714876" y="2071678"/>
            <a:chExt cx="4429124" cy="4786322"/>
          </a:xfrm>
        </p:grpSpPr>
        <p:pic>
          <p:nvPicPr>
            <p:cNvPr id="10" name="Рисунок 9" descr="00037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5617" y="3950496"/>
              <a:ext cx="2408383" cy="29075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Рисунок 10" descr="00037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31147" y="2071678"/>
              <a:ext cx="1612853" cy="234312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2" name="Рисунок 11" descr="0_56e19_5222deb3_XL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14876" y="5417026"/>
              <a:ext cx="2357422" cy="14409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3" name="Рисунок 12" descr="800_2bcbd9c09ea14a364ace270772f6f87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2107" y="357166"/>
            <a:ext cx="1641893" cy="1928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i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86182" y="5429250"/>
            <a:ext cx="12001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728" y="6000768"/>
            <a:ext cx="60722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Иезуитский костел в Гродно. 1677 г. Вид с юго-запада</a:t>
            </a:r>
          </a:p>
        </p:txBody>
      </p:sp>
      <p:pic>
        <p:nvPicPr>
          <p:cNvPr id="5" name="Рисунок 4" descr="00037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28860" y="0"/>
            <a:ext cx="4143404" cy="60194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000108"/>
            <a:ext cx="64294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Феодалы, концентрировавшие еще в 16—17 вв. в своих руках огромные земельные владения и богатства, продолжали строительство дворцовых ансамблей, постепенно заменивших прежние замковые комплексы. С проникновением в белорусскую архитектуру барокко увеличивается богатство их архитектурных форм и внутреннего декора. Крупнейшие сооружения нового типа — дворец (Новый замок) в Гродно (архитекторы И. </a:t>
            </a:r>
            <a:r>
              <a:rPr lang="ru-RU" sz="2000" dirty="0" err="1"/>
              <a:t>Кристиан</a:t>
            </a:r>
            <a:r>
              <a:rPr lang="ru-RU" sz="2000" dirty="0"/>
              <a:t> и И.-Ф. </a:t>
            </a:r>
            <a:r>
              <a:rPr lang="ru-RU" sz="2000" dirty="0" err="1"/>
              <a:t>Кнёбель</a:t>
            </a:r>
            <a:r>
              <a:rPr lang="ru-RU" sz="2000" dirty="0"/>
              <a:t>) середины 18 в. и дворец в Несвиже конца 16—18 вв..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4714876" y="2071678"/>
            <a:ext cx="4429124" cy="4786322"/>
            <a:chOff x="4714876" y="2071678"/>
            <a:chExt cx="4429124" cy="4786322"/>
          </a:xfrm>
        </p:grpSpPr>
        <p:pic>
          <p:nvPicPr>
            <p:cNvPr id="10" name="Рисунок 9" descr="00037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5617" y="3950496"/>
              <a:ext cx="2408383" cy="29075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Рисунок 10" descr="00037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31147" y="2071678"/>
              <a:ext cx="1612853" cy="234312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2" name="Рисунок 11" descr="0_56e19_5222deb3_XL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14876" y="5417026"/>
              <a:ext cx="2357422" cy="14409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3" name="Рисунок 12" descr="800_2bcbd9c09ea14a364ace270772f6f87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2107" y="357166"/>
            <a:ext cx="1641893" cy="1928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i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86182" y="5429250"/>
            <a:ext cx="12001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357298"/>
            <a:ext cx="66437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 последней четверти 18 в. происходит постепенное отпадение Белоруссии от Речи </a:t>
            </a:r>
            <a:r>
              <a:rPr lang="ru-RU" sz="2000" dirty="0" err="1"/>
              <a:t>Посполитой</a:t>
            </a:r>
            <a:r>
              <a:rPr lang="ru-RU" sz="2000" dirty="0"/>
              <a:t>, сначала восточной части (1772), а в конце столетия и западных ее областей. В архитектуре начинается период, связанный с утверждением классицизма (дворец в </a:t>
            </a:r>
            <a:r>
              <a:rPr lang="ru-RU" sz="2000" dirty="0" err="1"/>
              <a:t>Щорсах</a:t>
            </a:r>
            <a:r>
              <a:rPr lang="ru-RU" sz="2000" dirty="0"/>
              <a:t>, вторая половина 18 в.). Примером переходного стиля от позднего барокко к классицизму является дворец в Святске, построенный архитектором Джузеппе Сакко (1779) 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4714876" y="2071678"/>
            <a:ext cx="4429124" cy="4786322"/>
            <a:chOff x="4714876" y="2071678"/>
            <a:chExt cx="4429124" cy="4786322"/>
          </a:xfrm>
        </p:grpSpPr>
        <p:pic>
          <p:nvPicPr>
            <p:cNvPr id="10" name="Рисунок 9" descr="00037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5617" y="3950496"/>
              <a:ext cx="2408383" cy="290750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Рисунок 10" descr="00037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31147" y="2071678"/>
              <a:ext cx="1612853" cy="234312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2" name="Рисунок 11" descr="0_56e19_5222deb3_XL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14876" y="5417026"/>
              <a:ext cx="2357422" cy="144097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3" name="Рисунок 12" descr="800_2bcbd9c09ea14a364ace270772f6f87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2107" y="357166"/>
            <a:ext cx="1641893" cy="1928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i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86182" y="5429250"/>
            <a:ext cx="1200150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</TotalTime>
  <Words>869</Words>
  <Application>Microsoft Office PowerPoint</Application>
  <PresentationFormat>Экран (4:3)</PresentationFormat>
  <Paragraphs>17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7</cp:revision>
  <dcterms:created xsi:type="dcterms:W3CDTF">2012-04-11T15:50:37Z</dcterms:created>
  <dcterms:modified xsi:type="dcterms:W3CDTF">2012-04-11T16:50:57Z</dcterms:modified>
</cp:coreProperties>
</file>