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76" r:id="rId7"/>
    <p:sldId id="260" r:id="rId8"/>
    <p:sldId id="261" r:id="rId9"/>
    <p:sldId id="262" r:id="rId10"/>
    <p:sldId id="277" r:id="rId11"/>
    <p:sldId id="266" r:id="rId12"/>
    <p:sldId id="263" r:id="rId13"/>
    <p:sldId id="273" r:id="rId14"/>
    <p:sldId id="281" r:id="rId15"/>
    <p:sldId id="269" r:id="rId16"/>
    <p:sldId id="270" r:id="rId17"/>
    <p:sldId id="271" r:id="rId18"/>
    <p:sldId id="278" r:id="rId19"/>
    <p:sldId id="275" r:id="rId20"/>
    <p:sldId id="279" r:id="rId21"/>
    <p:sldId id="274" r:id="rId22"/>
    <p:sldId id="283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E22E-F7DE-4F5F-986F-7BBF6400845C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83815-1C09-4AB3-9C16-1D4D51954A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410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E22E-F7DE-4F5F-986F-7BBF6400845C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83815-1C09-4AB3-9C16-1D4D51954A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877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E22E-F7DE-4F5F-986F-7BBF6400845C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83815-1C09-4AB3-9C16-1D4D51954A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876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E22E-F7DE-4F5F-986F-7BBF6400845C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83815-1C09-4AB3-9C16-1D4D51954A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1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E22E-F7DE-4F5F-986F-7BBF6400845C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83815-1C09-4AB3-9C16-1D4D51954A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34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E22E-F7DE-4F5F-986F-7BBF6400845C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83815-1C09-4AB3-9C16-1D4D51954A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326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E22E-F7DE-4F5F-986F-7BBF6400845C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83815-1C09-4AB3-9C16-1D4D51954A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087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E22E-F7DE-4F5F-986F-7BBF6400845C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83815-1C09-4AB3-9C16-1D4D51954A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003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E22E-F7DE-4F5F-986F-7BBF6400845C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83815-1C09-4AB3-9C16-1D4D51954A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749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E22E-F7DE-4F5F-986F-7BBF6400845C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83815-1C09-4AB3-9C16-1D4D51954A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767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E22E-F7DE-4F5F-986F-7BBF6400845C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83815-1C09-4AB3-9C16-1D4D51954A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379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AE22E-F7DE-4F5F-986F-7BBF6400845C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83815-1C09-4AB3-9C16-1D4D51954A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42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yandsearch?p=1&amp;text=%D0%B2%D0%BE%D0%B4%D0%B8%D1%82%D0%B5%D0%BB%D1%8C%20%D0%B7%D0%B8%D0%BC%D0%BE%D0%B9&amp;fp=1&amp;img_url=http://mirsovetov.ru/images/166/5.jpg&amp;pos=59&amp;uinfo=ww-1007-wh-506-fw-782-fh-448-pd-1&amp;rpt=simag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yandex.ru/yandsearch?p=4&amp;text=%D0%B3%D0%B4%D0%B5%20%D1%83%D1%87%D0%B8%D1%82%D1%8C%D1%81%D1%8F%20%D0%BD%D0%B0%20%D0%B2%D0%BE%D0%B4%D0%B8%D1%82%D0%B5%D0%BB%D1%8F&amp;fp=4&amp;img_url=http://s12.migalki.net/upload/1000/2013/06/15/c43f114c974c88dbca9ee750880fed70.jpg&amp;pos=137&amp;uinfo=ww-1007-wh-506-fw-782-fh-448-pd-1&amp;rpt=simag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ages.yandex.ru/yandsearch?p=3&amp;text=%D0%B3%D0%B4%D0%B5%20%D1%83%D1%87%D0%B8%D1%82%D1%8C%D1%81%D1%8F%20%D0%BD%D0%B0%20%D0%B2%D0%BE%D0%B4%D0%B8%D1%82%D0%B5%D0%BB%D1%8F&amp;fp=3&amp;img_url=http://ksosh1.ru/images/999275334.jpg&amp;pos=98&amp;uinfo=ww-1007-wh-506-fw-782-fh-448-pd-1&amp;rpt=simag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yandex.ru/yandsearch?text=%D0%BC%D0%B5%D0%B4%D0%BE%D1%81%D0%BC%D0%BE%D1%82%D1%80%20%D0%B2%D0%BE%D0%B4%D0%B8%D1%82%D0%B5%D0%BB%D0%B5%D0%B9&amp;fp=0&amp;img_url=http://filurin.ru/wp-content/uploads/2008/02/medosmotr43.jpg&amp;pos=0&amp;uinfo=ww-1007-wh-506-fw-782-fh-448-pd-1&amp;rpt=simag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ages.yandex.ru/yandsearch?text=%D1%8D%D0%BA%D0%B7%D0%B0%D0%BC%D0%B5%D0%BD%20%D0%BD%D0%B0%20%D0%BF%D1%80%D0%B0%D0%B2%D0%B0&amp;fp=0&amp;img_url=http://steer.ru/archives/08111027.jpg&amp;pos=10&amp;uinfo=ww-1007-wh-506-fw-782-fh-448-pd-1&amp;rpt=simag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://images.yandex.ru/yandsearch?text=%D1%8D%D0%BA%D0%B7%D0%B0%D0%BC%D0%B5%D0%BD%20%D0%BD%D0%B0%20%D0%BF%D1%80%D0%B0%D0%B2%D0%B0&amp;fp=0&amp;img_url=http://img.drive.ru/i/0/513d96e494a656c287000009.jpg&amp;pos=27&amp;uinfo=ww-1007-wh-506-fw-782-fh-448-pd-1&amp;rpt=simage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images.yandex.ru/yandsearch?p=2&amp;text=%D0%B4%D0%B0%D0%BB%D1%8C%D0%BD%D0%BE%D0%B1%D0%BE%D0%B9%D1%89%D0%B8%D0%BA&amp;fp=2&amp;img_url=http://cs410131.vk.me/g40351589/a_415f2134.jpg&amp;pos=89&amp;uinfo=ww-1007-wh-506-fw-782-fh-448-pd-1&amp;rpt=simage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images.yandex.ru/yandsearch?text=%D0%BC%D0%B5%D0%B6%D0%B4%D1%83%D0%B3%D0%BE%D1%80%D0%BE%D0%B4%D0%BD%D1%8B%D0%B5%20%D0%B0%D0%B2%D1%82%D0%BE%D0%B1%D1%83%D1%81%D1%8B&amp;fp=0&amp;img_url=http://img.ura-inform.com/news/bus%5b82060%5d(265x200).jpeg&amp;pos=4&amp;uinfo=ww-1007-wh-506-fw-782-fh-448-pd-1&amp;rpt=simage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1%81%D0%BA%D0%BE%D1%80%D0%B0%D1%8F%20%D0%BF%D0%BE%D0%BC%D0%BE%D1%89%D1%8C&amp;fp=0&amp;img_url=http://www.techincom.ru/img/cont/2.jpg&amp;pos=1&amp;uinfo=ww-1007-wh-506-fw-782-fh-448-pd-1&amp;rpt=simage" TargetMode="External"/><Relationship Id="rId13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2.jpeg"/><Relationship Id="rId12" Type="http://schemas.openxmlformats.org/officeDocument/2006/relationships/hyperlink" Target="http://images.yandex.ru/yandsearch?p=2&amp;text=%D1%82%D0%B0%D0%BA%D1%81%D0%B8&amp;fp=2&amp;img_url=http://b2bimg.bridgat.com/files/Yellow_Cab_Taxi.jpg&amp;pos=73&amp;uinfo=ww-1007-wh-506-fw-782-fh-448-pd-1&amp;rpt=simage" TargetMode="External"/><Relationship Id="rId2" Type="http://schemas.openxmlformats.org/officeDocument/2006/relationships/hyperlink" Target="http://images.yandex.ru/yandsearch?text=%D1%82%D1%80%D0%B0%D0%BC%D0%B2%D0%B0%D0%B8&amp;fp=0&amp;img_url=http://cs511.vkontakte.ru/u44867817/95040618/x_227333c5.jpg&amp;pos=1&amp;uinfo=ww-1007-wh-506-fw-782-fh-448-pd-1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text=%D0%BC%D0%B0%D1%80%D1%88%D1%80%D1%83%D1%82%D0%BA%D0%B0&amp;fp=0&amp;img_url=http://i.zbp.ru/300x190/news_b/2fac83c09091d0b.jpg&amp;pos=0&amp;uinfo=ww-1007-wh-506-fw-782-fh-448-pd-1&amp;rpt=simage" TargetMode="External"/><Relationship Id="rId11" Type="http://schemas.openxmlformats.org/officeDocument/2006/relationships/image" Target="../media/image34.jpeg"/><Relationship Id="rId5" Type="http://schemas.openxmlformats.org/officeDocument/2006/relationships/image" Target="../media/image31.jpeg"/><Relationship Id="rId10" Type="http://schemas.openxmlformats.org/officeDocument/2006/relationships/hyperlink" Target="http://images.yandex.ru/yandsearch?text=%D0%BF%D0%BE%D0%B6%D0%B0%D1%80%D0%BD%D0%B0%D1%8F&amp;fp=0&amp;img_url=http://ib2.keep4u.ru/b/2011/09/19/f1/f13d6350185194b8e0a4c031f16eadfe.jpg&amp;pos=0&amp;uinfo=ww-1007-wh-506-fw-782-fh-448-pd-1&amp;rpt=simage" TargetMode="External"/><Relationship Id="rId4" Type="http://schemas.openxmlformats.org/officeDocument/2006/relationships/hyperlink" Target="http://images.yandex.ru/yandsearch?text=%D1%82%D1%80%D0%BE%D0%BB%D0%BB%D0%B5%D0%B9%D0%B1%D1%83%D1%81%D1%8B&amp;fp=0&amp;img_url=http://upload.wikimedia.org/wikipedia/commons/thumb/0/0d/Moscow_trolleybus_7100.jpg/120px-Moscow_trolleybus_7100.jpg&amp;pos=6&amp;uinfo=ww-1007-wh-506-fw-782-fh-448-pd-1&amp;rpt=simage" TargetMode="External"/><Relationship Id="rId9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eg"/><Relationship Id="rId18" Type="http://schemas.openxmlformats.org/officeDocument/2006/relationships/image" Target="../media/image51.jpeg"/><Relationship Id="rId3" Type="http://schemas.openxmlformats.org/officeDocument/2006/relationships/image" Target="../media/image36.jpeg"/><Relationship Id="rId21" Type="http://schemas.openxmlformats.org/officeDocument/2006/relationships/image" Target="../media/image54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17" Type="http://schemas.openxmlformats.org/officeDocument/2006/relationships/image" Target="../media/image50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9.jpeg"/><Relationship Id="rId20" Type="http://schemas.openxmlformats.org/officeDocument/2006/relationships/image" Target="../media/image53.jpeg"/><Relationship Id="rId1" Type="http://schemas.openxmlformats.org/officeDocument/2006/relationships/audio" Target="file:///E:\&#1074;&#1086;&#1076;&#1080;&#1090;&#1077;&#1083;&#1100;\Anofriev+Oleg+-+Pesnya+shofera+(+krepche+za+baranku+derzhis_+shofe_(mp3top100.net).mp3" TargetMode="Externa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5" Type="http://schemas.openxmlformats.org/officeDocument/2006/relationships/image" Target="../media/image48.jpeg"/><Relationship Id="rId23" Type="http://schemas.openxmlformats.org/officeDocument/2006/relationships/image" Target="../media/image56.png"/><Relationship Id="rId10" Type="http://schemas.openxmlformats.org/officeDocument/2006/relationships/image" Target="../media/image43.jpeg"/><Relationship Id="rId19" Type="http://schemas.openxmlformats.org/officeDocument/2006/relationships/image" Target="../media/image52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Relationship Id="rId14" Type="http://schemas.openxmlformats.org/officeDocument/2006/relationships/image" Target="../media/image47.jpeg"/><Relationship Id="rId22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strana-sovetov.com/career/6967-professiya-voditel.html" TargetMode="External"/><Relationship Id="rId2" Type="http://schemas.openxmlformats.org/officeDocument/2006/relationships/hyperlink" Target="http://www.obrazovanie66.ru/main_prof.php?profid=30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stro.in.ua/konsultatsiya-astrologa/opisanie-professiy/voditel-polnoe-opisanie-professii.html" TargetMode="External"/><Relationship Id="rId5" Type="http://schemas.openxmlformats.org/officeDocument/2006/relationships/hyperlink" Target="http://working-papers.ru/professija-voditel" TargetMode="External"/><Relationship Id="rId4" Type="http://schemas.openxmlformats.org/officeDocument/2006/relationships/hyperlink" Target="http://voditeliauto.ru/voditeli-avtomobilej/populyarnaya-professiya-voditel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ru/yandsearch?text=%D0%B2%D0%BE%D0%B4%D0%B8%D1%82%D0%B5%D0%BB%D1%8C%20%D0%BF%D0%B0%D1%80%D0%BE%D1%81%D0%B8%D0%BB%D0%BE%D0%B2%D0%BE%D0%B9%20%D0%BC%D0%B0%D1%88%D0%B8%D0%BD%D1%8B&amp;fp=0&amp;img_url=http://i2.smotra.ru/data/img/events_posters/event-3291.jpg&amp;pos=0&amp;uinfo=ww-1007-wh-506-fw-782-fh-448-pd-1&amp;rpt=simag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yandsearch?text=%D1%80%D0%B5%D0%BC%D0%BE%D0%BD%D1%82%20%D0%BC%D0%B0%D1%88%D0%B8%D0%BD%D1%8B&amp;fp=0&amp;img_url=http://img15.nnm.ru/c/4/f/b/2/a05f4e97f2bbc46b4e04dc0e75a.jpg&amp;pos=2&amp;uinfo=ww-1007-wh-506-fw-782-fh-448-pd-1&amp;rpt=simag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images.yandex.ru/yandsearch?text=%D0%BE%D0%B1%D1%8A%D0%B5%D0%B4%20%D0%BF%D1%80%D0%BE%D0%B1%D0%BA%D0%B8%20%D0%BC%D0%B0%D1%88%D0%B8%D0%BD&amp;fp=0&amp;img_url=http://img01.rl0.ru/pgc/432x288/51aed677-8249-27a4-8249-27ab0aad1059.photo.0.jpg&amp;pos=7&amp;uinfo=ww-1007-wh-506-fw-782-fh-448-pd-1&amp;rpt=simag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yandsearch?p=1&amp;text=%D0%B4%D0%B0%D0%BB%D1%8C%D0%BD%D0%BE%D0%B1%D0%BE%D0%B9%D1%89%D0%B8%D0%BA&amp;fp=1&amp;img_url=http://www.softlab-nsk.com/htruck2/shots/shot09.jpg&amp;pos=42&amp;uinfo=ww-1007-wh-506-fw-782-fh-448-pd-1&amp;rpt=simag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H="1" flipV="1">
            <a:off x="7164289" y="4437112"/>
            <a:ext cx="1562524" cy="360040"/>
          </a:xfrm>
        </p:spPr>
        <p:txBody>
          <a:bodyPr>
            <a:normAutofit fontScale="85000" lnSpcReduction="20000"/>
          </a:bodyPr>
          <a:lstStyle/>
          <a:p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ordArt 7"/>
          <p:cNvSpPr>
            <a:spLocks noGrp="1" noChangeArrowheads="1" noChangeShapeType="1" noTextEdit="1"/>
          </p:cNvSpPr>
          <p:nvPr/>
        </p:nvSpPr>
        <p:spPr bwMode="auto">
          <a:xfrm>
            <a:off x="357158" y="1000108"/>
            <a:ext cx="8445624" cy="180639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8750"/>
              </a:avLst>
            </a:prstTxWarp>
          </a:bodyPr>
          <a:lstStyle/>
          <a:p>
            <a:pPr algn="ctr" rtl="0">
              <a:buNone/>
            </a:pPr>
            <a:r>
              <a:rPr lang="ru-RU" sz="6600" b="1" kern="10" spc="0" dirty="0" smtClean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Franklin Gothic Demi Cond"/>
              </a:rPr>
              <a:t>Профессия – «Водитель»</a:t>
            </a:r>
            <a:endParaRPr lang="ru-RU" sz="6600" b="1" kern="10" spc="0" dirty="0">
              <a:ln w="12700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Franklin Gothic Demi Cond"/>
            </a:endParaRPr>
          </a:p>
        </p:txBody>
      </p:sp>
      <p:pic>
        <p:nvPicPr>
          <p:cNvPr id="9217" name="Picture 1" descr="Профессия водитель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857496"/>
            <a:ext cx="3643328" cy="3643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956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Минусы  в профессии водитель: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22"/>
            <a:ext cx="5500694" cy="5786478"/>
          </a:xfrm>
        </p:spPr>
        <p:txBody>
          <a:bodyPr>
            <a:normAutofit fontScale="70000" lnSpcReduction="2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значительный уровень ответственности за жизни других людей,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отсутствует возможность карьерного роста,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 сильно большая зарплата, она зависит от множества различных факторов,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 нее ненормированный рабочий день, а также в ней присутствуют многочасовые ожидания. 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очти весь день (и в сильный зной и в мороз) приходится находиться за рулем, либо же закручивать гайки, находясь под машиной на мокром снегу или холодной земле.</a:t>
            </a:r>
          </a:p>
          <a:p>
            <a:pPr lvl="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сидячая работа, которая чревата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определенными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заболеваниями, связанными с этим;</a:t>
            </a:r>
          </a:p>
          <a:p>
            <a:pPr lvl="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постоянное напряжение и регулярные стрессовые ситуации;</a:t>
            </a: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чаще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всего ненормированный рабочий графики т.д.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3794" name="Picture 2" descr="http://im4-tub-ru.yandex.net/i?id=52081213-41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7" y="1572613"/>
            <a:ext cx="3536181" cy="2357454"/>
          </a:xfrm>
          <a:prstGeom prst="rect">
            <a:avLst/>
          </a:prstGeom>
          <a:noFill/>
        </p:spPr>
      </p:pic>
      <p:pic>
        <p:nvPicPr>
          <p:cNvPr id="5" name="Picture 2" descr="K:\водитель\hpdoblkffy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3341" y="4221088"/>
            <a:ext cx="3562358" cy="2261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7030A0"/>
                </a:solidFill>
                <a:latin typeface="Monotype Corsiva" pitchFamily="66" charset="0"/>
              </a:rPr>
              <a:t>Мотивация (причины) для выбора профессии водителя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5686436" cy="4525963"/>
          </a:xfrm>
        </p:spPr>
        <p:txBody>
          <a:bodyPr>
            <a:normAutofit fontScale="92500" lnSpcReduction="10000"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Водителем не может быть случайный человек, эту профессию чаще всего выбирают люди, которые чувствуют к этому призвание. Те, кто выбирает профессию водителя, еще в юном возрасте имели особые пристрастия к технике. Профессиональные водители именно это и считают определяющим фактором при выборе их профессии. Другим, но не менее важным условием, является желание управлять автомобилем.</a:t>
            </a:r>
          </a:p>
          <a:p>
            <a:endParaRPr lang="ru-RU" dirty="0"/>
          </a:p>
        </p:txBody>
      </p:sp>
      <p:pic>
        <p:nvPicPr>
          <p:cNvPr id="12290" name="Picture 2" descr="http://im4-tub-ru.yandex.net/i?id=128741975-55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088" y="2636912"/>
            <a:ext cx="3635896" cy="2423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7030A0"/>
                </a:solidFill>
                <a:latin typeface="Monotype Corsiva" pitchFamily="66" charset="0"/>
              </a:rPr>
              <a:t>Где учиться на водителя?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614866" cy="452596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Профессию водителя можно освоить в автошколах, профессиональных техникумах, высших учебных заведениях. Но большую роль в данной профессии играет все же не теоретические знания, а практические навыки.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im1-tub-ru.yandex.net/i?id=115562070-22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143116"/>
            <a:ext cx="3048498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14488"/>
            <a:ext cx="5357818" cy="478634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шоферов, как правило, не существует возрастных ограничений. Самое главное — чтобы у представителя этой профессии было хорошее зрение и водительские права нужной категории. Проверка зрения шоферов является обязательной процедурой, которая входит в плановые медосмотры.</a:t>
            </a:r>
          </a:p>
          <a:p>
            <a:endParaRPr lang="ru-RU" dirty="0"/>
          </a:p>
        </p:txBody>
      </p:sp>
      <p:pic>
        <p:nvPicPr>
          <p:cNvPr id="10242" name="Picture 2" descr="http://im0-tub-ru.yandex.net/i?id=211601123-28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571744"/>
            <a:ext cx="3675723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5220072" cy="4946322"/>
          </a:xfrm>
        </p:spPr>
        <p:txBody>
          <a:bodyPr>
            <a:normAutofit fontScale="85000" lnSpcReduction="2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Чтобы получить водительские права, необходимо пройти обучение в автошколе, а также сдать экзамен в ГАИ. Также существуют специальные курсы повышения квалификации и водительского мастерства. Для вождения легковых автомобилей и небольших микроавтобусов необходимо иметь права категории «B», для тяжелых грузовиков нужна категория «C», для автобусов - «D», а для грузовиков с тяжелыми прицепами — категория «E».</a:t>
            </a:r>
          </a:p>
          <a:p>
            <a:endParaRPr lang="ru-RU" dirty="0"/>
          </a:p>
        </p:txBody>
      </p:sp>
      <p:pic>
        <p:nvPicPr>
          <p:cNvPr id="37892" name="Picture 4" descr="http://im1-tub-ru.yandex.net/i?id=222105947-49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285860"/>
            <a:ext cx="2987061" cy="2000264"/>
          </a:xfrm>
          <a:prstGeom prst="rect">
            <a:avLst/>
          </a:prstGeom>
          <a:noFill/>
        </p:spPr>
      </p:pic>
      <p:pic>
        <p:nvPicPr>
          <p:cNvPr id="37894" name="Picture 6" descr="http://im4-tub-ru.yandex.net/i?id=6808010-11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65026" y="3857628"/>
            <a:ext cx="2893239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Сфера применения профессии водитель</a:t>
            </a:r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600200"/>
            <a:ext cx="5178876" cy="4709120"/>
          </a:xfrm>
        </p:spPr>
        <p:txBody>
          <a:bodyPr>
            <a:normAutofit fontScale="70000" lnSpcReduction="20000"/>
          </a:bodyPr>
          <a:lstStyle/>
          <a:p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Водительский труд широко используется в различных областях современной жизни:</a:t>
            </a:r>
          </a:p>
          <a:p>
            <a:pPr lvl="0"/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на промышленных предприятиях;</a:t>
            </a:r>
          </a:p>
          <a:p>
            <a:pPr lvl="0"/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на автотранспортных предприятиях (в компаниях по автоперевозкам, на автобазах, в таксопарках, в автобусных парках и т.д.);</a:t>
            </a:r>
          </a:p>
          <a:p>
            <a:pPr lvl="0"/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в отраслях сельского хозяйства;</a:t>
            </a:r>
          </a:p>
          <a:p>
            <a:pPr lvl="0"/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в автомобильном спорте;</a:t>
            </a:r>
          </a:p>
          <a:p>
            <a:pPr lvl="0"/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в частном извозе.</a:t>
            </a:r>
          </a:p>
          <a:p>
            <a:endParaRPr lang="ru-RU" dirty="0"/>
          </a:p>
        </p:txBody>
      </p:sp>
      <p:pic>
        <p:nvPicPr>
          <p:cNvPr id="26626" name="Picture 2" descr="K:\водитель\vodit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9936" y="2151227"/>
            <a:ext cx="3834064" cy="2635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5500694" cy="7072362"/>
          </a:xfrm>
        </p:spPr>
        <p:txBody>
          <a:bodyPr>
            <a:normAutofit fontScale="62500" lnSpcReduction="20000"/>
          </a:bodyPr>
          <a:lstStyle/>
          <a:p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Водитель может управлять и грузовым, и легковым, и пассажирским, и специальным транспортом.</a:t>
            </a:r>
          </a:p>
          <a:p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В последнее время очень актуальными разновидностями профессии водитель являются должности, сочетающие в себе помимо водительских функций и другие, например: водитель-экспедитор, водитель-грузчик, водитель-курьер и т.д.</a:t>
            </a:r>
          </a:p>
          <a:p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Умения и опыт водителей применяется в разных направлениях, это: водители скорой помощи, личные водители, офисные водители ,водители - дальнобойщики, семейные водители, водители автокаров, водители такси и т.д. Разнообразие областей и сфер использования труда водителя настолько обширны, что не существует ни одной области, в которой бы он не использовался.</a:t>
            </a:r>
          </a:p>
          <a:p>
            <a:endParaRPr lang="ru-RU" dirty="0"/>
          </a:p>
        </p:txBody>
      </p:sp>
      <p:pic>
        <p:nvPicPr>
          <p:cNvPr id="4" name="Picture 2" descr="C:\Users\Владелец\Pictures\Организатор клипов (Microsoft)\j0426354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285728"/>
            <a:ext cx="2143125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C:\Users\Владелец\Pictures\Организатор клипов (Microsoft)\j0409989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928802"/>
            <a:ext cx="2286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Users\Владелец\Pictures\Организатор клипов (Microsoft)\j0433636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3000372"/>
            <a:ext cx="1841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Users\Владелец\Pictures\Организатор клипов (Microsoft)\j0435548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3714752"/>
            <a:ext cx="17653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5143512"/>
            <a:ext cx="2301690" cy="138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Водитель-дальнобойщик</a:t>
            </a:r>
            <a:endParaRPr lang="ru-RU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6000760" cy="5929330"/>
          </a:xfrm>
        </p:spPr>
        <p:txBody>
          <a:bodyPr>
            <a:normAutofit fontScale="55000" lnSpcReduction="20000"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Управляет грузовыми автомобилями для транспортировки грузов на большие расстояния. Дальнобойщики могут быть индивидуальными предпринимателями и самостоятельно подыскивать клиентов или же быть сотрудниками компаний, занимающихся грузоперевозками.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 процессе управления транспортным средством дальнобойщики пользуются оперативной радиосвязью в диапазоне частот 27 МГц. Во время общения водители обмениваются информацией о дорожной обстановке, ценах на услуги сервисов и стоянок. Кроме того, с помощью такой связи есть возможность сообщить о необходимости оказания технической или экстренной помощи.</a:t>
            </a:r>
          </a:p>
          <a:p>
            <a:pPr>
              <a:buNone/>
            </a:pPr>
            <a:endParaRPr lang="ru-RU" sz="4000" dirty="0" smtClean="0"/>
          </a:p>
        </p:txBody>
      </p:sp>
      <p:pic>
        <p:nvPicPr>
          <p:cNvPr id="23554" name="Picture 2" descr="K:\водитель\cgtez9keqf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4858" y="2714620"/>
            <a:ext cx="3279142" cy="35004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Водитель-дальнобойщик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83" y="1124744"/>
            <a:ext cx="5286380" cy="52578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конце прошлого века основную опасность в работе дальнобойщика составляли бандитские налеты, целью которых было вымогательство, угон тягачей и похищение грузов. Сегодня же большую опасность несут другие водители с низкой квалификацией. Очень часто действия таких шоферов могут причинять ущерб грузовикам и перевозимому грузу путем создания аварийных ситуаций на дорогах.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://im4-tub-ru.yandex.net/i?id=217093256-61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4475" y="2285992"/>
            <a:ext cx="3619525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4707466" cy="5082928"/>
          </a:xfrm>
        </p:spPr>
        <p:txBody>
          <a:bodyPr>
            <a:normAutofit fontScale="85000" lnSpcReduction="2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Стоит отметить еще один негативный момент в работе дальнобойщиком: постоянный рост цен на топливо и запчасти, кроме того, увеличиваются налоги. Также многим дальнобойщикам-предпринимателям приходится работать через посредников, которые получают деньги напрямую от владельцев груза, а исполнителям перевозки платят лишь небольшую часть.</a:t>
            </a:r>
          </a:p>
          <a:p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4008" y="1885902"/>
            <a:ext cx="4368112" cy="329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rgbClr val="7030A0"/>
                </a:solidFill>
                <a:latin typeface="Monotype Corsiva" pitchFamily="66" charset="0"/>
              </a:rPr>
              <a:t>Попробуйте разгадать такую загадку: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Умело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он ведет машину— 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Ведь за рулем не первый год!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Слегка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шуршат тугие шины,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нас по городу везет.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Что же это за профессия?</a:t>
            </a:r>
          </a:p>
          <a:p>
            <a:endParaRPr lang="ru-RU" dirty="0"/>
          </a:p>
        </p:txBody>
      </p:sp>
      <p:pic>
        <p:nvPicPr>
          <p:cNvPr id="7171" name="Содержимое 4" descr="машина3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308" y="2714620"/>
            <a:ext cx="3567692" cy="267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88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4571358" cy="472744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же касается заработной платы, то самый большой доход у водителей междугородних рейсовых автобусов и дальнобойщиков, так как помимо самой зарплаты они получают дополни-тельные деньги с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попут-чиков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Меньше всего среди водителей зарабатывают шоферы фирм 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органи-заций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работающие на служебных автомобилях.</a:t>
            </a:r>
          </a:p>
          <a:p>
            <a:endParaRPr lang="ru-RU" dirty="0"/>
          </a:p>
        </p:txBody>
      </p:sp>
      <p:pic>
        <p:nvPicPr>
          <p:cNvPr id="35842" name="Picture 2" descr="http://im6-tub-ru.yandex.net/i?id=553831592-29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92103" y="2357430"/>
            <a:ext cx="3551897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4525963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Напоследок стоит сказать, что профессия водитель будет всегда востребована, пока будет спрос на перевозку людей и грузов.</a:t>
            </a:r>
          </a:p>
          <a:p>
            <a:endParaRPr lang="ru-RU" dirty="0"/>
          </a:p>
        </p:txBody>
      </p:sp>
      <p:pic>
        <p:nvPicPr>
          <p:cNvPr id="2050" name="Picture 2" descr="http://im1-tub-ru.yandex.net/i?id=119700578-57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3115"/>
            <a:ext cx="2428892" cy="1821669"/>
          </a:xfrm>
          <a:prstGeom prst="rect">
            <a:avLst/>
          </a:prstGeom>
          <a:noFill/>
        </p:spPr>
      </p:pic>
      <p:pic>
        <p:nvPicPr>
          <p:cNvPr id="2052" name="Picture 4" descr="http://im4-tub-ru.yandex.net/i?id=435991641-67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824" y="2186233"/>
            <a:ext cx="2405066" cy="1803800"/>
          </a:xfrm>
          <a:prstGeom prst="rect">
            <a:avLst/>
          </a:prstGeom>
          <a:noFill/>
        </p:spPr>
      </p:pic>
      <p:pic>
        <p:nvPicPr>
          <p:cNvPr id="2054" name="Picture 6" descr="http://im2-tub-ru.yandex.net/i?id=112369873-15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56176" y="4262317"/>
            <a:ext cx="2451752" cy="1857388"/>
          </a:xfrm>
          <a:prstGeom prst="rect">
            <a:avLst/>
          </a:prstGeom>
          <a:noFill/>
        </p:spPr>
      </p:pic>
      <p:pic>
        <p:nvPicPr>
          <p:cNvPr id="2056" name="Picture 8" descr="http://im0-tub-ru.yandex.net/i?id=177044305-05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0228" y="2143116"/>
            <a:ext cx="3028971" cy="1714512"/>
          </a:xfrm>
          <a:prstGeom prst="rect">
            <a:avLst/>
          </a:prstGeom>
          <a:noFill/>
        </p:spPr>
      </p:pic>
      <p:pic>
        <p:nvPicPr>
          <p:cNvPr id="2058" name="Picture 10" descr="http://im7-tub-ru.yandex.net/i?id=48226700-20-72&amp;n=21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7158" y="4286256"/>
            <a:ext cx="2571768" cy="1928826"/>
          </a:xfrm>
          <a:prstGeom prst="rect">
            <a:avLst/>
          </a:prstGeom>
          <a:noFill/>
        </p:spPr>
      </p:pic>
      <p:pic>
        <p:nvPicPr>
          <p:cNvPr id="2060" name="Picture 12" descr="http://im0-tub-ru.yandex.net/i?id=110971721-39-72&amp;n=21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214677" y="4286256"/>
            <a:ext cx="2381267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ирина\Desktop\профессия водитель\kemerovo-gruzoperevozki_uslugi_gruzchikov_po_rossii_3586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755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ирина\Desktop\профессия водитель\mamaZaRylemLychw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662" y="7284"/>
            <a:ext cx="9181872" cy="6886404"/>
          </a:xfrm>
          <a:prstGeom prst="rect">
            <a:avLst/>
          </a:prstGeom>
          <a:noFill/>
        </p:spPr>
      </p:pic>
      <p:pic>
        <p:nvPicPr>
          <p:cNvPr id="6" name="Picture 2" descr="C:\Users\ирина\Desktop\профессия водитель\Jeep_Commander_SUV%205%20door_200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25" y="37846"/>
            <a:ext cx="9144000" cy="6883493"/>
          </a:xfrm>
          <a:prstGeom prst="rect">
            <a:avLst/>
          </a:prstGeom>
          <a:noFill/>
        </p:spPr>
      </p:pic>
      <p:pic>
        <p:nvPicPr>
          <p:cNvPr id="7" name="Picture 2" descr="C:\Users\ирина\Desktop\профессия водитель\IMG_7742_75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13" y="22002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 descr="C:\Users\ирина\Desktop\профессия водитель\gallery_205_1593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913" y="63755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2" descr="C:\Users\ирина\Desktop\профессия водитель\Emilie%20de%20Ravin%20(29)_770x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425" y="35689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2" descr="K:\профессия водитель\Imagem-SONO-AO-VOLANTE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35689"/>
            <a:ext cx="9144000" cy="6858000"/>
          </a:xfrm>
          <a:prstGeom prst="rect">
            <a:avLst/>
          </a:prstGeom>
          <a:noFill/>
        </p:spPr>
      </p:pic>
      <p:pic>
        <p:nvPicPr>
          <p:cNvPr id="11" name="Picture 2" descr="C:\Users\ирина\Desktop\профессия водитель\c1a4cb85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-24228"/>
            <a:ext cx="9144000" cy="6858000"/>
          </a:xfrm>
          <a:prstGeom prst="rect">
            <a:avLst/>
          </a:prstGeom>
          <a:noFill/>
        </p:spPr>
      </p:pic>
      <p:pic>
        <p:nvPicPr>
          <p:cNvPr id="12" name="Picture 2" descr="C:\Users\ирина\Desktop\профессия водитель\article3041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0704" y="35689"/>
            <a:ext cx="9144000" cy="6858000"/>
          </a:xfrm>
          <a:prstGeom prst="rect">
            <a:avLst/>
          </a:prstGeom>
          <a:noFill/>
        </p:spPr>
      </p:pic>
      <p:pic>
        <p:nvPicPr>
          <p:cNvPr id="13" name="Picture 2" descr="C:\Users\ирина\Desktop\профессия водитель\af7ead1dfb8d68b7fedc04e48cc9b3c65f90b6d0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4737" y="35689"/>
            <a:ext cx="9144000" cy="6858000"/>
          </a:xfrm>
          <a:prstGeom prst="rect">
            <a:avLst/>
          </a:prstGeom>
          <a:noFill/>
        </p:spPr>
      </p:pic>
      <p:pic>
        <p:nvPicPr>
          <p:cNvPr id="14" name="Picture 2" descr="C:\Users\ирина\Desktop\профессия водитель\218181350659880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596" y="23453"/>
            <a:ext cx="9144000" cy="6858000"/>
          </a:xfrm>
          <a:prstGeom prst="rect">
            <a:avLst/>
          </a:prstGeom>
          <a:noFill/>
        </p:spPr>
      </p:pic>
      <p:pic>
        <p:nvPicPr>
          <p:cNvPr id="15" name="Picture 2" descr="C:\Users\ирина\Desktop\профессия водитель\1296543989_monster_01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0704" y="-11944"/>
            <a:ext cx="9144000" cy="6858000"/>
          </a:xfrm>
          <a:prstGeom prst="rect">
            <a:avLst/>
          </a:prstGeom>
          <a:noFill/>
        </p:spPr>
      </p:pic>
      <p:pic>
        <p:nvPicPr>
          <p:cNvPr id="16" name="Picture 2" descr="C:\Users\ирина\Desktop\профессия водитель\1256162796_1256154052_04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61450" cy="6858000"/>
          </a:xfrm>
          <a:prstGeom prst="rect">
            <a:avLst/>
          </a:prstGeom>
          <a:noFill/>
        </p:spPr>
      </p:pic>
      <p:pic>
        <p:nvPicPr>
          <p:cNvPr id="17" name="Picture 2" descr="C:\Users\ирина\Desktop\профессия водитель\107378885_1_644x461_voditeli-sankt-peterburg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0392" y="-21122"/>
            <a:ext cx="9144000" cy="6858000"/>
          </a:xfrm>
          <a:prstGeom prst="rect">
            <a:avLst/>
          </a:prstGeom>
          <a:noFill/>
        </p:spPr>
      </p:pic>
      <p:pic>
        <p:nvPicPr>
          <p:cNvPr id="18" name="Picture 2" descr="C:\Users\ирина\Desktop\профессия водитель\86788683_2_1000x700_vody-kategor-e-fotografii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0392" y="35689"/>
            <a:ext cx="9144000" cy="6858000"/>
          </a:xfrm>
          <a:prstGeom prst="rect">
            <a:avLst/>
          </a:prstGeom>
          <a:noFill/>
        </p:spPr>
      </p:pic>
      <p:pic>
        <p:nvPicPr>
          <p:cNvPr id="19" name="Picture 2" descr="C:\Users\ирина\Desktop\профессия водитель\1432763_1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4913" y="-1165"/>
            <a:ext cx="9144000" cy="6858000"/>
          </a:xfrm>
          <a:prstGeom prst="rect">
            <a:avLst/>
          </a:prstGeom>
          <a:noFill/>
        </p:spPr>
      </p:pic>
      <p:pic>
        <p:nvPicPr>
          <p:cNvPr id="20" name="Picture 2" descr="C:\Users\ирина\Desktop\профессия водитель\223316_1ca4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-8130" y="-28273"/>
            <a:ext cx="9144000" cy="6858000"/>
          </a:xfrm>
          <a:prstGeom prst="rect">
            <a:avLst/>
          </a:prstGeom>
          <a:noFill/>
        </p:spPr>
      </p:pic>
      <p:pic>
        <p:nvPicPr>
          <p:cNvPr id="21" name="Picture 2" descr="C:\Users\ирина\Desktop\профессия водитель\7694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-28273"/>
            <a:ext cx="9144000" cy="6858000"/>
          </a:xfrm>
          <a:prstGeom prst="rect">
            <a:avLst/>
          </a:prstGeom>
          <a:noFill/>
        </p:spPr>
      </p:pic>
      <p:pic>
        <p:nvPicPr>
          <p:cNvPr id="22" name="Picture 2" descr="C:\Users\ирина\Desktop\профессия водитель\871f60b9e7e2.jp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" name="Picture 6" descr="C:\Users\ирина\Desktop\профессия водитель\65f0017055a5ee4757b320e3de6ffba8.jpg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-8130" y="10017"/>
            <a:ext cx="9144000" cy="6858000"/>
          </a:xfrm>
          <a:prstGeom prst="rect">
            <a:avLst/>
          </a:prstGeom>
          <a:noFill/>
        </p:spPr>
      </p:pic>
      <p:pic>
        <p:nvPicPr>
          <p:cNvPr id="24" name="Anofriev+Oleg+-+Pesnya+shofera+(+krepche+za+baranku+derzhis_+shofe_(mp3top100.net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23"/>
          <a:stretch>
            <a:fillRect/>
          </a:stretch>
        </p:blipFill>
        <p:spPr>
          <a:xfrm>
            <a:off x="571472" y="5805502"/>
            <a:ext cx="714380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0"/>
                            </p:stCondLst>
                            <p:childTnLst>
                              <p:par>
                                <p:cTn id="3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0"/>
                            </p:stCondLst>
                            <p:childTnLst>
                              <p:par>
                                <p:cTn id="34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0"/>
                            </p:stCondLst>
                            <p:childTnLst>
                              <p:par>
                                <p:cTn id="3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0"/>
                            </p:stCondLst>
                            <p:childTnLst>
                              <p:par>
                                <p:cTn id="42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0"/>
                            </p:stCondLst>
                            <p:childTnLst>
                              <p:par>
                                <p:cTn id="46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0"/>
                            </p:stCondLst>
                            <p:childTnLst>
                              <p:par>
                                <p:cTn id="50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0"/>
                            </p:stCondLst>
                            <p:childTnLst>
                              <p:par>
                                <p:cTn id="5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0"/>
                            </p:stCondLst>
                            <p:childTnLst>
                              <p:par>
                                <p:cTn id="58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0"/>
                            </p:stCondLst>
                            <p:childTnLst>
                              <p:par>
                                <p:cTn id="6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4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0"/>
                            </p:stCondLst>
                            <p:childTnLst>
                              <p:par>
                                <p:cTn id="66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0"/>
                            </p:stCondLst>
                            <p:childTnLst>
                              <p:par>
                                <p:cTn id="7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0"/>
                            </p:stCondLst>
                            <p:childTnLst>
                              <p:par>
                                <p:cTn id="75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6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0"/>
                            </p:stCondLst>
                            <p:childTnLst>
                              <p:par>
                                <p:cTn id="7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0"/>
                            </p:stCondLst>
                            <p:childTnLst>
                              <p:par>
                                <p:cTn id="83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4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0"/>
                            </p:stCondLst>
                            <p:childTnLst>
                              <p:par>
                                <p:cTn id="8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0"/>
                            </p:stCondLst>
                            <p:childTnLst>
                              <p:par>
                                <p:cTn id="91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2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9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0"/>
                            </p:stCondLst>
                            <p:childTnLst>
                              <p:par>
                                <p:cTn id="99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0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0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00"/>
                            </p:stCondLst>
                            <p:childTnLst>
                              <p:par>
                                <p:cTn id="107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8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0000"/>
                            </p:stCondLst>
                            <p:childTnLst>
                              <p:par>
                                <p:cTn id="1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3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5000"/>
                            </p:stCondLst>
                            <p:childTnLst>
                              <p:par>
                                <p:cTn id="115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6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40000"/>
                            </p:stCondLst>
                            <p:childTnLst>
                              <p:par>
                                <p:cTn id="1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45000"/>
                            </p:stCondLst>
                            <p:childTnLst>
                              <p:par>
                                <p:cTn id="123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4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00"/>
                            </p:stCondLst>
                            <p:childTnLst>
                              <p:par>
                                <p:cTn id="1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5000"/>
                            </p:stCondLst>
                            <p:childTnLst>
                              <p:par>
                                <p:cTn id="131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2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60000"/>
                            </p:stCondLst>
                            <p:childTnLst>
                              <p:par>
                                <p:cTn id="13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7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65000"/>
                            </p:stCondLst>
                            <p:childTnLst>
                              <p:par>
                                <p:cTn id="139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0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70000"/>
                            </p:stCondLst>
                            <p:childTnLst>
                              <p:par>
                                <p:cTn id="14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75000"/>
                            </p:stCondLst>
                            <p:childTnLst>
                              <p:par>
                                <p:cTn id="147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8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80000"/>
                            </p:stCondLst>
                            <p:childTnLst>
                              <p:par>
                                <p:cTn id="15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85000"/>
                            </p:stCondLst>
                            <p:childTnLst>
                              <p:par>
                                <p:cTn id="155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6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90000"/>
                            </p:stCondLst>
                            <p:childTnLst>
                              <p:par>
                                <p:cTn id="1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95000"/>
                            </p:stCondLst>
                            <p:childTnLst>
                              <p:par>
                                <p:cTn id="164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5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00"/>
                            </p:stCondLst>
                            <p:childTnLst>
                              <p:par>
                                <p:cTn id="1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9" dur="18023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Источники:</a:t>
            </a:r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http://www.obrazovanie66.ru/main_prof.php?profid=308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http://strana-sovetov.com/career/6967-professiya-voditel.html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http://voditeliauto.ru/voditeli-avtomobilej/populyarnaya-professiya-voditel.html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http://working-papers.ru/professija-voditel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http://www.astro.in.ua/konsultatsiya-astrologa/opisanie-professiy/voditel-polnoe-opisanie-professii.html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http://www.astro.in.ua/konsultatsiya-astrologa/opisanie-professiy/voditel-polnoe-opisanie-professii.html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Профессия водитель.</a:t>
            </a:r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535781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Профессия, с которой вы сегодня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соприкоснетесь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всем очень хорошо знакома, так как вы встречаетесь с ней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практически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ежедневно. Эта профессия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называется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водитель. </a:t>
            </a:r>
          </a:p>
          <a:p>
            <a:pPr marL="0" indent="0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Эта профессия связана с перевозкой грузов и пассажиров, что предусматривает умение управлять автомобилем и обслуживать его.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Rectangle 2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35" name="Rectangle 3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36" name="Rectangle 4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37" name="Picture 5" descr="C:\Users\ирина\Desktop\26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143116"/>
            <a:ext cx="3619525" cy="2714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422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71612"/>
            <a:ext cx="461486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Профессия водитель является актуальной в любое время. Даже сегодня, когда быстрыми темпами развиваются другие виды транспорта, без автомобильных перевозок трудно обойтись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profdri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2747" y="2357430"/>
            <a:ext cx="4841253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561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7030A0"/>
                </a:solidFill>
                <a:latin typeface="Monotype Corsiva" pitchFamily="66" charset="0"/>
              </a:rPr>
              <a:t>Значение слова «водитель» и немного истории.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1142984"/>
            <a:ext cx="9072626" cy="3857652"/>
          </a:xfrm>
        </p:spPr>
        <p:txBody>
          <a:bodyPr>
            <a:normAutofit fontScale="47500" lnSpcReduction="20000"/>
          </a:bodyPr>
          <a:lstStyle/>
          <a:p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«Водитель» означает человека, который управляет транспортным средством (самоходным и наземным). Сам термин уже непосредственно указывает на сущность этой профессии – «водитель» от слова «водить».</a:t>
            </a:r>
          </a:p>
          <a:p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Кроме того, водителя часто отождествляют с шофером (слово «шофер» – французского происхождения – «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chauffeur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»), но такое отождествление не совсем правильно, ведь изначально шофер означал «истопник или кочегар», который был призван следить за уровнем топлива в паровом автомобиле. Современное же толкование слова «шофер» давно воспринимается, как синоним «водитель автомашины».</a:t>
            </a:r>
          </a:p>
          <a:p>
            <a:r>
              <a:rPr lang="ru-RU" sz="3800" dirty="0" smtClean="0"/>
              <a:t> </a:t>
            </a:r>
          </a:p>
          <a:p>
            <a:endParaRPr lang="ru-RU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4558775"/>
            <a:ext cx="3266988" cy="229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Значение слова «водитель» и немного истории.</a:t>
            </a:r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5500694" cy="452596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Большинство историков связывают  происхождение профессии водителя с появлением самих автомобилей – а это 1768 г., когда изобрели и стали собирать первые паросиловые автомашины, способные перевозить людей. Время шло, автомобили менялись конструктивно и по дизайну, а профессия водителя не потеряла актуальности и по сегодняшний день.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im3-tub-ru.yandex.net/i?id=34945942-50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285992"/>
            <a:ext cx="3429024" cy="2472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5572132" cy="6500834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обязанности водителя входит не только непосредственное управление транспортным средством, но и обеспечение контроля за соблюдением пассажирами правил проезда, обеспечение сохранности груза, комфортного проезда пассажиров и прочее. Если возникает неисправность или поломка именно водителю приходится оценивать в срочном порядке ситуацию и предпринимать соответствующие меры. Водители-профессионалы могут быстро оценить ситуацию на дороге, отлично ориентируются на территории, на которой работают, могут быстро объехать пробку.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im4-tub-ru.yandex.net/i?id=200935338-70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928670"/>
            <a:ext cx="3429024" cy="2571768"/>
          </a:xfrm>
          <a:prstGeom prst="rect">
            <a:avLst/>
          </a:prstGeom>
          <a:noFill/>
        </p:spPr>
      </p:pic>
      <p:pic>
        <p:nvPicPr>
          <p:cNvPr id="15364" name="Picture 4" descr="http://im6-tub-ru.yandex.net/i?id=183271667-44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3786190"/>
            <a:ext cx="3321867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Требования к профессии водителя: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5500694" cy="5500702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отличной реакцией, при возникновении нестандартных ситуаций;</a:t>
            </a:r>
          </a:p>
          <a:p>
            <a:pPr lvl="0"/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вниманием и высоким уровнем концентрации;</a:t>
            </a:r>
          </a:p>
          <a:p>
            <a:pPr lvl="0"/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умением координировать свои движения;</a:t>
            </a:r>
          </a:p>
          <a:p>
            <a:pPr lvl="0"/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способностью прогнозировать неожиданные ситуации;</a:t>
            </a:r>
          </a:p>
          <a:p>
            <a:pPr lvl="0"/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умением принимать быстрые решения;</a:t>
            </a:r>
          </a:p>
          <a:p>
            <a:pPr lvl="0"/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пространственным воображением;</a:t>
            </a:r>
          </a:p>
          <a:p>
            <a:pPr lvl="0"/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хорошим глазомером и точностью;</a:t>
            </a:r>
          </a:p>
          <a:p>
            <a:pPr lvl="0"/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исполнительностью;</a:t>
            </a:r>
          </a:p>
          <a:p>
            <a:pPr lvl="0"/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трудолюбием;</a:t>
            </a:r>
          </a:p>
          <a:p>
            <a:pPr lvl="0"/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ответственностью;</a:t>
            </a:r>
          </a:p>
          <a:p>
            <a:pPr lvl="0"/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психологической устойчивостью и т.д.</a:t>
            </a:r>
          </a:p>
          <a:p>
            <a:endParaRPr lang="ru-RU" dirty="0"/>
          </a:p>
        </p:txBody>
      </p:sp>
      <p:pic>
        <p:nvPicPr>
          <p:cNvPr id="2050" name="Picture 2" descr="профессия водител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214554"/>
            <a:ext cx="392905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274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Плюсы в профессии водитель:</a:t>
            </a:r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496" y="1268760"/>
            <a:ext cx="5643570" cy="5257800"/>
          </a:xfrm>
        </p:spPr>
        <p:txBody>
          <a:bodyPr>
            <a:normAutofit fontScale="62500" lnSpcReduction="20000"/>
          </a:bodyPr>
          <a:lstStyle/>
          <a:p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работник с данной квалификацией постоянно будет пользоваться спросом на рынке труда. У него даже не возникнет необходимость давать объявление «Ищу работу водителя». </a:t>
            </a:r>
          </a:p>
          <a:p>
            <a:pPr lvl="0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свобода передвижения и динамичность;</a:t>
            </a:r>
          </a:p>
          <a:p>
            <a:pPr lvl="0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достойная оплата труда;</a:t>
            </a:r>
          </a:p>
          <a:p>
            <a:pPr lvl="0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возможность общения с большим количеством людей;</a:t>
            </a:r>
          </a:p>
          <a:p>
            <a:pPr lvl="0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много интересного можно увидеть переезжая из города в город из страны в страну</a:t>
            </a:r>
          </a:p>
          <a:p>
            <a:endParaRPr lang="ru-RU" sz="3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3314" name="Picture 2" descr="http://im6-tub-ru.yandex.net/i?id=280073485-08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112" y="1124745"/>
            <a:ext cx="3357586" cy="2602132"/>
          </a:xfrm>
          <a:prstGeom prst="rect">
            <a:avLst/>
          </a:prstGeom>
          <a:noFill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9631" y="3929066"/>
            <a:ext cx="3638548" cy="272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1185</Words>
  <Application>Microsoft Office PowerPoint</Application>
  <PresentationFormat>Экран (4:3)</PresentationFormat>
  <Paragraphs>78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Попробуйте разгадать такую загадку: </vt:lpstr>
      <vt:lpstr>Профессия водитель.</vt:lpstr>
      <vt:lpstr>Презентация PowerPoint</vt:lpstr>
      <vt:lpstr>Значение слова «водитель» и немного истории. </vt:lpstr>
      <vt:lpstr>Значение слова «водитель» и немного истории.</vt:lpstr>
      <vt:lpstr>Презентация PowerPoint</vt:lpstr>
      <vt:lpstr>Требования к профессии водителя: </vt:lpstr>
      <vt:lpstr>Плюсы в профессии водитель:</vt:lpstr>
      <vt:lpstr>Минусы  в профессии водитель:</vt:lpstr>
      <vt:lpstr>Мотивация (причины) для выбора профессии водителя </vt:lpstr>
      <vt:lpstr>Где учиться на водителя? </vt:lpstr>
      <vt:lpstr>Презентация PowerPoint</vt:lpstr>
      <vt:lpstr>Презентация PowerPoint</vt:lpstr>
      <vt:lpstr>Сфера применения профессии водитель</vt:lpstr>
      <vt:lpstr>Презентация PowerPoint</vt:lpstr>
      <vt:lpstr>Водитель-дальнобойщик</vt:lpstr>
      <vt:lpstr>Водитель-дальнобойщик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40</cp:revision>
  <dcterms:created xsi:type="dcterms:W3CDTF">2014-02-25T08:56:40Z</dcterms:created>
  <dcterms:modified xsi:type="dcterms:W3CDTF">2017-11-28T16:29:18Z</dcterms:modified>
</cp:coreProperties>
</file>