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66" r:id="rId3"/>
    <p:sldId id="267" r:id="rId4"/>
    <p:sldId id="260" r:id="rId5"/>
    <p:sldId id="269" r:id="rId6"/>
    <p:sldId id="270" r:id="rId7"/>
    <p:sldId id="271" r:id="rId8"/>
    <p:sldId id="27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20BA"/>
    <a:srgbClr val="A626B4"/>
    <a:srgbClr val="7210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07DCF1-625E-418E-BD84-37FED04D734F}" type="datetimeFigureOut">
              <a:rPr lang="ru-RU" smtClean="0"/>
              <a:pPr/>
              <a:t>28.11.2017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C73C2B-6792-4874-8759-1D73D2B67A51}" type="slidenum">
              <a:rPr lang="ru-RU" smtClean="0"/>
              <a:pPr/>
              <a:t>‹#›</a:t>
            </a:fld>
            <a:endParaRPr lang="ru-RU"/>
          </a:p>
        </p:txBody>
      </p:sp>
    </p:spTree>
    <p:extLst>
      <p:ext uri="{BB962C8B-B14F-4D97-AF65-F5344CB8AC3E}">
        <p14:creationId xmlns:p14="http://schemas.microsoft.com/office/powerpoint/2010/main" val="295833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4C73C2B-6792-4874-8759-1D73D2B67A51}"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28.11.2017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B106E36-FD25-4E2D-B0AA-010F637433A0}" type="datetimeFigureOut">
              <a:rPr lang="ru-RU" smtClean="0"/>
              <a:pPr/>
              <a:t>28.11.2017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3.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3.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15616" y="2852936"/>
            <a:ext cx="6643734" cy="3429000"/>
          </a:xfrm>
        </p:spPr>
        <p:txBody>
          <a:bodyPr>
            <a:noAutofit/>
          </a:bodyPr>
          <a:lstStyle/>
          <a:p>
            <a:r>
              <a:rPr lang="ru-RU" sz="2000" b="1" i="1" dirty="0" smtClean="0">
                <a:solidFill>
                  <a:schemeClr val="accent1">
                    <a:lumMod val="50000"/>
                  </a:schemeClr>
                </a:solidFill>
                <a:latin typeface="Century Gothic" pitchFamily="34" charset="0"/>
              </a:rPr>
              <a:t>Любая поверхность – будь то пол, потолок или стены, непременно требует предварительной обработки, если затем, например, предполагается оклейка обоями или облицовка керамической плиткой. Оптимальным решением такой начальной отделки является штукатурка, которая позволяет скрыть все дефекты кладки, швы, трещины и неровности</a:t>
            </a:r>
            <a:endParaRPr lang="ru-RU" sz="2000" b="1" i="1" dirty="0">
              <a:solidFill>
                <a:schemeClr val="accent1">
                  <a:lumMod val="50000"/>
                </a:schemeClr>
              </a:solidFill>
              <a:latin typeface="Century Gothic" pitchFamily="34" charset="0"/>
            </a:endParaRPr>
          </a:p>
        </p:txBody>
      </p:sp>
      <p:sp>
        <p:nvSpPr>
          <p:cNvPr id="2" name="Заголовок 1"/>
          <p:cNvSpPr>
            <a:spLocks noGrp="1"/>
          </p:cNvSpPr>
          <p:nvPr>
            <p:ph type="ctrTitle"/>
          </p:nvPr>
        </p:nvSpPr>
        <p:spPr>
          <a:xfrm>
            <a:off x="971600" y="692696"/>
            <a:ext cx="7175351" cy="1793167"/>
          </a:xfrm>
        </p:spPr>
        <p:txBody>
          <a:bodyPr/>
          <a:lstStyle/>
          <a:p>
            <a:pPr marL="182880" indent="0" algn="ctr">
              <a:buNone/>
            </a:pPr>
            <a:r>
              <a:rPr lang="ru-RU" dirty="0" smtClean="0">
                <a:solidFill>
                  <a:srgbClr val="3D20BA"/>
                </a:solidFill>
              </a:rPr>
              <a:t>Штукатурно-малярное дело</a:t>
            </a:r>
            <a:endParaRPr lang="ru-RU" dirty="0">
              <a:solidFill>
                <a:srgbClr val="3D20BA"/>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130108"/>
            <a:ext cx="6512511" cy="1143000"/>
          </a:xfrm>
        </p:spPr>
        <p:txBody>
          <a:bodyPr>
            <a:normAutofit/>
          </a:bodyPr>
          <a:lstStyle/>
          <a:p>
            <a:pPr marL="0" indent="0" algn="ctr">
              <a:buNone/>
            </a:pPr>
            <a:r>
              <a:rPr lang="ru-RU" sz="4800" dirty="0" smtClean="0">
                <a:solidFill>
                  <a:srgbClr val="3D20BA"/>
                </a:solidFill>
              </a:rPr>
              <a:t>Штукатур</a:t>
            </a:r>
            <a:endParaRPr lang="ru-RU" sz="4800" dirty="0">
              <a:solidFill>
                <a:srgbClr val="3D20BA"/>
              </a:solidFill>
            </a:endParaRPr>
          </a:p>
        </p:txBody>
      </p:sp>
      <p:sp>
        <p:nvSpPr>
          <p:cNvPr id="3" name="Прямоугольник 2"/>
          <p:cNvSpPr/>
          <p:nvPr/>
        </p:nvSpPr>
        <p:spPr>
          <a:xfrm>
            <a:off x="2286000" y="1582341"/>
            <a:ext cx="4572000" cy="4524315"/>
          </a:xfrm>
          <a:prstGeom prst="rect">
            <a:avLst/>
          </a:prstGeom>
        </p:spPr>
        <p:txBody>
          <a:bodyPr>
            <a:spAutoFit/>
          </a:bodyPr>
          <a:lstStyle/>
          <a:p>
            <a:r>
              <a:rPr lang="ru-RU" b="1" i="1" dirty="0" smtClean="0">
                <a:solidFill>
                  <a:schemeClr val="accent1">
                    <a:lumMod val="50000"/>
                  </a:schemeClr>
                </a:solidFill>
                <a:latin typeface="Century Gothic" pitchFamily="34" charset="0"/>
              </a:rPr>
              <a:t>В наше время есть разные способы облицевать кирпичные или бетонные стены внутри помещения: можно гипсокартонном, плиткой, облицовочными панелями и т. п. Но все же, зачастую предпочтение отдаётся старому способу — штукатурке. Это такой процесс, когда стены покрывают слоем раствора из песка, цемента или гипса. Плюсом такого решения можно считать экономию места, поскольку сам слой занимает не более 3–4 см. Штукатур — это специалист, который выполняет такую работу</a:t>
            </a:r>
            <a:r>
              <a:rPr lang="ru-RU" dirty="0" smtClean="0"/>
              <a:t>. </a:t>
            </a:r>
            <a:endParaRPr lang="ru-RU" dirty="0"/>
          </a:p>
        </p:txBody>
      </p:sp>
      <p:pic>
        <p:nvPicPr>
          <p:cNvPr id="4" name="Picture 5" descr="C:\Documents and Settings\Admin\Рабочий стол\моя\i (12).jpg"/>
          <p:cNvPicPr>
            <a:picLocks noChangeAspect="1" noChangeArrowheads="1"/>
          </p:cNvPicPr>
          <p:nvPr/>
        </p:nvPicPr>
        <p:blipFill>
          <a:blip r:embed="rId2" cstate="print"/>
          <a:srcRect/>
          <a:stretch>
            <a:fillRect/>
          </a:stretch>
        </p:blipFill>
        <p:spPr bwMode="auto">
          <a:xfrm>
            <a:off x="6732240" y="2393308"/>
            <a:ext cx="2336800" cy="1905000"/>
          </a:xfrm>
          <a:prstGeom prst="rect">
            <a:avLst/>
          </a:prstGeom>
          <a:noFill/>
        </p:spPr>
      </p:pic>
      <p:pic>
        <p:nvPicPr>
          <p:cNvPr id="5" name="Picture 6" descr="C:\Documents and Settings\Admin\Рабочий стол\моя\i (11).jpg"/>
          <p:cNvPicPr>
            <a:picLocks noChangeAspect="1" noChangeArrowheads="1"/>
          </p:cNvPicPr>
          <p:nvPr/>
        </p:nvPicPr>
        <p:blipFill>
          <a:blip r:embed="rId3" cstate="print"/>
          <a:srcRect/>
          <a:stretch>
            <a:fillRect/>
          </a:stretch>
        </p:blipFill>
        <p:spPr bwMode="auto">
          <a:xfrm>
            <a:off x="6429388" y="4953000"/>
            <a:ext cx="2540000" cy="1905000"/>
          </a:xfrm>
          <a:prstGeom prst="rect">
            <a:avLst/>
          </a:prstGeom>
          <a:noFill/>
        </p:spPr>
      </p:pic>
      <p:pic>
        <p:nvPicPr>
          <p:cNvPr id="6" name="Picture 3" descr="C:\Documents and Settings\Admin\Рабочий стол\моя\i (9).jpg"/>
          <p:cNvPicPr>
            <a:picLocks noChangeAspect="1" noChangeArrowheads="1"/>
          </p:cNvPicPr>
          <p:nvPr/>
        </p:nvPicPr>
        <p:blipFill>
          <a:blip r:embed="rId4" cstate="print"/>
          <a:srcRect/>
          <a:stretch>
            <a:fillRect/>
          </a:stretch>
        </p:blipFill>
        <p:spPr bwMode="auto">
          <a:xfrm>
            <a:off x="20608" y="190440"/>
            <a:ext cx="2319835" cy="2783802"/>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7086600" cy="819136"/>
          </a:xfrm>
        </p:spPr>
        <p:txBody>
          <a:bodyPr/>
          <a:lstStyle/>
          <a:p>
            <a:pPr marL="0" indent="0">
              <a:buNone/>
            </a:pPr>
            <a:r>
              <a:rPr lang="ru-RU" dirty="0" smtClean="0">
                <a:solidFill>
                  <a:srgbClr val="3D20BA"/>
                </a:solidFill>
              </a:rPr>
              <a:t>История штукатурки</a:t>
            </a:r>
            <a:endParaRPr lang="ru-RU" dirty="0">
              <a:solidFill>
                <a:srgbClr val="3D20BA"/>
              </a:solidFill>
            </a:endParaRPr>
          </a:p>
        </p:txBody>
      </p:sp>
      <p:sp>
        <p:nvSpPr>
          <p:cNvPr id="3" name="Текст 2"/>
          <p:cNvSpPr>
            <a:spLocks noGrp="1"/>
          </p:cNvSpPr>
          <p:nvPr>
            <p:ph type="body" idx="1"/>
          </p:nvPr>
        </p:nvSpPr>
        <p:spPr>
          <a:xfrm rot="10800000" flipV="1">
            <a:off x="571472" y="980728"/>
            <a:ext cx="8032976" cy="857256"/>
          </a:xfrm>
        </p:spPr>
        <p:txBody>
          <a:bodyPr>
            <a:noAutofit/>
          </a:bodyPr>
          <a:lstStyle/>
          <a:p>
            <a:r>
              <a:rPr lang="ru-RU" i="1" dirty="0" smtClean="0">
                <a:solidFill>
                  <a:schemeClr val="accent1">
                    <a:lumMod val="50000"/>
                  </a:schemeClr>
                </a:solidFill>
                <a:latin typeface="Century Gothic" pitchFamily="34" charset="0"/>
              </a:rPr>
              <a:t>Первые штукатуры появились в Древнем Египте за 5000 лет до н. э. Работали эти люди с гипсом и глиной. Их задача заключалась в том, чтобы выровнять поверхность стен как изнутри, так и снаружи зданий. Это была технология высокого качества, поскольку их работа сохранилась и по сей день, а труды нынешних строителей отваливаются от стены уже через 10 лет. На протяжении веков изменения происходили не только в составе раствора, но и в типе </a:t>
            </a:r>
            <a:r>
              <a:rPr lang="ru-RU" i="1" dirty="0" smtClean="0">
                <a:solidFill>
                  <a:schemeClr val="accent1">
                    <a:lumMod val="50000"/>
                  </a:schemeClr>
                </a:solidFill>
              </a:rPr>
              <a:t>используемых инструментов.</a:t>
            </a:r>
            <a:endParaRPr lang="ru-RU" i="1" dirty="0">
              <a:solidFill>
                <a:schemeClr val="accent1">
                  <a:lumMod val="50000"/>
                </a:schemeClr>
              </a:solidFill>
            </a:endParaRPr>
          </a:p>
        </p:txBody>
      </p:sp>
      <p:pic>
        <p:nvPicPr>
          <p:cNvPr id="1026" name="Picture 2" descr="C:\Documents and Settings\Admin\Рабочий стол\моя\i (22).jpg"/>
          <p:cNvPicPr>
            <a:picLocks noChangeAspect="1" noChangeArrowheads="1"/>
          </p:cNvPicPr>
          <p:nvPr/>
        </p:nvPicPr>
        <p:blipFill>
          <a:blip r:embed="rId2" cstate="print"/>
          <a:srcRect/>
          <a:stretch>
            <a:fillRect/>
          </a:stretch>
        </p:blipFill>
        <p:spPr bwMode="auto">
          <a:xfrm>
            <a:off x="571472" y="4005064"/>
            <a:ext cx="3712496" cy="2784372"/>
          </a:xfrm>
          <a:prstGeom prst="rect">
            <a:avLst/>
          </a:prstGeom>
          <a:noFill/>
        </p:spPr>
      </p:pic>
      <p:pic>
        <p:nvPicPr>
          <p:cNvPr id="1027" name="Picture 3" descr="C:\Documents and Settings\Admin\Рабочий стол\моя\i (23).jpg"/>
          <p:cNvPicPr>
            <a:picLocks noChangeAspect="1" noChangeArrowheads="1"/>
          </p:cNvPicPr>
          <p:nvPr/>
        </p:nvPicPr>
        <p:blipFill>
          <a:blip r:embed="rId3" cstate="print"/>
          <a:srcRect/>
          <a:stretch>
            <a:fillRect/>
          </a:stretch>
        </p:blipFill>
        <p:spPr bwMode="auto">
          <a:xfrm>
            <a:off x="5000048" y="4005064"/>
            <a:ext cx="3719023" cy="2789268"/>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99592" y="476672"/>
            <a:ext cx="7086600" cy="533384"/>
          </a:xfrm>
        </p:spPr>
        <p:txBody>
          <a:bodyPr/>
          <a:lstStyle/>
          <a:p>
            <a:pPr marL="0" indent="0" algn="ctr">
              <a:buNone/>
            </a:pPr>
            <a:r>
              <a:rPr lang="ru-RU" sz="5400" dirty="0" smtClean="0">
                <a:solidFill>
                  <a:srgbClr val="3D20BA"/>
                </a:solidFill>
              </a:rPr>
              <a:t>Цемент</a:t>
            </a:r>
            <a:endParaRPr lang="ru-RU" sz="5400" dirty="0">
              <a:solidFill>
                <a:srgbClr val="3D20BA"/>
              </a:solidFill>
            </a:endParaRPr>
          </a:p>
        </p:txBody>
      </p:sp>
      <p:sp>
        <p:nvSpPr>
          <p:cNvPr id="4" name="Текст 3"/>
          <p:cNvSpPr>
            <a:spLocks noGrp="1"/>
          </p:cNvSpPr>
          <p:nvPr>
            <p:ph type="body" idx="1"/>
          </p:nvPr>
        </p:nvSpPr>
        <p:spPr>
          <a:xfrm>
            <a:off x="1600200" y="1285860"/>
            <a:ext cx="6472262" cy="3286148"/>
          </a:xfrm>
        </p:spPr>
        <p:txBody>
          <a:bodyPr>
            <a:normAutofit fontScale="92500"/>
          </a:bodyPr>
          <a:lstStyle/>
          <a:p>
            <a:pPr algn="l"/>
            <a:r>
              <a:rPr lang="ru-RU" sz="2400" b="1" i="1" dirty="0" smtClean="0">
                <a:solidFill>
                  <a:schemeClr val="accent1">
                    <a:lumMod val="50000"/>
                  </a:schemeClr>
                </a:solidFill>
                <a:latin typeface="Century Gothic" pitchFamily="34" charset="0"/>
              </a:rPr>
              <a:t>Широко распространённый ныне цемент придумали в XIX веке путём обжигания некоторых его составных — гипса, глины, извести и др. Тогда же штукатуры стали широко применять этот материал. На территории нашей страны цемент впервые стали использовать при строительстве храмов, а уже потом для зданий другого назначения.…</a:t>
            </a:r>
          </a:p>
          <a:p>
            <a:pPr algn="l"/>
            <a:endParaRPr lang="ru-RU" b="1" i="1" dirty="0">
              <a:solidFill>
                <a:schemeClr val="accent1">
                  <a:lumMod val="50000"/>
                </a:schemeClr>
              </a:solidFill>
              <a:latin typeface="Century Gothic" pitchFamily="34" charset="0"/>
            </a:endParaRPr>
          </a:p>
        </p:txBody>
      </p:sp>
      <p:pic>
        <p:nvPicPr>
          <p:cNvPr id="1026" name="Picture 2" descr="C:\Documents and Settings\Admin\Рабочий стол\моя\i (6).jpg"/>
          <p:cNvPicPr>
            <a:picLocks noChangeAspect="1" noChangeArrowheads="1"/>
          </p:cNvPicPr>
          <p:nvPr/>
        </p:nvPicPr>
        <p:blipFill>
          <a:blip r:embed="rId2" cstate="print"/>
          <a:srcRect/>
          <a:stretch>
            <a:fillRect/>
          </a:stretch>
        </p:blipFill>
        <p:spPr bwMode="auto">
          <a:xfrm>
            <a:off x="142844" y="5143512"/>
            <a:ext cx="1714512" cy="1571636"/>
          </a:xfrm>
          <a:prstGeom prst="rect">
            <a:avLst/>
          </a:prstGeom>
          <a:noFill/>
        </p:spPr>
      </p:pic>
      <p:pic>
        <p:nvPicPr>
          <p:cNvPr id="1027" name="Picture 3" descr="C:\Documents and Settings\Admin\Рабочий стол\моя\i (26).jpg"/>
          <p:cNvPicPr>
            <a:picLocks noChangeAspect="1" noChangeArrowheads="1"/>
          </p:cNvPicPr>
          <p:nvPr/>
        </p:nvPicPr>
        <p:blipFill>
          <a:blip r:embed="rId3" cstate="print"/>
          <a:srcRect/>
          <a:stretch>
            <a:fillRect/>
          </a:stretch>
        </p:blipFill>
        <p:spPr bwMode="auto">
          <a:xfrm>
            <a:off x="2143170" y="4929198"/>
            <a:ext cx="3500400" cy="1928802"/>
          </a:xfrm>
          <a:prstGeom prst="rect">
            <a:avLst/>
          </a:prstGeom>
          <a:noFill/>
        </p:spPr>
      </p:pic>
      <p:pic>
        <p:nvPicPr>
          <p:cNvPr id="1028" name="Picture 4" descr="C:\Documents and Settings\Admin\Рабочий стол\моя\cement.jpg"/>
          <p:cNvPicPr>
            <a:picLocks noChangeAspect="1" noChangeArrowheads="1"/>
          </p:cNvPicPr>
          <p:nvPr/>
        </p:nvPicPr>
        <p:blipFill>
          <a:blip r:embed="rId4" cstate="print"/>
          <a:srcRect/>
          <a:stretch>
            <a:fillRect/>
          </a:stretch>
        </p:blipFill>
        <p:spPr bwMode="auto">
          <a:xfrm>
            <a:off x="6215074" y="4857760"/>
            <a:ext cx="2214578" cy="1660934"/>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122" y="0"/>
            <a:ext cx="8115328" cy="1214446"/>
          </a:xfrm>
        </p:spPr>
        <p:txBody>
          <a:bodyPr/>
          <a:lstStyle/>
          <a:p>
            <a:pPr marL="0" indent="0" algn="ctr">
              <a:buNone/>
            </a:pPr>
            <a:r>
              <a:rPr lang="ru-RU" sz="5400" dirty="0" smtClean="0">
                <a:solidFill>
                  <a:srgbClr val="3D20BA"/>
                </a:solidFill>
              </a:rPr>
              <a:t>Маляр</a:t>
            </a:r>
            <a:endParaRPr lang="ru-RU" sz="5400" dirty="0">
              <a:solidFill>
                <a:srgbClr val="3D20BA"/>
              </a:solidFill>
            </a:endParaRPr>
          </a:p>
        </p:txBody>
      </p:sp>
      <p:sp>
        <p:nvSpPr>
          <p:cNvPr id="3" name="Текст 2"/>
          <p:cNvSpPr>
            <a:spLocks noGrp="1"/>
          </p:cNvSpPr>
          <p:nvPr>
            <p:ph type="body" idx="1"/>
          </p:nvPr>
        </p:nvSpPr>
        <p:spPr>
          <a:xfrm>
            <a:off x="899592" y="1785926"/>
            <a:ext cx="7787208" cy="1714512"/>
          </a:xfrm>
        </p:spPr>
        <p:txBody>
          <a:bodyPr>
            <a:normAutofit/>
          </a:bodyPr>
          <a:lstStyle/>
          <a:p>
            <a:pPr algn="ctr"/>
            <a:r>
              <a:rPr lang="ru-RU" sz="2400" b="1" i="1" dirty="0" smtClean="0">
                <a:solidFill>
                  <a:schemeClr val="accent1">
                    <a:lumMod val="50000"/>
                  </a:schemeClr>
                </a:solidFill>
                <a:latin typeface="Century Gothic" pitchFamily="34" charset="0"/>
              </a:rPr>
              <a:t>Маляр (нем. </a:t>
            </a:r>
            <a:r>
              <a:rPr lang="ru-RU" sz="2400" b="1" i="1" dirty="0" err="1" smtClean="0">
                <a:solidFill>
                  <a:schemeClr val="accent1">
                    <a:lumMod val="50000"/>
                  </a:schemeClr>
                </a:solidFill>
                <a:latin typeface="Century Gothic" pitchFamily="34" charset="0"/>
              </a:rPr>
              <a:t>mahler</a:t>
            </a:r>
            <a:r>
              <a:rPr lang="ru-RU" sz="2400" b="1" i="1" dirty="0" smtClean="0">
                <a:solidFill>
                  <a:schemeClr val="accent1">
                    <a:lumMod val="50000"/>
                  </a:schemeClr>
                </a:solidFill>
                <a:latin typeface="Century Gothic" pitchFamily="34" charset="0"/>
              </a:rPr>
              <a:t> — живописец) — рабочий, специалист, занимающийся окраской зданий, сооружений, оборудования, инструмента и прочих предметов.</a:t>
            </a:r>
          </a:p>
          <a:p>
            <a:endParaRPr lang="ru-RU" dirty="0"/>
          </a:p>
        </p:txBody>
      </p:sp>
      <p:pic>
        <p:nvPicPr>
          <p:cNvPr id="2051" name="Picture 3" descr="C:\Documents and Settings\Admin\Рабочий стол\моя\MALYAR.jpg"/>
          <p:cNvPicPr>
            <a:picLocks noChangeAspect="1" noChangeArrowheads="1"/>
          </p:cNvPicPr>
          <p:nvPr/>
        </p:nvPicPr>
        <p:blipFill>
          <a:blip r:embed="rId2" cstate="print"/>
          <a:srcRect/>
          <a:stretch>
            <a:fillRect/>
          </a:stretch>
        </p:blipFill>
        <p:spPr bwMode="auto">
          <a:xfrm>
            <a:off x="37301" y="3889627"/>
            <a:ext cx="3537911" cy="2444505"/>
          </a:xfrm>
          <a:prstGeom prst="rect">
            <a:avLst/>
          </a:prstGeom>
          <a:noFill/>
        </p:spPr>
      </p:pic>
      <p:pic>
        <p:nvPicPr>
          <p:cNvPr id="2052" name="Picture 4" descr="C:\Documents and Settings\Admin\Рабочий стол\моя\i (25).jpg"/>
          <p:cNvPicPr>
            <a:picLocks noChangeAspect="1" noChangeArrowheads="1"/>
          </p:cNvPicPr>
          <p:nvPr/>
        </p:nvPicPr>
        <p:blipFill>
          <a:blip r:embed="rId3" cstate="print"/>
          <a:srcRect/>
          <a:stretch>
            <a:fillRect/>
          </a:stretch>
        </p:blipFill>
        <p:spPr bwMode="auto">
          <a:xfrm>
            <a:off x="6643701" y="3889627"/>
            <a:ext cx="2444505" cy="2444505"/>
          </a:xfrm>
          <a:prstGeom prst="rect">
            <a:avLst/>
          </a:prstGeom>
          <a:noFill/>
        </p:spPr>
      </p:pic>
      <p:pic>
        <p:nvPicPr>
          <p:cNvPr id="2053" name="Picture 5" descr="C:\Documents and Settings\Admin\Рабочий стол\моя\i (24).jpg"/>
          <p:cNvPicPr>
            <a:picLocks noChangeAspect="1" noChangeArrowheads="1"/>
          </p:cNvPicPr>
          <p:nvPr/>
        </p:nvPicPr>
        <p:blipFill>
          <a:blip r:embed="rId4" cstate="print"/>
          <a:srcRect/>
          <a:stretch>
            <a:fillRect/>
          </a:stretch>
        </p:blipFill>
        <p:spPr bwMode="auto">
          <a:xfrm>
            <a:off x="3767186" y="4164031"/>
            <a:ext cx="2749030" cy="2514357"/>
          </a:xfrm>
          <a:prstGeom prst="rect">
            <a:avLst/>
          </a:prstGeom>
          <a:noFill/>
        </p:spPr>
      </p:pic>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035496"/>
            <a:ext cx="5966666" cy="2423346"/>
          </a:xfrm>
        </p:spPr>
        <p:txBody>
          <a:bodyPr/>
          <a:lstStyle/>
          <a:p>
            <a:pPr marL="0" indent="0">
              <a:buNone/>
            </a:pPr>
            <a:r>
              <a:rPr lang="ru-RU" dirty="0" smtClean="0">
                <a:solidFill>
                  <a:srgbClr val="3D20BA"/>
                </a:solidFill>
              </a:rPr>
              <a:t>Работа маляра</a:t>
            </a:r>
            <a:endParaRPr lang="ru-RU" dirty="0">
              <a:solidFill>
                <a:srgbClr val="3D20BA"/>
              </a:solidFill>
            </a:endParaRPr>
          </a:p>
        </p:txBody>
      </p:sp>
      <p:sp>
        <p:nvSpPr>
          <p:cNvPr id="3" name="Текст 2"/>
          <p:cNvSpPr>
            <a:spLocks noGrp="1"/>
          </p:cNvSpPr>
          <p:nvPr>
            <p:ph type="body" idx="1"/>
          </p:nvPr>
        </p:nvSpPr>
        <p:spPr>
          <a:xfrm>
            <a:off x="755576" y="1412776"/>
            <a:ext cx="5970494" cy="835460"/>
          </a:xfrm>
        </p:spPr>
        <p:txBody>
          <a:bodyPr>
            <a:noAutofit/>
          </a:bodyPr>
          <a:lstStyle/>
          <a:p>
            <a:pPr algn="l"/>
            <a:r>
              <a:rPr lang="ru-RU" sz="2400" dirty="0" smtClean="0"/>
              <a:t>Маляр занимается подготовкой под окраску и непосредственно окраской различных конструкций, зданий, стен, наклеиванием обоев, оштукатуриванием стен, художественной  отделкой стен, потолков, росписью различных поверхностей</a:t>
            </a:r>
            <a:endParaRPr lang="ru-RU" sz="2400" dirty="0"/>
          </a:p>
        </p:txBody>
      </p:sp>
      <p:pic>
        <p:nvPicPr>
          <p:cNvPr id="2050" name="Picture 2" descr="C:\Documents and Settings\Admin\Рабочий стол\моя\i (27).jpg"/>
          <p:cNvPicPr>
            <a:picLocks noChangeAspect="1" noChangeArrowheads="1"/>
          </p:cNvPicPr>
          <p:nvPr/>
        </p:nvPicPr>
        <p:blipFill>
          <a:blip r:embed="rId2" cstate="print"/>
          <a:srcRect/>
          <a:stretch>
            <a:fillRect/>
          </a:stretch>
        </p:blipFill>
        <p:spPr bwMode="auto">
          <a:xfrm>
            <a:off x="107504" y="4714885"/>
            <a:ext cx="2986251" cy="2112596"/>
          </a:xfrm>
          <a:prstGeom prst="rect">
            <a:avLst/>
          </a:prstGeom>
          <a:noFill/>
        </p:spPr>
      </p:pic>
      <p:pic>
        <p:nvPicPr>
          <p:cNvPr id="2051" name="Picture 3" descr="C:\Documents and Settings\Admin\Рабочий стол\моя\i (28).jpg"/>
          <p:cNvPicPr>
            <a:picLocks noChangeAspect="1" noChangeArrowheads="1"/>
          </p:cNvPicPr>
          <p:nvPr/>
        </p:nvPicPr>
        <p:blipFill>
          <a:blip r:embed="rId3" cstate="print"/>
          <a:srcRect/>
          <a:stretch>
            <a:fillRect/>
          </a:stretch>
        </p:blipFill>
        <p:spPr bwMode="auto">
          <a:xfrm>
            <a:off x="3377952" y="4714884"/>
            <a:ext cx="3096344" cy="2064229"/>
          </a:xfrm>
          <a:prstGeom prst="rect">
            <a:avLst/>
          </a:prstGeom>
          <a:noFill/>
        </p:spPr>
      </p:pic>
      <p:pic>
        <p:nvPicPr>
          <p:cNvPr id="2052" name="Picture 4" descr="C:\Documents and Settings\Admin\Рабочий стол\моя\i (29).jpg"/>
          <p:cNvPicPr>
            <a:picLocks noChangeAspect="1" noChangeArrowheads="1"/>
          </p:cNvPicPr>
          <p:nvPr/>
        </p:nvPicPr>
        <p:blipFill>
          <a:blip r:embed="rId4" cstate="print"/>
          <a:srcRect/>
          <a:stretch>
            <a:fillRect/>
          </a:stretch>
        </p:blipFill>
        <p:spPr bwMode="auto">
          <a:xfrm>
            <a:off x="5920630" y="2564904"/>
            <a:ext cx="3168352" cy="237626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211673"/>
            <a:ext cx="5966666" cy="2423346"/>
          </a:xfrm>
        </p:spPr>
        <p:txBody>
          <a:bodyPr/>
          <a:lstStyle/>
          <a:p>
            <a:pPr marL="0" indent="0">
              <a:buNone/>
            </a:pPr>
            <a:r>
              <a:rPr lang="ru-RU" dirty="0" smtClean="0">
                <a:solidFill>
                  <a:srgbClr val="3D20BA"/>
                </a:solidFill>
              </a:rPr>
              <a:t>Успех в работе</a:t>
            </a:r>
            <a:endParaRPr lang="ru-RU" dirty="0">
              <a:solidFill>
                <a:srgbClr val="3D20BA"/>
              </a:solidFill>
            </a:endParaRPr>
          </a:p>
        </p:txBody>
      </p:sp>
      <p:sp>
        <p:nvSpPr>
          <p:cNvPr id="3" name="Текст 2"/>
          <p:cNvSpPr>
            <a:spLocks noGrp="1"/>
          </p:cNvSpPr>
          <p:nvPr>
            <p:ph type="body" idx="1"/>
          </p:nvPr>
        </p:nvSpPr>
        <p:spPr>
          <a:xfrm>
            <a:off x="428596" y="1412776"/>
            <a:ext cx="7367190" cy="835460"/>
          </a:xfrm>
        </p:spPr>
        <p:txBody>
          <a:bodyPr>
            <a:noAutofit/>
          </a:bodyPr>
          <a:lstStyle/>
          <a:p>
            <a:pPr algn="l"/>
            <a:r>
              <a:rPr lang="ru-RU" sz="2400" b="1" i="1" dirty="0" smtClean="0">
                <a:solidFill>
                  <a:schemeClr val="accent1">
                    <a:lumMod val="50000"/>
                  </a:schemeClr>
                </a:solidFill>
                <a:latin typeface="Century Gothic" pitchFamily="34" charset="0"/>
              </a:rPr>
              <a:t>Для успешной деятельности необходимы следующие психофизиологические качества: хороший эстетический вкус, глазомер, координация движения рук, творческое воображение, внимательность и аккуратность в работе, способность работать на высоте.</a:t>
            </a:r>
          </a:p>
          <a:p>
            <a:pPr algn="l"/>
            <a:endParaRPr lang="ru-RU" sz="2400" b="1" i="1" dirty="0">
              <a:solidFill>
                <a:schemeClr val="accent1">
                  <a:lumMod val="50000"/>
                </a:schemeClr>
              </a:solidFill>
              <a:latin typeface="Century Gothic" pitchFamily="34" charset="0"/>
            </a:endParaRPr>
          </a:p>
        </p:txBody>
      </p:sp>
      <p:pic>
        <p:nvPicPr>
          <p:cNvPr id="3075" name="Picture 3" descr="C:\Documents and Settings\Admin\Рабочий стол\моя\i (30).jpg"/>
          <p:cNvPicPr>
            <a:picLocks noChangeAspect="1" noChangeArrowheads="1"/>
          </p:cNvPicPr>
          <p:nvPr/>
        </p:nvPicPr>
        <p:blipFill>
          <a:blip r:embed="rId2" cstate="print"/>
          <a:srcRect/>
          <a:stretch>
            <a:fillRect/>
          </a:stretch>
        </p:blipFill>
        <p:spPr bwMode="auto">
          <a:xfrm>
            <a:off x="15776" y="4268107"/>
            <a:ext cx="3383025" cy="2255350"/>
          </a:xfrm>
          <a:prstGeom prst="rect">
            <a:avLst/>
          </a:prstGeom>
          <a:noFill/>
        </p:spPr>
      </p:pic>
      <p:pic>
        <p:nvPicPr>
          <p:cNvPr id="3076" name="Picture 4" descr="C:\Documents and Settings\Admin\Рабочий стол\моя\i (31).jpg"/>
          <p:cNvPicPr>
            <a:picLocks noChangeAspect="1" noChangeArrowheads="1"/>
          </p:cNvPicPr>
          <p:nvPr/>
        </p:nvPicPr>
        <p:blipFill>
          <a:blip r:embed="rId3" cstate="print"/>
          <a:srcRect/>
          <a:stretch>
            <a:fillRect/>
          </a:stretch>
        </p:blipFill>
        <p:spPr bwMode="auto">
          <a:xfrm>
            <a:off x="3563888" y="4437112"/>
            <a:ext cx="2333058" cy="2333058"/>
          </a:xfrm>
          <a:prstGeom prst="rect">
            <a:avLst/>
          </a:prstGeom>
          <a:noFill/>
        </p:spPr>
      </p:pic>
      <p:pic>
        <p:nvPicPr>
          <p:cNvPr id="3077" name="Picture 5" descr="C:\Documents and Settings\Admin\Рабочий стол\моя\i (32).jpg"/>
          <p:cNvPicPr>
            <a:picLocks noChangeAspect="1" noChangeArrowheads="1"/>
          </p:cNvPicPr>
          <p:nvPr/>
        </p:nvPicPr>
        <p:blipFill>
          <a:blip r:embed="rId4" cstate="print"/>
          <a:srcRect/>
          <a:stretch>
            <a:fillRect/>
          </a:stretch>
        </p:blipFill>
        <p:spPr bwMode="auto">
          <a:xfrm>
            <a:off x="6084168" y="4268107"/>
            <a:ext cx="2884205" cy="216315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604822"/>
          </a:xfrm>
        </p:spPr>
        <p:txBody>
          <a:bodyPr/>
          <a:lstStyle/>
          <a:p>
            <a:pPr marL="0" indent="0" algn="ctr">
              <a:buNone/>
            </a:pPr>
            <a:r>
              <a:rPr lang="ru-RU" dirty="0" smtClean="0">
                <a:solidFill>
                  <a:srgbClr val="3D20BA"/>
                </a:solidFill>
              </a:rPr>
              <a:t>Перспектива роста</a:t>
            </a:r>
            <a:endParaRPr lang="ru-RU" dirty="0">
              <a:solidFill>
                <a:srgbClr val="3D20BA"/>
              </a:solidFill>
            </a:endParaRPr>
          </a:p>
        </p:txBody>
      </p:sp>
      <p:sp>
        <p:nvSpPr>
          <p:cNvPr id="3" name="Текст 2"/>
          <p:cNvSpPr>
            <a:spLocks noGrp="1"/>
          </p:cNvSpPr>
          <p:nvPr>
            <p:ph type="body" idx="1"/>
          </p:nvPr>
        </p:nvSpPr>
        <p:spPr>
          <a:xfrm>
            <a:off x="179512" y="1268760"/>
            <a:ext cx="8407254" cy="2428892"/>
          </a:xfrm>
        </p:spPr>
        <p:txBody>
          <a:bodyPr>
            <a:normAutofit fontScale="25000" lnSpcReduction="20000"/>
          </a:bodyPr>
          <a:lstStyle/>
          <a:p>
            <a:pPr algn="l"/>
            <a:r>
              <a:rPr lang="ru-RU" sz="8000" b="1" i="1" dirty="0" smtClean="0">
                <a:latin typeface="Century Gothic" pitchFamily="34" charset="0"/>
              </a:rPr>
              <a:t>Маляр - профессия в области строительства. Маляр может работать в строительных компаниях, производственных предприятиях, заводах, ЖЭКах. Он имеет возможность организовать свое дело</a:t>
            </a:r>
            <a:r>
              <a:rPr lang="en-US" sz="8000" b="1" i="1" dirty="0" smtClean="0">
                <a:latin typeface="Century Gothic" pitchFamily="34" charset="0"/>
              </a:rPr>
              <a:t>.</a:t>
            </a:r>
            <a:endParaRPr lang="ru-RU" sz="8000" b="1" i="1" dirty="0" smtClean="0">
              <a:latin typeface="Century Gothic" pitchFamily="34" charset="0"/>
            </a:endParaRPr>
          </a:p>
          <a:p>
            <a:pPr algn="l"/>
            <a:r>
              <a:rPr lang="ru-RU" sz="8000" b="1" i="1" dirty="0" smtClean="0">
                <a:latin typeface="Century Gothic" pitchFamily="34" charset="0"/>
              </a:rPr>
              <a:t>Профессия маляра имеет высокий уровень востребованности на рынке труда. Уровень заработной платы маляра – высокий, во многом зависит от места работы, сложности задания, уровня профессионализма. Маляр имеет перспективы карьерного роста до бригадира, прораба.</a:t>
            </a:r>
          </a:p>
          <a:p>
            <a:pPr algn="l"/>
            <a:endParaRPr lang="ru-RU" sz="8000" b="1" i="1" dirty="0" smtClean="0">
              <a:latin typeface="Century Gothic" pitchFamily="34" charset="0"/>
            </a:endParaRPr>
          </a:p>
          <a:p>
            <a:r>
              <a:rPr lang="ru-RU" sz="8000" dirty="0" smtClean="0"/>
              <a:t> </a:t>
            </a:r>
            <a:r>
              <a:rPr lang="en-US" sz="8000" dirty="0" smtClean="0"/>
              <a:t> </a:t>
            </a:r>
            <a:endParaRPr lang="ru-RU" sz="8000" dirty="0" smtClean="0"/>
          </a:p>
          <a:p>
            <a:r>
              <a:rPr lang="ru-RU" sz="8000" dirty="0" smtClean="0"/>
              <a:t> </a:t>
            </a:r>
            <a:endParaRPr lang="ru-RU" sz="8000" dirty="0"/>
          </a:p>
        </p:txBody>
      </p:sp>
      <p:pic>
        <p:nvPicPr>
          <p:cNvPr id="4098" name="Picture 2" descr="C:\Documents and Settings\Admin\Рабочий стол\моя\i (33).jpg"/>
          <p:cNvPicPr>
            <a:picLocks noChangeAspect="1" noChangeArrowheads="1"/>
          </p:cNvPicPr>
          <p:nvPr/>
        </p:nvPicPr>
        <p:blipFill>
          <a:blip r:embed="rId2" cstate="print"/>
          <a:srcRect/>
          <a:stretch>
            <a:fillRect/>
          </a:stretch>
        </p:blipFill>
        <p:spPr bwMode="auto">
          <a:xfrm>
            <a:off x="3357554" y="4429132"/>
            <a:ext cx="2762256" cy="2071692"/>
          </a:xfrm>
          <a:prstGeom prst="rect">
            <a:avLst/>
          </a:prstGeom>
          <a:noFill/>
        </p:spPr>
      </p:pic>
      <p:pic>
        <p:nvPicPr>
          <p:cNvPr id="4099" name="Picture 3" descr="C:\Documents and Settings\Admin\Рабочий стол\моя\i (34).jpg"/>
          <p:cNvPicPr>
            <a:picLocks noChangeAspect="1" noChangeArrowheads="1"/>
          </p:cNvPicPr>
          <p:nvPr/>
        </p:nvPicPr>
        <p:blipFill>
          <a:blip r:embed="rId3" cstate="print"/>
          <a:srcRect/>
          <a:stretch>
            <a:fillRect/>
          </a:stretch>
        </p:blipFill>
        <p:spPr bwMode="auto">
          <a:xfrm>
            <a:off x="0" y="4000504"/>
            <a:ext cx="3245569" cy="2071702"/>
          </a:xfrm>
          <a:prstGeom prst="rect">
            <a:avLst/>
          </a:prstGeom>
          <a:noFill/>
        </p:spPr>
      </p:pic>
      <p:pic>
        <p:nvPicPr>
          <p:cNvPr id="4100" name="Picture 4" descr="C:\Documents and Settings\Admin\Рабочий стол\моя\i (35).jpg"/>
          <p:cNvPicPr>
            <a:picLocks noChangeAspect="1" noChangeArrowheads="1"/>
          </p:cNvPicPr>
          <p:nvPr/>
        </p:nvPicPr>
        <p:blipFill>
          <a:blip r:embed="rId4" cstate="print"/>
          <a:srcRect/>
          <a:stretch>
            <a:fillRect/>
          </a:stretch>
        </p:blipFill>
        <p:spPr bwMode="auto">
          <a:xfrm>
            <a:off x="6215074" y="4214818"/>
            <a:ext cx="2540000" cy="1905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299</TotalTime>
  <Words>412</Words>
  <Application>Microsoft Office PowerPoint</Application>
  <PresentationFormat>Экран (4:3)</PresentationFormat>
  <Paragraphs>21</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Воздушный поток</vt:lpstr>
      <vt:lpstr>Штукатурно-малярное дело</vt:lpstr>
      <vt:lpstr>Штукатур</vt:lpstr>
      <vt:lpstr>История штукатурки</vt:lpstr>
      <vt:lpstr>Цемент</vt:lpstr>
      <vt:lpstr>Маляр</vt:lpstr>
      <vt:lpstr>Работа маляра</vt:lpstr>
      <vt:lpstr>Успех в работе</vt:lpstr>
      <vt:lpstr>Перспектива роста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Штукатурно-малярное дело</dc:title>
  <cp:lastModifiedBy>User</cp:lastModifiedBy>
  <cp:revision>37</cp:revision>
  <dcterms:modified xsi:type="dcterms:W3CDTF">2017-11-28T16:43:54Z</dcterms:modified>
</cp:coreProperties>
</file>