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31"/>
  </p:notesMasterIdLst>
  <p:sldIdLst>
    <p:sldId id="256" r:id="rId2"/>
    <p:sldId id="296" r:id="rId3"/>
    <p:sldId id="298" r:id="rId4"/>
    <p:sldId id="265" r:id="rId5"/>
    <p:sldId id="324" r:id="rId6"/>
    <p:sldId id="299" r:id="rId7"/>
    <p:sldId id="300" r:id="rId8"/>
    <p:sldId id="264" r:id="rId9"/>
    <p:sldId id="257" r:id="rId10"/>
    <p:sldId id="302" r:id="rId11"/>
    <p:sldId id="303" r:id="rId12"/>
    <p:sldId id="304" r:id="rId13"/>
    <p:sldId id="308" r:id="rId14"/>
    <p:sldId id="311" r:id="rId15"/>
    <p:sldId id="315" r:id="rId16"/>
    <p:sldId id="276" r:id="rId17"/>
    <p:sldId id="319" r:id="rId18"/>
    <p:sldId id="325" r:id="rId19"/>
    <p:sldId id="291" r:id="rId20"/>
    <p:sldId id="292" r:id="rId21"/>
    <p:sldId id="288" r:id="rId22"/>
    <p:sldId id="286" r:id="rId23"/>
    <p:sldId id="287" r:id="rId24"/>
    <p:sldId id="289" r:id="rId25"/>
    <p:sldId id="318" r:id="rId26"/>
    <p:sldId id="321" r:id="rId27"/>
    <p:sldId id="323" r:id="rId28"/>
    <p:sldId id="322" r:id="rId29"/>
    <p:sldId id="295"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2D13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590" autoAdjust="0"/>
  </p:normalViewPr>
  <p:slideViewPr>
    <p:cSldViewPr>
      <p:cViewPr varScale="1">
        <p:scale>
          <a:sx n="70" d="100"/>
          <a:sy n="70" d="100"/>
        </p:scale>
        <p:origin x="-1392" y="-90"/>
      </p:cViewPr>
      <p:guideLst>
        <p:guide orient="horz" pos="2160"/>
        <p:guide pos="2880"/>
      </p:guideLst>
    </p:cSldViewPr>
  </p:slideViewPr>
  <p:outlineViewPr>
    <p:cViewPr>
      <p:scale>
        <a:sx n="33" d="100"/>
        <a:sy n="33" d="100"/>
      </p:scale>
      <p:origin x="48" y="3193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913079-6C68-4CC2-A3FD-B7E144B991EC}" type="datetimeFigureOut">
              <a:rPr lang="ru-RU" smtClean="0"/>
              <a:t>24.09.2019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62EC9A-BBC9-4BF7-B608-86B78F8613FB}" type="slidenum">
              <a:rPr lang="ru-RU" smtClean="0"/>
              <a:t>‹#›</a:t>
            </a:fld>
            <a:endParaRPr lang="ru-RU"/>
          </a:p>
        </p:txBody>
      </p:sp>
    </p:spTree>
    <p:extLst>
      <p:ext uri="{BB962C8B-B14F-4D97-AF65-F5344CB8AC3E}">
        <p14:creationId xmlns:p14="http://schemas.microsoft.com/office/powerpoint/2010/main" val="1608015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C62EC9A-BBC9-4BF7-B608-86B78F8613FB}" type="slidenum">
              <a:rPr lang="ru-RU" smtClean="0"/>
              <a:t>1</a:t>
            </a:fld>
            <a:endParaRPr lang="ru-RU"/>
          </a:p>
        </p:txBody>
      </p:sp>
    </p:spTree>
    <p:extLst>
      <p:ext uri="{BB962C8B-B14F-4D97-AF65-F5344CB8AC3E}">
        <p14:creationId xmlns:p14="http://schemas.microsoft.com/office/powerpoint/2010/main" val="568730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63417E1-0F12-4E20-97E4-EB2E7E42CB7B}" type="datetimeFigureOut">
              <a:rPr lang="ru-RU" smtClean="0"/>
              <a:t>24.09.2019</a:t>
            </a:fld>
            <a:endParaRPr lang="ru-RU"/>
          </a:p>
        </p:txBody>
      </p:sp>
      <p:sp>
        <p:nvSpPr>
          <p:cNvPr id="20" name="Footer Placeholder 19"/>
          <p:cNvSpPr>
            <a:spLocks noGrp="1"/>
          </p:cNvSpPr>
          <p:nvPr>
            <p:ph type="ftr" sz="quarter" idx="11"/>
          </p:nvPr>
        </p:nvSpPr>
        <p:spPr/>
        <p:txBody>
          <a:bodyPr/>
          <a:lstStyle>
            <a:extLst/>
          </a:lstStyle>
          <a:p>
            <a:endParaRPr lang="ru-RU"/>
          </a:p>
        </p:txBody>
      </p:sp>
      <p:sp>
        <p:nvSpPr>
          <p:cNvPr id="10" name="Slide Number Placeholder 9"/>
          <p:cNvSpPr>
            <a:spLocks noGrp="1"/>
          </p:cNvSpPr>
          <p:nvPr>
            <p:ph type="sldNum" sz="quarter" idx="12"/>
          </p:nvPr>
        </p:nvSpPr>
        <p:spPr/>
        <p:txBody>
          <a:bodyPr/>
          <a:lstStyle>
            <a:extLst/>
          </a:lstStyle>
          <a:p>
            <a:fld id="{A6718A9D-758A-40D9-A415-A03527DE53AF}" type="slidenum">
              <a:rPr lang="ru-RU" smtClean="0"/>
              <a:t>‹#›</a:t>
            </a:fld>
            <a:endParaRPr lang="ru-RU"/>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63417E1-0F12-4E20-97E4-EB2E7E42CB7B}" type="datetimeFigureOut">
              <a:rPr lang="ru-RU" smtClean="0"/>
              <a:t>24.09.2019</a:t>
            </a:fld>
            <a:endParaRPr lang="ru-RU"/>
          </a:p>
        </p:txBody>
      </p:sp>
      <p:sp>
        <p:nvSpPr>
          <p:cNvPr id="5" name="Footer Placeholder 4"/>
          <p:cNvSpPr>
            <a:spLocks noGrp="1"/>
          </p:cNvSpPr>
          <p:nvPr>
            <p:ph type="ftr" sz="quarter" idx="11"/>
          </p:nvPr>
        </p:nvSpPr>
        <p:spPr/>
        <p:txBody>
          <a:bodyPr/>
          <a:lstStyle>
            <a:extLst/>
          </a:lstStyle>
          <a:p>
            <a:endParaRPr lang="ru-RU"/>
          </a:p>
        </p:txBody>
      </p:sp>
      <p:sp>
        <p:nvSpPr>
          <p:cNvPr id="6" name="Slide Number Placeholder 5"/>
          <p:cNvSpPr>
            <a:spLocks noGrp="1"/>
          </p:cNvSpPr>
          <p:nvPr>
            <p:ph type="sldNum" sz="quarter" idx="12"/>
          </p:nvPr>
        </p:nvSpPr>
        <p:spPr/>
        <p:txBody>
          <a:bodyPr/>
          <a:lstStyle>
            <a:extLst/>
          </a:lstStyle>
          <a:p>
            <a:fld id="{A6718A9D-758A-40D9-A415-A03527DE53AF}"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63417E1-0F12-4E20-97E4-EB2E7E42CB7B}" type="datetimeFigureOut">
              <a:rPr lang="ru-RU" smtClean="0"/>
              <a:t>24.09.2019</a:t>
            </a:fld>
            <a:endParaRPr lang="ru-RU"/>
          </a:p>
        </p:txBody>
      </p:sp>
      <p:sp>
        <p:nvSpPr>
          <p:cNvPr id="5" name="Footer Placeholder 4"/>
          <p:cNvSpPr>
            <a:spLocks noGrp="1"/>
          </p:cNvSpPr>
          <p:nvPr>
            <p:ph type="ftr" sz="quarter" idx="11"/>
          </p:nvPr>
        </p:nvSpPr>
        <p:spPr/>
        <p:txBody>
          <a:bodyPr/>
          <a:lstStyle>
            <a:extLst/>
          </a:lstStyle>
          <a:p>
            <a:endParaRPr lang="ru-RU"/>
          </a:p>
        </p:txBody>
      </p:sp>
      <p:sp>
        <p:nvSpPr>
          <p:cNvPr id="6" name="Slide Number Placeholder 5"/>
          <p:cNvSpPr>
            <a:spLocks noGrp="1"/>
          </p:cNvSpPr>
          <p:nvPr>
            <p:ph type="sldNum" sz="quarter" idx="12"/>
          </p:nvPr>
        </p:nvSpPr>
        <p:spPr/>
        <p:txBody>
          <a:bodyPr/>
          <a:lstStyle>
            <a:extLst/>
          </a:lstStyle>
          <a:p>
            <a:fld id="{A6718A9D-758A-40D9-A415-A03527DE53AF}"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63417E1-0F12-4E20-97E4-EB2E7E42CB7B}" type="datetimeFigureOut">
              <a:rPr lang="ru-RU" smtClean="0"/>
              <a:t>24.09.2019</a:t>
            </a:fld>
            <a:endParaRPr lang="ru-RU"/>
          </a:p>
        </p:txBody>
      </p:sp>
      <p:sp>
        <p:nvSpPr>
          <p:cNvPr id="5" name="Footer Placeholder 4"/>
          <p:cNvSpPr>
            <a:spLocks noGrp="1"/>
          </p:cNvSpPr>
          <p:nvPr>
            <p:ph type="ftr" sz="quarter" idx="11"/>
          </p:nvPr>
        </p:nvSpPr>
        <p:spPr/>
        <p:txBody>
          <a:bodyPr/>
          <a:lstStyle>
            <a:extLst/>
          </a:lstStyle>
          <a:p>
            <a:endParaRPr lang="ru-RU"/>
          </a:p>
        </p:txBody>
      </p:sp>
      <p:sp>
        <p:nvSpPr>
          <p:cNvPr id="6" name="Slide Number Placeholder 5"/>
          <p:cNvSpPr>
            <a:spLocks noGrp="1"/>
          </p:cNvSpPr>
          <p:nvPr>
            <p:ph type="sldNum" sz="quarter" idx="12"/>
          </p:nvPr>
        </p:nvSpPr>
        <p:spPr/>
        <p:txBody>
          <a:bodyPr/>
          <a:lstStyle>
            <a:extLst/>
          </a:lstStyle>
          <a:p>
            <a:fld id="{A6718A9D-758A-40D9-A415-A03527DE53AF}"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63417E1-0F12-4E20-97E4-EB2E7E42CB7B}" type="datetimeFigureOut">
              <a:rPr lang="ru-RU" smtClean="0"/>
              <a:t>24.09.2019</a:t>
            </a:fld>
            <a:endParaRPr lang="ru-RU"/>
          </a:p>
        </p:txBody>
      </p:sp>
      <p:sp>
        <p:nvSpPr>
          <p:cNvPr id="5" name="Footer Placeholder 4"/>
          <p:cNvSpPr>
            <a:spLocks noGrp="1"/>
          </p:cNvSpPr>
          <p:nvPr>
            <p:ph type="ftr" sz="quarter" idx="11"/>
          </p:nvPr>
        </p:nvSpPr>
        <p:spPr/>
        <p:txBody>
          <a:bodyPr/>
          <a:lstStyle>
            <a:extLst/>
          </a:lstStyle>
          <a:p>
            <a:endParaRPr lang="ru-RU"/>
          </a:p>
        </p:txBody>
      </p:sp>
      <p:sp>
        <p:nvSpPr>
          <p:cNvPr id="6" name="Slide Number Placeholder 5"/>
          <p:cNvSpPr>
            <a:spLocks noGrp="1"/>
          </p:cNvSpPr>
          <p:nvPr>
            <p:ph type="sldNum" sz="quarter" idx="12"/>
          </p:nvPr>
        </p:nvSpPr>
        <p:spPr/>
        <p:txBody>
          <a:bodyPr/>
          <a:lstStyle>
            <a:extLst/>
          </a:lstStyle>
          <a:p>
            <a:fld id="{A6718A9D-758A-40D9-A415-A03527DE53AF}" type="slidenum">
              <a:rPr lang="ru-RU" smtClean="0"/>
              <a:t>‹#›</a:t>
            </a:fld>
            <a:endParaRPr lang="ru-RU"/>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63417E1-0F12-4E20-97E4-EB2E7E42CB7B}" type="datetimeFigureOut">
              <a:rPr lang="ru-RU" smtClean="0"/>
              <a:t>24.09.2019</a:t>
            </a:fld>
            <a:endParaRPr lang="ru-RU"/>
          </a:p>
        </p:txBody>
      </p:sp>
      <p:sp>
        <p:nvSpPr>
          <p:cNvPr id="6" name="Footer Placeholder 5"/>
          <p:cNvSpPr>
            <a:spLocks noGrp="1"/>
          </p:cNvSpPr>
          <p:nvPr>
            <p:ph type="ftr" sz="quarter" idx="11"/>
          </p:nvPr>
        </p:nvSpPr>
        <p:spPr/>
        <p:txBody>
          <a:bodyPr/>
          <a:lstStyle>
            <a:extLst/>
          </a:lstStyle>
          <a:p>
            <a:endParaRPr lang="ru-RU"/>
          </a:p>
        </p:txBody>
      </p:sp>
      <p:sp>
        <p:nvSpPr>
          <p:cNvPr id="7" name="Slide Number Placeholder 6"/>
          <p:cNvSpPr>
            <a:spLocks noGrp="1"/>
          </p:cNvSpPr>
          <p:nvPr>
            <p:ph type="sldNum" sz="quarter" idx="12"/>
          </p:nvPr>
        </p:nvSpPr>
        <p:spPr/>
        <p:txBody>
          <a:bodyPr/>
          <a:lstStyle>
            <a:extLst/>
          </a:lstStyle>
          <a:p>
            <a:fld id="{A6718A9D-758A-40D9-A415-A03527DE53AF}"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63417E1-0F12-4E20-97E4-EB2E7E42CB7B}" type="datetimeFigureOut">
              <a:rPr lang="ru-RU" smtClean="0"/>
              <a:t>24.09.2019</a:t>
            </a:fld>
            <a:endParaRPr lang="ru-RU"/>
          </a:p>
        </p:txBody>
      </p:sp>
      <p:sp>
        <p:nvSpPr>
          <p:cNvPr id="8" name="Footer Placeholder 7"/>
          <p:cNvSpPr>
            <a:spLocks noGrp="1"/>
          </p:cNvSpPr>
          <p:nvPr>
            <p:ph type="ftr" sz="quarter" idx="11"/>
          </p:nvPr>
        </p:nvSpPr>
        <p:spPr/>
        <p:txBody>
          <a:bodyPr/>
          <a:lstStyle>
            <a:extLst/>
          </a:lstStyle>
          <a:p>
            <a:endParaRPr lang="ru-RU"/>
          </a:p>
        </p:txBody>
      </p:sp>
      <p:sp>
        <p:nvSpPr>
          <p:cNvPr id="9" name="Slide Number Placeholder 8"/>
          <p:cNvSpPr>
            <a:spLocks noGrp="1"/>
          </p:cNvSpPr>
          <p:nvPr>
            <p:ph type="sldNum" sz="quarter" idx="12"/>
          </p:nvPr>
        </p:nvSpPr>
        <p:spPr/>
        <p:txBody>
          <a:bodyPr/>
          <a:lstStyle>
            <a:extLst/>
          </a:lstStyle>
          <a:p>
            <a:fld id="{A6718A9D-758A-40D9-A415-A03527DE53AF}"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63417E1-0F12-4E20-97E4-EB2E7E42CB7B}" type="datetimeFigureOut">
              <a:rPr lang="ru-RU" smtClean="0"/>
              <a:t>24.09.2019</a:t>
            </a:fld>
            <a:endParaRPr lang="ru-RU"/>
          </a:p>
        </p:txBody>
      </p:sp>
      <p:sp>
        <p:nvSpPr>
          <p:cNvPr id="4" name="Footer Placeholder 3"/>
          <p:cNvSpPr>
            <a:spLocks noGrp="1"/>
          </p:cNvSpPr>
          <p:nvPr>
            <p:ph type="ftr" sz="quarter" idx="11"/>
          </p:nvPr>
        </p:nvSpPr>
        <p:spPr/>
        <p:txBody>
          <a:bodyPr/>
          <a:lstStyle>
            <a:extLst/>
          </a:lstStyle>
          <a:p>
            <a:endParaRPr lang="ru-RU"/>
          </a:p>
        </p:txBody>
      </p:sp>
      <p:sp>
        <p:nvSpPr>
          <p:cNvPr id="5" name="Slide Number Placeholder 4"/>
          <p:cNvSpPr>
            <a:spLocks noGrp="1"/>
          </p:cNvSpPr>
          <p:nvPr>
            <p:ph type="sldNum" sz="quarter" idx="12"/>
          </p:nvPr>
        </p:nvSpPr>
        <p:spPr/>
        <p:txBody>
          <a:bodyPr/>
          <a:lstStyle>
            <a:extLst/>
          </a:lstStyle>
          <a:p>
            <a:fld id="{A6718A9D-758A-40D9-A415-A03527DE53AF}"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63417E1-0F12-4E20-97E4-EB2E7E42CB7B}" type="datetimeFigureOut">
              <a:rPr lang="ru-RU" smtClean="0"/>
              <a:t>24.09.2019</a:t>
            </a:fld>
            <a:endParaRPr lang="ru-RU"/>
          </a:p>
        </p:txBody>
      </p:sp>
      <p:sp>
        <p:nvSpPr>
          <p:cNvPr id="3" name="Footer Placeholder 2"/>
          <p:cNvSpPr>
            <a:spLocks noGrp="1"/>
          </p:cNvSpPr>
          <p:nvPr>
            <p:ph type="ftr" sz="quarter" idx="11"/>
          </p:nvPr>
        </p:nvSpPr>
        <p:spPr/>
        <p:txBody>
          <a:bodyPr/>
          <a:lstStyle>
            <a:extLst/>
          </a:lstStyle>
          <a:p>
            <a:endParaRPr lang="ru-RU"/>
          </a:p>
        </p:txBody>
      </p:sp>
      <p:sp>
        <p:nvSpPr>
          <p:cNvPr id="4" name="Slide Number Placeholder 3"/>
          <p:cNvSpPr>
            <a:spLocks noGrp="1"/>
          </p:cNvSpPr>
          <p:nvPr>
            <p:ph type="sldNum" sz="quarter" idx="12"/>
          </p:nvPr>
        </p:nvSpPr>
        <p:spPr/>
        <p:txBody>
          <a:bodyPr/>
          <a:lstStyle>
            <a:extLst/>
          </a:lstStyle>
          <a:p>
            <a:fld id="{A6718A9D-758A-40D9-A415-A03527DE53AF}" type="slidenum">
              <a:rPr lang="ru-RU" smtClean="0"/>
              <a:t>‹#›</a:t>
            </a:fld>
            <a:endParaRPr lang="ru-RU"/>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63417E1-0F12-4E20-97E4-EB2E7E42CB7B}" type="datetimeFigureOut">
              <a:rPr lang="ru-RU" smtClean="0"/>
              <a:t>24.09.2019</a:t>
            </a:fld>
            <a:endParaRPr lang="ru-RU"/>
          </a:p>
        </p:txBody>
      </p:sp>
      <p:sp>
        <p:nvSpPr>
          <p:cNvPr id="6" name="Footer Placeholder 5"/>
          <p:cNvSpPr>
            <a:spLocks noGrp="1"/>
          </p:cNvSpPr>
          <p:nvPr>
            <p:ph type="ftr" sz="quarter" idx="11"/>
          </p:nvPr>
        </p:nvSpPr>
        <p:spPr/>
        <p:txBody>
          <a:bodyPr/>
          <a:lstStyle>
            <a:extLst/>
          </a:lstStyle>
          <a:p>
            <a:endParaRPr lang="ru-RU"/>
          </a:p>
        </p:txBody>
      </p:sp>
      <p:sp>
        <p:nvSpPr>
          <p:cNvPr id="7" name="Slide Number Placeholder 6"/>
          <p:cNvSpPr>
            <a:spLocks noGrp="1"/>
          </p:cNvSpPr>
          <p:nvPr>
            <p:ph type="sldNum" sz="quarter" idx="12"/>
          </p:nvPr>
        </p:nvSpPr>
        <p:spPr/>
        <p:txBody>
          <a:bodyPr/>
          <a:lstStyle>
            <a:extLst/>
          </a:lstStyle>
          <a:p>
            <a:fld id="{A6718A9D-758A-40D9-A415-A03527DE53AF}"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63417E1-0F12-4E20-97E4-EB2E7E42CB7B}" type="datetimeFigureOut">
              <a:rPr lang="ru-RU" smtClean="0"/>
              <a:t>24.09.2019</a:t>
            </a:fld>
            <a:endParaRPr lang="ru-RU"/>
          </a:p>
        </p:txBody>
      </p:sp>
      <p:sp>
        <p:nvSpPr>
          <p:cNvPr id="6" name="Footer Placeholder 5"/>
          <p:cNvSpPr>
            <a:spLocks noGrp="1"/>
          </p:cNvSpPr>
          <p:nvPr>
            <p:ph type="ftr" sz="quarter" idx="11"/>
          </p:nvPr>
        </p:nvSpPr>
        <p:spPr/>
        <p:txBody>
          <a:bodyPr/>
          <a:lstStyle>
            <a:extLst/>
          </a:lstStyle>
          <a:p>
            <a:endParaRPr lang="ru-RU"/>
          </a:p>
        </p:txBody>
      </p:sp>
      <p:sp>
        <p:nvSpPr>
          <p:cNvPr id="7" name="Slide Number Placeholder 6"/>
          <p:cNvSpPr>
            <a:spLocks noGrp="1"/>
          </p:cNvSpPr>
          <p:nvPr>
            <p:ph type="sldNum" sz="quarter" idx="12"/>
          </p:nvPr>
        </p:nvSpPr>
        <p:spPr/>
        <p:txBody>
          <a:bodyPr/>
          <a:lstStyle>
            <a:extLst/>
          </a:lstStyle>
          <a:p>
            <a:fld id="{A6718A9D-758A-40D9-A415-A03527DE53AF}" type="slidenum">
              <a:rPr lang="ru-RU" smtClean="0"/>
              <a:t>‹#›</a:t>
            </a:fld>
            <a:endParaRPr lang="ru-RU"/>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63417E1-0F12-4E20-97E4-EB2E7E42CB7B}" type="datetimeFigureOut">
              <a:rPr lang="ru-RU" smtClean="0"/>
              <a:t>24.09.2019</a:t>
            </a:fld>
            <a:endParaRPr lang="ru-RU"/>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6718A9D-758A-40D9-A415-A03527DE53AF}" type="slidenum">
              <a:rPr lang="ru-RU" smtClean="0"/>
              <a:t>‹#›</a:t>
            </a:fld>
            <a:endParaRPr lang="ru-RU"/>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Raul,%20Colombia.mkv"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v%201.02/v%201.02/EnglishTest.exe" TargetMode="External"/><Relationship Id="rId2" Type="http://schemas.openxmlformats.org/officeDocument/2006/relationships/hyperlink" Target="file:///C:\Documents%20and%20Settings\&#1070;&#1083;&#1103;\&#1056;&#1072;&#1073;&#1086;&#1095;&#1080;&#1081;%20&#1089;&#1090;&#1086;&#1083;\v%201.02\EnglishTest.exe"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476672"/>
            <a:ext cx="7992888" cy="4032448"/>
          </a:xfrm>
        </p:spPr>
        <p:txBody>
          <a:bodyPr>
            <a:noAutofit/>
          </a:bodyPr>
          <a:lstStyle/>
          <a:p>
            <a:pPr algn="ctr"/>
            <a:r>
              <a:rPr lang="en-US" sz="4400" b="1" dirty="0">
                <a:solidFill>
                  <a:schemeClr val="tx1"/>
                </a:solidFill>
                <a:effectLst/>
              </a:rPr>
              <a:t>The English </a:t>
            </a:r>
            <a:r>
              <a:rPr lang="en-US" sz="4400" b="1" dirty="0" smtClean="0">
                <a:solidFill>
                  <a:schemeClr val="tx1"/>
                </a:solidFill>
                <a:effectLst/>
              </a:rPr>
              <a:t>  Language </a:t>
            </a:r>
            <a:r>
              <a:rPr lang="en-US" sz="4400" b="1" dirty="0">
                <a:solidFill>
                  <a:schemeClr val="tx1"/>
                </a:solidFill>
                <a:effectLst/>
              </a:rPr>
              <a:t>as a Tool of Writing </a:t>
            </a:r>
            <a:r>
              <a:rPr lang="ru-RU" sz="4400" b="1" dirty="0" smtClean="0">
                <a:solidFill>
                  <a:schemeClr val="tx1"/>
                </a:solidFill>
                <a:effectLst/>
              </a:rPr>
              <a:t/>
            </a:r>
            <a:br>
              <a:rPr lang="ru-RU" sz="4400" b="1" dirty="0" smtClean="0">
                <a:solidFill>
                  <a:schemeClr val="tx1"/>
                </a:solidFill>
                <a:effectLst/>
              </a:rPr>
            </a:br>
            <a:r>
              <a:rPr lang="en-US" sz="4400" b="1" dirty="0" smtClean="0">
                <a:solidFill>
                  <a:schemeClr val="tx1"/>
                </a:solidFill>
                <a:effectLst/>
              </a:rPr>
              <a:t>a </a:t>
            </a:r>
            <a:r>
              <a:rPr lang="en-US" sz="4400" b="1" dirty="0">
                <a:solidFill>
                  <a:schemeClr val="tx1"/>
                </a:solidFill>
                <a:effectLst/>
              </a:rPr>
              <a:t>Computer Test </a:t>
            </a:r>
            <a:r>
              <a:rPr lang="en-US" sz="4400" b="1" dirty="0" smtClean="0">
                <a:solidFill>
                  <a:schemeClr val="tx1"/>
                </a:solidFill>
                <a:effectLst/>
              </a:rPr>
              <a:t> </a:t>
            </a:r>
            <a:r>
              <a:rPr lang="en-US" sz="4400" b="1" dirty="0" smtClean="0">
                <a:solidFill>
                  <a:schemeClr val="tx1"/>
                </a:solidFill>
                <a:effectLst/>
              </a:rPr>
              <a:t>Program</a:t>
            </a:r>
            <a:r>
              <a:rPr lang="ru-RU" sz="4400" b="1" dirty="0" smtClean="0">
                <a:solidFill>
                  <a:schemeClr val="tx1"/>
                </a:solidFill>
                <a:effectLst/>
              </a:rPr>
              <a:t/>
            </a:r>
            <a:br>
              <a:rPr lang="ru-RU" sz="4400" b="1" dirty="0" smtClean="0">
                <a:solidFill>
                  <a:schemeClr val="tx1"/>
                </a:solidFill>
                <a:effectLst/>
              </a:rPr>
            </a:br>
            <a:r>
              <a:rPr lang="en-US" sz="4400" b="1" dirty="0" smtClean="0">
                <a:solidFill>
                  <a:schemeClr val="tx1"/>
                </a:solidFill>
                <a:effectLst/>
              </a:rPr>
              <a:t>          </a:t>
            </a:r>
            <a:r>
              <a:rPr lang="en-US" sz="4400" b="1" dirty="0" smtClean="0">
                <a:solidFill>
                  <a:schemeClr val="tx1"/>
                </a:solidFill>
                <a:effectLst/>
              </a:rPr>
              <a:t>“Art”</a:t>
            </a:r>
            <a:r>
              <a:rPr lang="en-US" sz="4400" b="1" dirty="0" smtClean="0">
                <a:solidFill>
                  <a:schemeClr val="tx1"/>
                </a:solidFill>
                <a:effectLst/>
              </a:rPr>
              <a:t>  </a:t>
            </a:r>
            <a:r>
              <a:rPr lang="en-US" sz="4400" b="1" dirty="0">
                <a:solidFill>
                  <a:schemeClr val="bg1"/>
                </a:solidFill>
                <a:effectLst/>
              </a:rPr>
              <a:t>“Art”</a:t>
            </a:r>
            <a:endParaRPr lang="ru-RU" sz="4400" b="1" dirty="0">
              <a:solidFill>
                <a:schemeClr val="bg1"/>
              </a:solidFill>
              <a:effectLst/>
            </a:endParaRPr>
          </a:p>
        </p:txBody>
      </p:sp>
      <p:sp>
        <p:nvSpPr>
          <p:cNvPr id="4" name="TextBox 3"/>
          <p:cNvSpPr txBox="1"/>
          <p:nvPr/>
        </p:nvSpPr>
        <p:spPr>
          <a:xfrm>
            <a:off x="5327576" y="4941167"/>
            <a:ext cx="3816424" cy="830997"/>
          </a:xfrm>
          <a:prstGeom prst="rect">
            <a:avLst/>
          </a:prstGeom>
          <a:noFill/>
        </p:spPr>
        <p:txBody>
          <a:bodyPr wrap="square" rtlCol="0">
            <a:spAutoFit/>
          </a:bodyPr>
          <a:lstStyle/>
          <a:p>
            <a:r>
              <a:rPr lang="en-US" sz="2400" dirty="0" smtClean="0"/>
              <a:t>Carried out by:</a:t>
            </a:r>
          </a:p>
          <a:p>
            <a:r>
              <a:rPr lang="en-US" sz="2400" dirty="0" err="1" smtClean="0"/>
              <a:t>Daniil</a:t>
            </a:r>
            <a:r>
              <a:rPr lang="en-US" sz="2400" dirty="0" smtClean="0"/>
              <a:t> </a:t>
            </a:r>
            <a:r>
              <a:rPr lang="en-US" sz="2400" dirty="0" err="1" smtClean="0"/>
              <a:t>Santotskiy</a:t>
            </a:r>
            <a:endParaRPr lang="ru-RU" sz="2400" dirty="0" smtClean="0"/>
          </a:p>
        </p:txBody>
      </p:sp>
    </p:spTree>
    <p:extLst>
      <p:ext uri="{BB962C8B-B14F-4D97-AF65-F5344CB8AC3E}">
        <p14:creationId xmlns:p14="http://schemas.microsoft.com/office/powerpoint/2010/main" val="35315845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692696"/>
            <a:ext cx="7956376" cy="838200"/>
          </a:xfrm>
        </p:spPr>
        <p:txBody>
          <a:bodyPr>
            <a:noAutofit/>
          </a:bodyPr>
          <a:lstStyle/>
          <a:p>
            <a:r>
              <a:rPr lang="en-US" b="1" dirty="0">
                <a:effectLst/>
              </a:rPr>
              <a:t>Programming </a:t>
            </a:r>
            <a:r>
              <a:rPr lang="en-US" b="1" dirty="0" smtClean="0">
                <a:effectLst/>
              </a:rPr>
              <a:t>Languages:</a:t>
            </a:r>
            <a:r>
              <a:rPr lang="ru-RU" b="1" dirty="0">
                <a:effectLst/>
              </a:rPr>
              <a:t/>
            </a:r>
            <a:br>
              <a:rPr lang="ru-RU" b="1" dirty="0">
                <a:effectLst/>
              </a:rPr>
            </a:br>
            <a:endParaRPr lang="ru-RU" dirty="0"/>
          </a:p>
        </p:txBody>
      </p:sp>
      <p:sp>
        <p:nvSpPr>
          <p:cNvPr id="3" name="Объект 2"/>
          <p:cNvSpPr>
            <a:spLocks noGrp="1"/>
          </p:cNvSpPr>
          <p:nvPr>
            <p:ph idx="1"/>
          </p:nvPr>
        </p:nvSpPr>
        <p:spPr>
          <a:xfrm>
            <a:off x="1115616" y="1554162"/>
            <a:ext cx="7875984" cy="4899174"/>
          </a:xfrm>
        </p:spPr>
        <p:txBody>
          <a:bodyPr>
            <a:normAutofit/>
          </a:bodyPr>
          <a:lstStyle/>
          <a:p>
            <a:r>
              <a:rPr lang="en-US" sz="2400" dirty="0" smtClean="0"/>
              <a:t>JavaScrip</a:t>
            </a:r>
            <a:r>
              <a:rPr lang="en-US" sz="2400" dirty="0"/>
              <a:t>t</a:t>
            </a:r>
            <a:endParaRPr lang="en-US" sz="2400" dirty="0" smtClean="0"/>
          </a:p>
          <a:p>
            <a:r>
              <a:rPr lang="en-US" sz="2400" dirty="0" smtClean="0"/>
              <a:t>Java </a:t>
            </a:r>
          </a:p>
          <a:p>
            <a:r>
              <a:rPr lang="en-US" sz="2400" dirty="0"/>
              <a:t>PHP </a:t>
            </a:r>
            <a:endParaRPr lang="en-US" sz="2400" dirty="0" smtClean="0"/>
          </a:p>
          <a:p>
            <a:r>
              <a:rPr lang="en-US" sz="2400" dirty="0"/>
              <a:t>Python </a:t>
            </a:r>
            <a:endParaRPr lang="en-US" sz="2400" dirty="0" smtClean="0"/>
          </a:p>
          <a:p>
            <a:r>
              <a:rPr lang="en-US" sz="2400" dirty="0"/>
              <a:t>С++ </a:t>
            </a:r>
            <a:endParaRPr lang="en-US" sz="2400" dirty="0" smtClean="0"/>
          </a:p>
          <a:p>
            <a:r>
              <a:rPr lang="en-US" sz="2400" dirty="0"/>
              <a:t>Ruby </a:t>
            </a:r>
            <a:endParaRPr lang="en-US" sz="2400" dirty="0" smtClean="0"/>
          </a:p>
          <a:p>
            <a:r>
              <a:rPr lang="en-US" sz="2400" dirty="0"/>
              <a:t>CSS </a:t>
            </a:r>
            <a:endParaRPr lang="en-US" sz="2400" dirty="0" smtClean="0"/>
          </a:p>
          <a:p>
            <a:r>
              <a:rPr lang="en-US" sz="2400" dirty="0"/>
              <a:t>Objective-C </a:t>
            </a:r>
            <a:endParaRPr lang="en-US" sz="2400" dirty="0" smtClean="0"/>
          </a:p>
          <a:p>
            <a:r>
              <a:rPr lang="en-US" sz="2400" dirty="0"/>
              <a:t>Shell </a:t>
            </a:r>
            <a:endParaRPr lang="en-US" sz="2400" dirty="0" smtClean="0"/>
          </a:p>
          <a:p>
            <a:r>
              <a:rPr lang="en-US" sz="2400" dirty="0"/>
              <a:t>Perl </a:t>
            </a:r>
            <a:endParaRPr lang="en-US" sz="2400" dirty="0" smtClean="0"/>
          </a:p>
          <a:p>
            <a:r>
              <a:rPr lang="en-US" sz="2400" dirty="0"/>
              <a:t>Visual Basic </a:t>
            </a:r>
            <a:endParaRPr lang="ru-RU" sz="2400" dirty="0"/>
          </a:p>
        </p:txBody>
      </p:sp>
      <p:pic>
        <p:nvPicPr>
          <p:cNvPr id="1026" name="Picture 2" descr="C:\Users\Samsung\Desktop\Работа\javascript_63398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73723" y="1195760"/>
            <a:ext cx="2931177" cy="237626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Samsung\Desktop\Работа\java-icon-png-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8" y="980728"/>
            <a:ext cx="2806329" cy="280632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Samsung\Desktop\Работа\php-51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11691" y="2996952"/>
            <a:ext cx="2205686" cy="2205686"/>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Samsung\Desktop\Работа\python-13-555725.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17369" y="3645024"/>
            <a:ext cx="2438400" cy="24384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Samsung\Desktop\Работа\icon.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17547" y="4675386"/>
            <a:ext cx="1993974" cy="19939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71146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3429000"/>
            <a:ext cx="8686800" cy="838200"/>
          </a:xfrm>
        </p:spPr>
        <p:txBody>
          <a:bodyPr/>
          <a:lstStyle/>
          <a:p>
            <a:endParaRPr lang="ru-RU" dirty="0"/>
          </a:p>
        </p:txBody>
      </p:sp>
      <p:sp>
        <p:nvSpPr>
          <p:cNvPr id="3" name="Объект 2"/>
          <p:cNvSpPr>
            <a:spLocks noGrp="1"/>
          </p:cNvSpPr>
          <p:nvPr>
            <p:ph idx="1"/>
          </p:nvPr>
        </p:nvSpPr>
        <p:spPr>
          <a:xfrm>
            <a:off x="457200" y="692696"/>
            <a:ext cx="8686800" cy="4525963"/>
          </a:xfrm>
        </p:spPr>
        <p:txBody>
          <a:bodyPr>
            <a:normAutofit/>
          </a:bodyPr>
          <a:lstStyle/>
          <a:p>
            <a:pPr marL="0" indent="0">
              <a:buNone/>
            </a:pPr>
            <a:r>
              <a:rPr lang="en-US" sz="2400" dirty="0" smtClean="0"/>
              <a:t>Geological </a:t>
            </a:r>
            <a:r>
              <a:rPr lang="en-US" sz="2400" dirty="0"/>
              <a:t>tree of all programming languages and their development throughout history.</a:t>
            </a:r>
            <a:endParaRPr lang="ru-RU" sz="2400" dirty="0"/>
          </a:p>
        </p:txBody>
      </p:sp>
      <p:pic>
        <p:nvPicPr>
          <p:cNvPr id="4" name="Picture 14" descr="http://arxweb.net/pictures/raznoe/genealog.jpg"/>
          <p:cNvPicPr/>
          <p:nvPr/>
        </p:nvPicPr>
        <p:blipFill rotWithShape="1">
          <a:blip r:embed="rId2">
            <a:extLst>
              <a:ext uri="{28A0092B-C50C-407E-A947-70E740481C1C}">
                <a14:useLocalDpi xmlns:a14="http://schemas.microsoft.com/office/drawing/2010/main" val="0"/>
              </a:ext>
            </a:extLst>
          </a:blip>
          <a:srcRect t="6932"/>
          <a:stretch/>
        </p:blipFill>
        <p:spPr bwMode="auto">
          <a:xfrm>
            <a:off x="539552" y="1916832"/>
            <a:ext cx="8064896" cy="430403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714341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404664"/>
            <a:ext cx="8130814" cy="838200"/>
          </a:xfrm>
        </p:spPr>
        <p:txBody>
          <a:bodyPr/>
          <a:lstStyle/>
          <a:p>
            <a:r>
              <a:rPr lang="en-US" b="1" dirty="0">
                <a:effectLst/>
              </a:rPr>
              <a:t>Delphi</a:t>
            </a:r>
            <a:endParaRPr lang="ru-RU" b="1" dirty="0"/>
          </a:p>
        </p:txBody>
      </p:sp>
      <p:sp>
        <p:nvSpPr>
          <p:cNvPr id="3" name="Объект 2"/>
          <p:cNvSpPr>
            <a:spLocks noGrp="1"/>
          </p:cNvSpPr>
          <p:nvPr>
            <p:ph idx="1"/>
          </p:nvPr>
        </p:nvSpPr>
        <p:spPr>
          <a:xfrm>
            <a:off x="1435608" y="1447800"/>
            <a:ext cx="7498080" cy="4933528"/>
          </a:xfrm>
        </p:spPr>
        <p:txBody>
          <a:bodyPr/>
          <a:lstStyle/>
          <a:p>
            <a:pPr marL="0" indent="0">
              <a:buNone/>
            </a:pPr>
            <a:r>
              <a:rPr lang="en-US" sz="2800" dirty="0"/>
              <a:t>Delphi programming language is a programming language that is used in the development field of the same name and is a combination of several important technologies</a:t>
            </a:r>
            <a:r>
              <a:rPr lang="en-US" sz="2800" dirty="0" smtClean="0"/>
              <a:t>:</a:t>
            </a:r>
          </a:p>
          <a:p>
            <a:r>
              <a:rPr lang="en-US" sz="2800" dirty="0" smtClean="0"/>
              <a:t> high-performance </a:t>
            </a:r>
            <a:r>
              <a:rPr lang="en-US" sz="2800" dirty="0"/>
              <a:t>compiler in machine code; </a:t>
            </a:r>
            <a:endParaRPr lang="ru-RU" sz="2800" dirty="0"/>
          </a:p>
          <a:p>
            <a:r>
              <a:rPr lang="en-US" sz="2800" dirty="0" smtClean="0"/>
              <a:t> </a:t>
            </a:r>
            <a:r>
              <a:rPr lang="en-US" sz="2800" dirty="0"/>
              <a:t>object-oriented component model; </a:t>
            </a:r>
            <a:endParaRPr lang="ru-RU" sz="2800" dirty="0"/>
          </a:p>
          <a:p>
            <a:r>
              <a:rPr lang="en-US" sz="2800" dirty="0" smtClean="0"/>
              <a:t> </a:t>
            </a:r>
            <a:r>
              <a:rPr lang="en-US" sz="2800" dirty="0"/>
              <a:t>visual (and, consequently, high-speed) construction of applications from software prototypes; </a:t>
            </a:r>
            <a:endParaRPr lang="ru-RU" sz="2800" dirty="0"/>
          </a:p>
          <a:p>
            <a:r>
              <a:rPr lang="en-US" sz="2800" dirty="0"/>
              <a:t> </a:t>
            </a:r>
            <a:r>
              <a:rPr lang="en-US" sz="2800" dirty="0" smtClean="0"/>
              <a:t>scalable </a:t>
            </a:r>
            <a:r>
              <a:rPr lang="en-US" sz="2800" dirty="0"/>
              <a:t>tools for building databases.</a:t>
            </a:r>
            <a:endParaRPr lang="ru-RU" sz="2800" dirty="0"/>
          </a:p>
          <a:p>
            <a:pPr marL="0" indent="0">
              <a:buNone/>
            </a:pPr>
            <a:endParaRPr lang="ru-RU" sz="2400" dirty="0"/>
          </a:p>
          <a:p>
            <a:endParaRPr lang="ru-RU" dirty="0"/>
          </a:p>
        </p:txBody>
      </p:sp>
    </p:spTree>
    <p:extLst>
      <p:ext uri="{BB962C8B-B14F-4D97-AF65-F5344CB8AC3E}">
        <p14:creationId xmlns:p14="http://schemas.microsoft.com/office/powerpoint/2010/main" val="25854906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692696"/>
            <a:ext cx="8686800" cy="838200"/>
          </a:xfrm>
        </p:spPr>
        <p:txBody>
          <a:bodyPr>
            <a:noAutofit/>
          </a:bodyPr>
          <a:lstStyle/>
          <a:p>
            <a:pPr algn="ctr"/>
            <a:r>
              <a:rPr lang="en-US" b="1" dirty="0">
                <a:effectLst/>
              </a:rPr>
              <a:t>Educational Computer </a:t>
            </a:r>
            <a:r>
              <a:rPr lang="en-US" b="1" dirty="0" smtClean="0">
                <a:effectLst/>
              </a:rPr>
              <a:t>Programs</a:t>
            </a:r>
            <a:br>
              <a:rPr lang="en-US" b="1" dirty="0" smtClean="0">
                <a:effectLst/>
              </a:rPr>
            </a:br>
            <a:r>
              <a:rPr lang="en-US" b="1" dirty="0" smtClean="0">
                <a:effectLst/>
              </a:rPr>
              <a:t>for Learning English</a:t>
            </a:r>
            <a:r>
              <a:rPr lang="en-US" b="1" dirty="0">
                <a:effectLst/>
              </a:rPr>
              <a:t/>
            </a:r>
            <a:br>
              <a:rPr lang="en-US" b="1" dirty="0">
                <a:effectLst/>
              </a:rPr>
            </a:br>
            <a:endParaRPr lang="ru-RU" dirty="0">
              <a:effectLst/>
            </a:endParaRPr>
          </a:p>
        </p:txBody>
      </p:sp>
      <p:sp>
        <p:nvSpPr>
          <p:cNvPr id="3" name="Объект 2"/>
          <p:cNvSpPr>
            <a:spLocks noGrp="1"/>
          </p:cNvSpPr>
          <p:nvPr>
            <p:ph idx="1"/>
          </p:nvPr>
        </p:nvSpPr>
        <p:spPr>
          <a:xfrm>
            <a:off x="899592" y="1554162"/>
            <a:ext cx="8092008" cy="4971182"/>
          </a:xfrm>
        </p:spPr>
        <p:txBody>
          <a:bodyPr>
            <a:normAutofit/>
          </a:bodyPr>
          <a:lstStyle/>
          <a:p>
            <a:r>
              <a:rPr lang="en-US" sz="2400" dirty="0" err="1"/>
              <a:t>Lingualeo</a:t>
            </a:r>
            <a:r>
              <a:rPr lang="en-US" sz="2400" dirty="0" smtClean="0"/>
              <a:t>,</a:t>
            </a:r>
          </a:p>
          <a:p>
            <a:r>
              <a:rPr lang="en-US" sz="2400" dirty="0" err="1" smtClean="0"/>
              <a:t>Duolingo</a:t>
            </a:r>
            <a:r>
              <a:rPr lang="en-US" sz="2400" dirty="0"/>
              <a:t>, </a:t>
            </a:r>
            <a:endParaRPr lang="en-US" sz="2400" dirty="0" smtClean="0"/>
          </a:p>
          <a:p>
            <a:r>
              <a:rPr lang="en-US" sz="2400" dirty="0" smtClean="0"/>
              <a:t>Words,</a:t>
            </a:r>
          </a:p>
          <a:p>
            <a:r>
              <a:rPr lang="en-US" sz="2400" dirty="0" smtClean="0"/>
              <a:t>Easy </a:t>
            </a:r>
            <a:r>
              <a:rPr lang="en-US" sz="2400" dirty="0"/>
              <a:t>ten, </a:t>
            </a:r>
            <a:endParaRPr lang="en-US" sz="2400" dirty="0" smtClean="0"/>
          </a:p>
          <a:p>
            <a:r>
              <a:rPr lang="en-US" sz="2400" dirty="0" err="1" smtClean="0"/>
              <a:t>Memrise</a:t>
            </a:r>
            <a:r>
              <a:rPr lang="en-US" sz="2400" dirty="0"/>
              <a:t>, </a:t>
            </a:r>
            <a:endParaRPr lang="en-US" sz="2400" dirty="0" smtClean="0"/>
          </a:p>
          <a:p>
            <a:r>
              <a:rPr lang="en-US" sz="2400" dirty="0" err="1" smtClean="0"/>
              <a:t>Anki</a:t>
            </a:r>
            <a:r>
              <a:rPr lang="en-US" sz="2400" dirty="0"/>
              <a:t>, </a:t>
            </a:r>
            <a:endParaRPr lang="en-US" sz="2400" dirty="0" smtClean="0"/>
          </a:p>
          <a:p>
            <a:r>
              <a:rPr lang="en-US" sz="2400" dirty="0" err="1" smtClean="0"/>
              <a:t>FluentU</a:t>
            </a:r>
            <a:r>
              <a:rPr lang="en-US" sz="2400" dirty="0"/>
              <a:t>, </a:t>
            </a:r>
            <a:endParaRPr lang="en-US" sz="2400" dirty="0" smtClean="0"/>
          </a:p>
          <a:p>
            <a:r>
              <a:rPr lang="en-US" sz="2400" dirty="0" err="1" smtClean="0"/>
              <a:t>HelloTalk</a:t>
            </a:r>
            <a:r>
              <a:rPr lang="en-US" sz="2400" dirty="0"/>
              <a:t>, </a:t>
            </a:r>
            <a:endParaRPr lang="en-US" sz="2400" dirty="0" smtClean="0"/>
          </a:p>
          <a:p>
            <a:r>
              <a:rPr lang="en-US" sz="2400" dirty="0" smtClean="0"/>
              <a:t>English Grammar Test,</a:t>
            </a:r>
          </a:p>
          <a:p>
            <a:r>
              <a:rPr lang="en-US" sz="2400" dirty="0"/>
              <a:t>A</a:t>
            </a:r>
            <a:r>
              <a:rPr lang="en-US" sz="2400" dirty="0" smtClean="0"/>
              <a:t>nd others</a:t>
            </a:r>
            <a:endParaRPr lang="ru-RU" sz="2400" dirty="0"/>
          </a:p>
        </p:txBody>
      </p:sp>
      <p:pic>
        <p:nvPicPr>
          <p:cNvPr id="3075" name="Picture 3" descr="C:\Users\Samsung\Desktop\Работа\1.fed2ea2f75e07a7a53a737cda6b04d8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1098126"/>
            <a:ext cx="2474335" cy="247433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Samsung\Desktop\Работа\duolingo-28216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8224" y="1310628"/>
            <a:ext cx="2281036" cy="2281036"/>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C:\Users\Samsung\Desktop\Работа\Anki-icon.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50445" y="3591664"/>
            <a:ext cx="2304811" cy="2304811"/>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C:\Users\Samsung\Desktop\Работа\Tumblr_static_memrise_icon_tumblr(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03848" y="2948237"/>
            <a:ext cx="3594831" cy="35916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31111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04664"/>
            <a:ext cx="8820472" cy="1224136"/>
          </a:xfrm>
        </p:spPr>
        <p:txBody>
          <a:bodyPr>
            <a:noAutofit/>
          </a:bodyPr>
          <a:lstStyle/>
          <a:p>
            <a:r>
              <a:rPr lang="en-US" b="1" dirty="0">
                <a:effectLst/>
              </a:rPr>
              <a:t>Research Part. Steps of Writing a Computer </a:t>
            </a:r>
            <a:r>
              <a:rPr lang="en-US" b="1" dirty="0" smtClean="0">
                <a:effectLst/>
              </a:rPr>
              <a:t>Program</a:t>
            </a:r>
            <a:endParaRPr lang="ru-RU" b="1" dirty="0"/>
          </a:p>
        </p:txBody>
      </p:sp>
      <p:sp>
        <p:nvSpPr>
          <p:cNvPr id="3" name="Объект 2"/>
          <p:cNvSpPr>
            <a:spLocks noGrp="1"/>
          </p:cNvSpPr>
          <p:nvPr>
            <p:ph idx="1"/>
          </p:nvPr>
        </p:nvSpPr>
        <p:spPr>
          <a:xfrm>
            <a:off x="1115615" y="1412776"/>
            <a:ext cx="7539481" cy="5328592"/>
          </a:xfrm>
        </p:spPr>
        <p:txBody>
          <a:bodyPr/>
          <a:lstStyle/>
          <a:p>
            <a:pPr marL="0" indent="0" algn="just">
              <a:buNone/>
            </a:pPr>
            <a:r>
              <a:rPr lang="en-US" dirty="0" smtClean="0"/>
              <a:t>   </a:t>
            </a:r>
            <a:r>
              <a:rPr lang="en-US" sz="2800" dirty="0" smtClean="0"/>
              <a:t>   </a:t>
            </a:r>
          </a:p>
          <a:p>
            <a:pPr algn="just"/>
            <a:r>
              <a:rPr lang="en-US" sz="2800" dirty="0" smtClean="0"/>
              <a:t>Specification </a:t>
            </a:r>
            <a:r>
              <a:rPr lang="en-US" sz="2800" dirty="0"/>
              <a:t>(definition of requirements to the program</a:t>
            </a:r>
            <a:r>
              <a:rPr lang="en-US" sz="2800" dirty="0" smtClean="0"/>
              <a:t>);</a:t>
            </a:r>
            <a:endParaRPr lang="ru-RU" sz="2800" dirty="0"/>
          </a:p>
          <a:p>
            <a:pPr algn="just"/>
            <a:r>
              <a:rPr lang="en-US" sz="2800" dirty="0"/>
              <a:t>Algorithm </a:t>
            </a:r>
            <a:r>
              <a:rPr lang="en-US" sz="2800" dirty="0" smtClean="0"/>
              <a:t>development;</a:t>
            </a:r>
            <a:endParaRPr lang="ru-RU" sz="2800" dirty="0"/>
          </a:p>
          <a:p>
            <a:pPr algn="just"/>
            <a:r>
              <a:rPr lang="en-US" sz="2800" dirty="0" smtClean="0"/>
              <a:t>Coding;</a:t>
            </a:r>
            <a:endParaRPr lang="en-US" sz="2800" dirty="0" smtClean="0"/>
          </a:p>
          <a:p>
            <a:pPr algn="just"/>
            <a:r>
              <a:rPr lang="en-US" sz="2800" dirty="0"/>
              <a:t>Stages of program development. </a:t>
            </a:r>
            <a:r>
              <a:rPr lang="en-US" sz="2800" dirty="0" smtClean="0"/>
              <a:t>Debug;</a:t>
            </a:r>
            <a:endParaRPr lang="ru-RU" sz="2800" dirty="0"/>
          </a:p>
          <a:p>
            <a:pPr algn="just"/>
            <a:r>
              <a:rPr lang="en-US" sz="2800" dirty="0" smtClean="0"/>
              <a:t>Testing;</a:t>
            </a:r>
            <a:endParaRPr lang="ru-RU" sz="2800" b="1" dirty="0"/>
          </a:p>
          <a:p>
            <a:pPr algn="just"/>
            <a:r>
              <a:rPr lang="en-US" sz="2800" dirty="0"/>
              <a:t>Creating a help </a:t>
            </a:r>
            <a:r>
              <a:rPr lang="en-US" sz="2800" dirty="0" smtClean="0"/>
              <a:t>system;</a:t>
            </a:r>
            <a:endParaRPr lang="ru-RU" sz="2800" dirty="0"/>
          </a:p>
          <a:p>
            <a:pPr algn="just"/>
            <a:r>
              <a:rPr lang="en-US" sz="2800" dirty="0"/>
              <a:t>Create an installation disc (CD-ROM).</a:t>
            </a:r>
            <a:endParaRPr lang="ru-RU" sz="2800" dirty="0"/>
          </a:p>
          <a:p>
            <a:pPr algn="just"/>
            <a:endParaRPr lang="ru-RU" sz="2800" dirty="0"/>
          </a:p>
          <a:p>
            <a:pPr algn="just"/>
            <a:endParaRPr lang="ru-RU" sz="2800" dirty="0"/>
          </a:p>
        </p:txBody>
      </p:sp>
    </p:spTree>
    <p:extLst>
      <p:ext uri="{BB962C8B-B14F-4D97-AF65-F5344CB8AC3E}">
        <p14:creationId xmlns:p14="http://schemas.microsoft.com/office/powerpoint/2010/main" val="16985136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188640"/>
            <a:ext cx="7632848" cy="1054224"/>
          </a:xfrm>
        </p:spPr>
        <p:txBody>
          <a:bodyPr>
            <a:normAutofit fontScale="90000"/>
          </a:bodyPr>
          <a:lstStyle/>
          <a:p>
            <a:r>
              <a:rPr lang="en-US" b="1" dirty="0">
                <a:effectLst/>
              </a:rPr>
              <a:t>IT Specialists’ </a:t>
            </a:r>
            <a:r>
              <a:rPr lang="en-US" b="1" dirty="0" smtClean="0">
                <a:effectLst/>
              </a:rPr>
              <a:t>Opinions </a:t>
            </a:r>
            <a:r>
              <a:rPr lang="en-US" b="1" dirty="0">
                <a:effectLst/>
              </a:rPr>
              <a:t>and Interview</a:t>
            </a:r>
            <a:endParaRPr lang="ru-RU" b="1" dirty="0"/>
          </a:p>
        </p:txBody>
      </p:sp>
      <p:pic>
        <p:nvPicPr>
          <p:cNvPr id="4098" name="Picture 2" descr="C:\Users\Samsung\Desktop\Работа\iphone360_172935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1480957"/>
            <a:ext cx="1594553" cy="252028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Samsung\Desktop\Работа\3b438895b7e398a409893a4b0f0e8.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43336" y="4005064"/>
            <a:ext cx="3121152" cy="240107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051720" y="1309936"/>
            <a:ext cx="6912768" cy="2862322"/>
          </a:xfrm>
          <a:prstGeom prst="rect">
            <a:avLst/>
          </a:prstGeom>
          <a:noFill/>
        </p:spPr>
        <p:txBody>
          <a:bodyPr wrap="square" rtlCol="0">
            <a:spAutoFit/>
          </a:bodyPr>
          <a:lstStyle/>
          <a:p>
            <a:r>
              <a:rPr lang="en-US" b="1" dirty="0"/>
              <a:t>Dmitry </a:t>
            </a:r>
            <a:r>
              <a:rPr lang="en-US" b="1" dirty="0" err="1"/>
              <a:t>Soshnikov</a:t>
            </a:r>
            <a:r>
              <a:rPr lang="en-US" b="1" dirty="0"/>
              <a:t>, Microsoft technology Evangelist, an associate Professor of MIPT, MAI, and a teacher of children's camp JUNIOR</a:t>
            </a:r>
            <a:endParaRPr lang="ru-RU" dirty="0"/>
          </a:p>
          <a:p>
            <a:pPr algn="just"/>
            <a:r>
              <a:rPr lang="en-US" dirty="0"/>
              <a:t>Lack of knowledge of English is critical for any modern person working in creative field. After all, without the language you limit your circle of communication leaving only Russian-speakers, when there are many active talented people around the world. It should also be taken into account that most of the best courses, reference and training materials are available in English. Therefore, it is better to learn the language well once, and then to improve it on the forums. </a:t>
            </a:r>
            <a:endParaRPr lang="ru-RU" dirty="0"/>
          </a:p>
          <a:p>
            <a:endParaRPr lang="ru-RU" dirty="0"/>
          </a:p>
        </p:txBody>
      </p:sp>
      <p:sp>
        <p:nvSpPr>
          <p:cNvPr id="5" name="TextBox 4"/>
          <p:cNvSpPr txBox="1"/>
          <p:nvPr/>
        </p:nvSpPr>
        <p:spPr>
          <a:xfrm>
            <a:off x="179512" y="4360946"/>
            <a:ext cx="5328592" cy="2031325"/>
          </a:xfrm>
          <a:prstGeom prst="rect">
            <a:avLst/>
          </a:prstGeom>
          <a:noFill/>
        </p:spPr>
        <p:txBody>
          <a:bodyPr wrap="square" rtlCol="0">
            <a:spAutoFit/>
          </a:bodyPr>
          <a:lstStyle/>
          <a:p>
            <a:r>
              <a:rPr lang="en-US" b="1" dirty="0" err="1"/>
              <a:t>Vsevolod</a:t>
            </a:r>
            <a:r>
              <a:rPr lang="en-US" b="1" dirty="0"/>
              <a:t> </a:t>
            </a:r>
            <a:r>
              <a:rPr lang="en-US" b="1" dirty="0" err="1"/>
              <a:t>Shmyrov</a:t>
            </a:r>
            <a:r>
              <a:rPr lang="en-US" b="1" dirty="0"/>
              <a:t>, a developer in </a:t>
            </a:r>
            <a:r>
              <a:rPr lang="en-US" b="1" dirty="0" err="1"/>
              <a:t>Yandex</a:t>
            </a:r>
            <a:r>
              <a:rPr lang="en-US" b="1" dirty="0"/>
              <a:t> </a:t>
            </a:r>
            <a:r>
              <a:rPr lang="en-US" b="1" dirty="0" smtClean="0"/>
              <a:t>API </a:t>
            </a:r>
            <a:r>
              <a:rPr lang="en-US" b="1" dirty="0" err="1" smtClean="0"/>
              <a:t>team.Maps</a:t>
            </a:r>
            <a:endParaRPr lang="ru-RU" dirty="0"/>
          </a:p>
          <a:p>
            <a:pPr algn="just"/>
            <a:r>
              <a:rPr lang="en-US" dirty="0"/>
              <a:t>No. Knowledge of the language at a basic level is necessary. School-level is enough to read Stack Overflow. But without additional practice you will not be able to learn the language.</a:t>
            </a:r>
            <a:endParaRPr lang="ru-RU" dirty="0"/>
          </a:p>
          <a:p>
            <a:endParaRPr lang="ru-RU" dirty="0"/>
          </a:p>
        </p:txBody>
      </p:sp>
    </p:spTree>
    <p:extLst>
      <p:ext uri="{BB962C8B-B14F-4D97-AF65-F5344CB8AC3E}">
        <p14:creationId xmlns:p14="http://schemas.microsoft.com/office/powerpoint/2010/main" val="14608913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404664"/>
            <a:ext cx="7678688" cy="1512168"/>
          </a:xfrm>
        </p:spPr>
        <p:txBody>
          <a:bodyPr>
            <a:normAutofit/>
          </a:bodyPr>
          <a:lstStyle/>
          <a:p>
            <a:pPr algn="ctr"/>
            <a:r>
              <a:rPr lang="en-US" b="1" dirty="0" smtClean="0">
                <a:effectLst/>
              </a:rPr>
              <a:t>Video interview with </a:t>
            </a:r>
            <a:r>
              <a:rPr lang="en-US" b="1" dirty="0" smtClean="0">
                <a:effectLst/>
              </a:rPr>
              <a:t/>
            </a:r>
            <a:br>
              <a:rPr lang="en-US" b="1" dirty="0" smtClean="0">
                <a:effectLst/>
              </a:rPr>
            </a:br>
            <a:r>
              <a:rPr lang="en-US" b="1" dirty="0" smtClean="0">
                <a:effectLst/>
              </a:rPr>
              <a:t>an </a:t>
            </a:r>
            <a:r>
              <a:rPr lang="en-US" b="1" dirty="0" smtClean="0">
                <a:effectLst/>
              </a:rPr>
              <a:t>IT</a:t>
            </a:r>
            <a:r>
              <a:rPr lang="en-US" b="1" dirty="0" smtClean="0">
                <a:effectLst/>
              </a:rPr>
              <a:t> specialist</a:t>
            </a:r>
            <a:endParaRPr lang="ru-RU" b="1" dirty="0">
              <a:effectLst/>
            </a:endParaRPr>
          </a:p>
        </p:txBody>
      </p:sp>
      <p:sp>
        <p:nvSpPr>
          <p:cNvPr id="3" name="Объект 2"/>
          <p:cNvSpPr>
            <a:spLocks noGrp="1"/>
          </p:cNvSpPr>
          <p:nvPr>
            <p:ph idx="1"/>
          </p:nvPr>
        </p:nvSpPr>
        <p:spPr>
          <a:xfrm>
            <a:off x="1907704" y="1556792"/>
            <a:ext cx="6435824" cy="3659237"/>
          </a:xfrm>
        </p:spPr>
        <p:txBody>
          <a:bodyPr>
            <a:normAutofit/>
          </a:bodyPr>
          <a:lstStyle/>
          <a:p>
            <a:pPr marL="0" indent="0">
              <a:buNone/>
            </a:pPr>
            <a:endParaRPr lang="en-US" dirty="0"/>
          </a:p>
          <a:p>
            <a:pPr marL="0" indent="0">
              <a:buNone/>
            </a:pPr>
            <a:endParaRPr lang="en-US" dirty="0" smtClean="0"/>
          </a:p>
          <a:p>
            <a:pPr marL="0" indent="0">
              <a:buNone/>
            </a:pPr>
            <a:r>
              <a:rPr lang="en-US" sz="3600" b="1" dirty="0" smtClean="0">
                <a:hlinkClick r:id="rId2" action="ppaction://hlinkfile"/>
              </a:rPr>
              <a:t>Raul, </a:t>
            </a:r>
            <a:r>
              <a:rPr lang="en-US" sz="3600" b="1" dirty="0" err="1" smtClean="0">
                <a:hlinkClick r:id="rId2" action="ppaction://hlinkfile"/>
              </a:rPr>
              <a:t>Colombia.mkv</a:t>
            </a:r>
            <a:endParaRPr lang="ru-RU" sz="3600" b="1" dirty="0"/>
          </a:p>
        </p:txBody>
      </p:sp>
    </p:spTree>
    <p:extLst>
      <p:ext uri="{BB962C8B-B14F-4D97-AF65-F5344CB8AC3E}">
        <p14:creationId xmlns:p14="http://schemas.microsoft.com/office/powerpoint/2010/main" val="31587646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15616" y="548680"/>
            <a:ext cx="7822704" cy="5603453"/>
          </a:xfrm>
        </p:spPr>
        <p:txBody>
          <a:bodyPr>
            <a:normAutofit fontScale="92500" lnSpcReduction="10000"/>
          </a:bodyPr>
          <a:lstStyle/>
          <a:p>
            <a:pPr marL="0" indent="0" algn="just">
              <a:buNone/>
            </a:pPr>
            <a:r>
              <a:rPr lang="en-US" sz="2800" dirty="0" smtClean="0"/>
              <a:t>   </a:t>
            </a:r>
            <a:r>
              <a:rPr lang="en-US" sz="3600" b="1" dirty="0" smtClean="0">
                <a:latin typeface="+mj-lt"/>
              </a:rPr>
              <a:t>Questionnaire</a:t>
            </a:r>
          </a:p>
          <a:p>
            <a:pPr algn="just"/>
            <a:r>
              <a:rPr lang="en-US" sz="2800" dirty="0" smtClean="0"/>
              <a:t>How </a:t>
            </a:r>
            <a:r>
              <a:rPr lang="en-US" sz="2800" dirty="0"/>
              <a:t>old are you</a:t>
            </a:r>
            <a:r>
              <a:rPr lang="en-US" sz="2800" dirty="0" smtClean="0"/>
              <a:t>?</a:t>
            </a:r>
          </a:p>
          <a:p>
            <a:pPr algn="just"/>
            <a:r>
              <a:rPr lang="en-US" sz="2800" dirty="0" smtClean="0"/>
              <a:t>Do </a:t>
            </a:r>
            <a:r>
              <a:rPr lang="en-US" sz="2800" dirty="0"/>
              <a:t>you study or did you study English or any other foreign language at school? Do you study or did you study any foreign language at school? </a:t>
            </a:r>
            <a:endParaRPr lang="en-US" sz="3100" dirty="0"/>
          </a:p>
          <a:p>
            <a:pPr algn="just"/>
            <a:r>
              <a:rPr lang="en-US" sz="2800" dirty="0" smtClean="0"/>
              <a:t>What </a:t>
            </a:r>
            <a:r>
              <a:rPr lang="en-US" sz="2800" dirty="0"/>
              <a:t>foreign language do you think you should know in order to be able to understand foreigners? </a:t>
            </a:r>
            <a:endParaRPr lang="en-US" sz="2800" dirty="0" smtClean="0"/>
          </a:p>
          <a:p>
            <a:pPr algn="just"/>
            <a:r>
              <a:rPr lang="en-US" sz="2800" dirty="0" smtClean="0"/>
              <a:t>Have </a:t>
            </a:r>
            <a:r>
              <a:rPr lang="en-US" sz="2800" dirty="0"/>
              <a:t>you tried to write a computer program? </a:t>
            </a:r>
            <a:endParaRPr lang="en-US" sz="2800" dirty="0" smtClean="0"/>
          </a:p>
          <a:p>
            <a:pPr algn="just"/>
            <a:r>
              <a:rPr lang="en-US" sz="2800" dirty="0" smtClean="0"/>
              <a:t>Would </a:t>
            </a:r>
            <a:r>
              <a:rPr lang="en-US" sz="2800" dirty="0"/>
              <a:t>you like to write one</a:t>
            </a:r>
            <a:r>
              <a:rPr lang="en-US" sz="2800" dirty="0" smtClean="0"/>
              <a:t>?</a:t>
            </a:r>
          </a:p>
          <a:p>
            <a:pPr algn="just"/>
            <a:r>
              <a:rPr lang="en-US" sz="2800" dirty="0" smtClean="0"/>
              <a:t>In </a:t>
            </a:r>
            <a:r>
              <a:rPr lang="en-US" sz="2800" dirty="0"/>
              <a:t>your opinion do you need to know English to write it</a:t>
            </a:r>
            <a:r>
              <a:rPr lang="en-US" sz="2800" dirty="0" smtClean="0"/>
              <a:t>?</a:t>
            </a:r>
          </a:p>
          <a:p>
            <a:pPr algn="just"/>
            <a:r>
              <a:rPr lang="en-US" sz="2800" dirty="0" smtClean="0"/>
              <a:t>Choose </a:t>
            </a:r>
            <a:r>
              <a:rPr lang="en-US" sz="2800" dirty="0"/>
              <a:t>a topic that might be interesting for </a:t>
            </a:r>
            <a:r>
              <a:rPr lang="en-US" sz="2800" dirty="0" smtClean="0"/>
              <a:t>you</a:t>
            </a:r>
            <a:r>
              <a:rPr lang="en-US" sz="2800" dirty="0"/>
              <a:t>?</a:t>
            </a:r>
            <a:endParaRPr lang="en-US" sz="2800" dirty="0" smtClean="0"/>
          </a:p>
          <a:p>
            <a:pPr algn="just"/>
            <a:r>
              <a:rPr lang="en-US" sz="2800" dirty="0" smtClean="0"/>
              <a:t>What </a:t>
            </a:r>
            <a:r>
              <a:rPr lang="en-US" sz="2800" dirty="0"/>
              <a:t>should this program have to interest you?</a:t>
            </a:r>
            <a:endParaRPr lang="ru-RU" sz="3100" dirty="0"/>
          </a:p>
          <a:p>
            <a:pPr marL="0" indent="0">
              <a:buNone/>
            </a:pPr>
            <a:endParaRPr lang="ru-RU" dirty="0"/>
          </a:p>
        </p:txBody>
      </p:sp>
    </p:spTree>
    <p:extLst>
      <p:ext uri="{BB962C8B-B14F-4D97-AF65-F5344CB8AC3E}">
        <p14:creationId xmlns:p14="http://schemas.microsoft.com/office/powerpoint/2010/main" val="32038986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686800" cy="838200"/>
          </a:xfrm>
        </p:spPr>
        <p:txBody>
          <a:bodyPr/>
          <a:lstStyle/>
          <a:p>
            <a:pPr algn="ctr"/>
            <a:r>
              <a:rPr lang="en-US" b="1" dirty="0">
                <a:effectLst/>
              </a:rPr>
              <a:t>Questionnaire</a:t>
            </a:r>
            <a:endParaRPr lang="ru-RU" dirty="0"/>
          </a:p>
        </p:txBody>
      </p:sp>
      <p:sp>
        <p:nvSpPr>
          <p:cNvPr id="3" name="Объект 2"/>
          <p:cNvSpPr>
            <a:spLocks noGrp="1"/>
          </p:cNvSpPr>
          <p:nvPr>
            <p:ph idx="1"/>
          </p:nvPr>
        </p:nvSpPr>
        <p:spPr/>
        <p:txBody>
          <a:bodyPr/>
          <a:lstStyle/>
          <a:p>
            <a:pPr marL="0" indent="0">
              <a:buNone/>
            </a:pPr>
            <a:r>
              <a:rPr lang="en-US" sz="2800" dirty="0" smtClean="0"/>
              <a:t>1</a:t>
            </a:r>
            <a:r>
              <a:rPr lang="en-US" dirty="0" smtClean="0"/>
              <a:t>.</a:t>
            </a:r>
            <a:endParaRPr lang="ru-RU" dirty="0"/>
          </a:p>
        </p:txBody>
      </p:sp>
      <p:pic>
        <p:nvPicPr>
          <p:cNvPr id="4098" name="Picture 2" descr="C:\Users\Samsung\Desktop\Диаграммы\Снимок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772816"/>
            <a:ext cx="7310902" cy="3888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0443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476672"/>
            <a:ext cx="6400800" cy="685800"/>
          </a:xfrm>
        </p:spPr>
        <p:txBody>
          <a:bodyPr>
            <a:normAutofit fontScale="90000"/>
          </a:bodyPr>
          <a:lstStyle/>
          <a:p>
            <a:pPr algn="ctr"/>
            <a:r>
              <a:rPr lang="en-US" sz="4400" b="1" dirty="0">
                <a:effectLst/>
              </a:rPr>
              <a:t>Questionnaire</a:t>
            </a:r>
            <a:endParaRPr lang="ru-RU" dirty="0">
              <a:effectLst/>
            </a:endParaRPr>
          </a:p>
        </p:txBody>
      </p:sp>
      <p:sp>
        <p:nvSpPr>
          <p:cNvPr id="3" name="Объект 2"/>
          <p:cNvSpPr>
            <a:spLocks noGrp="1"/>
          </p:cNvSpPr>
          <p:nvPr>
            <p:ph idx="1"/>
          </p:nvPr>
        </p:nvSpPr>
        <p:spPr/>
        <p:txBody>
          <a:bodyPr>
            <a:normAutofit/>
          </a:bodyPr>
          <a:lstStyle/>
          <a:p>
            <a:pPr marL="0" indent="0">
              <a:buNone/>
            </a:pPr>
            <a:r>
              <a:rPr lang="en-US" sz="2800" dirty="0" smtClean="0"/>
              <a:t>2</a:t>
            </a:r>
            <a:r>
              <a:rPr lang="ru-RU" sz="2800" dirty="0" smtClean="0"/>
              <a:t>.</a:t>
            </a:r>
            <a:endParaRPr lang="ru-RU" sz="2800" dirty="0"/>
          </a:p>
        </p:txBody>
      </p:sp>
      <p:pic>
        <p:nvPicPr>
          <p:cNvPr id="7170" name="Picture 2" descr="C:\Users\Samsung\Desktop\Диаграммы\Снимок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593091"/>
            <a:ext cx="6682250" cy="3816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0795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87624" y="1124744"/>
            <a:ext cx="6584776" cy="4608512"/>
          </a:xfrm>
        </p:spPr>
        <p:txBody>
          <a:bodyPr>
            <a:noAutofit/>
          </a:bodyPr>
          <a:lstStyle/>
          <a:p>
            <a:pPr marL="0" indent="0" algn="just">
              <a:buNone/>
            </a:pPr>
            <a:r>
              <a:rPr lang="en-US" sz="2800" dirty="0"/>
              <a:t>This topic is </a:t>
            </a:r>
            <a:r>
              <a:rPr lang="en-US" sz="2800" b="1" dirty="0"/>
              <a:t>relevant</a:t>
            </a:r>
            <a:r>
              <a:rPr lang="en-US" sz="2800" dirty="0"/>
              <a:t> due to rapid computerization of our society. More and more people use computer in their professional activities, at school, in everyday life and for entertainment. </a:t>
            </a:r>
            <a:endParaRPr lang="ru-RU" sz="2800" dirty="0"/>
          </a:p>
          <a:p>
            <a:pPr indent="0">
              <a:buNone/>
            </a:pPr>
            <a:endParaRPr lang="ru-RU" sz="2400" dirty="0"/>
          </a:p>
        </p:txBody>
      </p:sp>
    </p:spTree>
    <p:extLst>
      <p:ext uri="{BB962C8B-B14F-4D97-AF65-F5344CB8AC3E}">
        <p14:creationId xmlns:p14="http://schemas.microsoft.com/office/powerpoint/2010/main" val="37080468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404664"/>
            <a:ext cx="6400800" cy="685800"/>
          </a:xfrm>
        </p:spPr>
        <p:txBody>
          <a:bodyPr>
            <a:noAutofit/>
          </a:bodyPr>
          <a:lstStyle/>
          <a:p>
            <a:pPr algn="ctr"/>
            <a:r>
              <a:rPr lang="en-US" sz="4000" b="1" dirty="0">
                <a:effectLst/>
              </a:rPr>
              <a:t>Questionnaire</a:t>
            </a:r>
            <a:endParaRPr lang="ru-RU" sz="4000" dirty="0">
              <a:effectLst/>
            </a:endParaRPr>
          </a:p>
        </p:txBody>
      </p:sp>
      <p:sp>
        <p:nvSpPr>
          <p:cNvPr id="3" name="Объект 2"/>
          <p:cNvSpPr>
            <a:spLocks noGrp="1"/>
          </p:cNvSpPr>
          <p:nvPr>
            <p:ph idx="1"/>
          </p:nvPr>
        </p:nvSpPr>
        <p:spPr/>
        <p:txBody>
          <a:bodyPr>
            <a:normAutofit/>
          </a:bodyPr>
          <a:lstStyle/>
          <a:p>
            <a:pPr marL="0" indent="0">
              <a:buNone/>
            </a:pPr>
            <a:r>
              <a:rPr lang="ru-RU" sz="2800" dirty="0" smtClean="0"/>
              <a:t>3.</a:t>
            </a:r>
            <a:endParaRPr lang="ru-RU" sz="2800" dirty="0"/>
          </a:p>
        </p:txBody>
      </p:sp>
      <p:pic>
        <p:nvPicPr>
          <p:cNvPr id="8194" name="Picture 2" descr="C:\Users\Samsung\Desktop\Диаграммы\Снимок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1628800"/>
            <a:ext cx="6912768" cy="3816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07955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476672"/>
            <a:ext cx="6400800" cy="685800"/>
          </a:xfrm>
        </p:spPr>
        <p:txBody>
          <a:bodyPr>
            <a:noAutofit/>
          </a:bodyPr>
          <a:lstStyle/>
          <a:p>
            <a:pPr algn="ctr"/>
            <a:r>
              <a:rPr lang="en-US" sz="4000" b="1" dirty="0">
                <a:effectLst/>
              </a:rPr>
              <a:t>Questionnaire</a:t>
            </a:r>
            <a:endParaRPr lang="ru-RU" sz="4000" dirty="0">
              <a:effectLst/>
            </a:endParaRPr>
          </a:p>
        </p:txBody>
      </p:sp>
      <p:sp>
        <p:nvSpPr>
          <p:cNvPr id="3" name="Объект 2"/>
          <p:cNvSpPr>
            <a:spLocks noGrp="1"/>
          </p:cNvSpPr>
          <p:nvPr>
            <p:ph idx="1"/>
          </p:nvPr>
        </p:nvSpPr>
        <p:spPr/>
        <p:txBody>
          <a:bodyPr>
            <a:normAutofit/>
          </a:bodyPr>
          <a:lstStyle/>
          <a:p>
            <a:pPr marL="0" indent="0">
              <a:buNone/>
            </a:pPr>
            <a:r>
              <a:rPr lang="ru-RU" sz="2800" dirty="0" smtClean="0"/>
              <a:t>6.</a:t>
            </a:r>
            <a:endParaRPr lang="ru-RU" sz="2800" dirty="0"/>
          </a:p>
        </p:txBody>
      </p:sp>
      <p:pic>
        <p:nvPicPr>
          <p:cNvPr id="11266" name="Picture 2" descr="C:\Users\Samsung\Desktop\Диаграммы\Снимок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484784"/>
            <a:ext cx="6840760" cy="4536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07955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476672"/>
            <a:ext cx="6400800" cy="685800"/>
          </a:xfrm>
        </p:spPr>
        <p:txBody>
          <a:bodyPr>
            <a:noAutofit/>
          </a:bodyPr>
          <a:lstStyle/>
          <a:p>
            <a:pPr algn="ctr"/>
            <a:r>
              <a:rPr lang="en-US" sz="4000" b="1" dirty="0">
                <a:effectLst/>
              </a:rPr>
              <a:t>Questionnaire</a:t>
            </a:r>
            <a:endParaRPr lang="ru-RU" sz="4000" dirty="0">
              <a:effectLst/>
            </a:endParaRPr>
          </a:p>
        </p:txBody>
      </p:sp>
      <p:sp>
        <p:nvSpPr>
          <p:cNvPr id="3" name="Объект 2"/>
          <p:cNvSpPr>
            <a:spLocks noGrp="1"/>
          </p:cNvSpPr>
          <p:nvPr>
            <p:ph idx="1"/>
          </p:nvPr>
        </p:nvSpPr>
        <p:spPr>
          <a:xfrm>
            <a:off x="323528" y="1340768"/>
            <a:ext cx="8686800" cy="4525963"/>
          </a:xfrm>
        </p:spPr>
        <p:txBody>
          <a:bodyPr/>
          <a:lstStyle/>
          <a:p>
            <a:pPr marL="0" indent="0">
              <a:buNone/>
            </a:pPr>
            <a:r>
              <a:rPr lang="ru-RU" sz="2800" dirty="0" smtClean="0"/>
              <a:t>4</a:t>
            </a:r>
            <a:r>
              <a:rPr lang="ru-RU" dirty="0" smtClean="0"/>
              <a:t>.</a:t>
            </a:r>
            <a:endParaRPr lang="ru-RU" dirty="0"/>
          </a:p>
        </p:txBody>
      </p:sp>
      <p:pic>
        <p:nvPicPr>
          <p:cNvPr id="9218" name="Picture 2" descr="C:\Users\Samsung\Desktop\Диаграммы\Снимок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340768"/>
            <a:ext cx="6855186" cy="4464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80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404664"/>
            <a:ext cx="6400800" cy="685800"/>
          </a:xfrm>
        </p:spPr>
        <p:txBody>
          <a:bodyPr>
            <a:noAutofit/>
          </a:bodyPr>
          <a:lstStyle/>
          <a:p>
            <a:pPr algn="ctr"/>
            <a:r>
              <a:rPr lang="en-US" sz="4000" b="1" dirty="0">
                <a:effectLst/>
              </a:rPr>
              <a:t>Questionnaire</a:t>
            </a:r>
            <a:endParaRPr lang="ru-RU" sz="4000" dirty="0">
              <a:effectLst/>
            </a:endParaRPr>
          </a:p>
        </p:txBody>
      </p:sp>
      <p:sp>
        <p:nvSpPr>
          <p:cNvPr id="3" name="Объект 2"/>
          <p:cNvSpPr>
            <a:spLocks noGrp="1"/>
          </p:cNvSpPr>
          <p:nvPr>
            <p:ph idx="1"/>
          </p:nvPr>
        </p:nvSpPr>
        <p:spPr>
          <a:xfrm>
            <a:off x="323528" y="1412776"/>
            <a:ext cx="8686800" cy="4525963"/>
          </a:xfrm>
        </p:spPr>
        <p:txBody>
          <a:bodyPr>
            <a:normAutofit/>
          </a:bodyPr>
          <a:lstStyle/>
          <a:p>
            <a:pPr marL="0" indent="0">
              <a:buNone/>
            </a:pPr>
            <a:r>
              <a:rPr lang="ru-RU" sz="2800" dirty="0" smtClean="0"/>
              <a:t>5.</a:t>
            </a:r>
            <a:endParaRPr lang="ru-RU" sz="2800" dirty="0"/>
          </a:p>
        </p:txBody>
      </p:sp>
      <p:pic>
        <p:nvPicPr>
          <p:cNvPr id="10242" name="Picture 2" descr="C:\Users\Samsung\Desktop\Диаграммы\Снимок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1340768"/>
            <a:ext cx="6696744" cy="4545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07955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476672"/>
            <a:ext cx="6400800" cy="685800"/>
          </a:xfrm>
        </p:spPr>
        <p:txBody>
          <a:bodyPr>
            <a:noAutofit/>
          </a:bodyPr>
          <a:lstStyle/>
          <a:p>
            <a:pPr algn="ctr"/>
            <a:r>
              <a:rPr lang="en-US" sz="4000" b="1" dirty="0">
                <a:effectLst/>
              </a:rPr>
              <a:t>Questionnaire</a:t>
            </a:r>
            <a:endParaRPr lang="ru-RU" sz="4000" dirty="0">
              <a:effectLst/>
            </a:endParaRPr>
          </a:p>
        </p:txBody>
      </p:sp>
      <p:sp>
        <p:nvSpPr>
          <p:cNvPr id="3" name="Объект 2"/>
          <p:cNvSpPr>
            <a:spLocks noGrp="1"/>
          </p:cNvSpPr>
          <p:nvPr>
            <p:ph idx="1"/>
          </p:nvPr>
        </p:nvSpPr>
        <p:spPr/>
        <p:txBody>
          <a:bodyPr>
            <a:normAutofit/>
          </a:bodyPr>
          <a:lstStyle/>
          <a:p>
            <a:pPr marL="0" indent="0">
              <a:buNone/>
            </a:pPr>
            <a:r>
              <a:rPr lang="ru-RU" sz="2800" dirty="0" smtClean="0"/>
              <a:t>7.</a:t>
            </a:r>
            <a:endParaRPr lang="ru-RU" sz="2800" dirty="0"/>
          </a:p>
        </p:txBody>
      </p:sp>
      <p:pic>
        <p:nvPicPr>
          <p:cNvPr id="12290" name="Picture 2" descr="C:\Users\Samsung\Desktop\Диаграммы\Снимок7.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1628800"/>
            <a:ext cx="6768752" cy="4176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07955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15616" y="1124744"/>
            <a:ext cx="7875984" cy="4955381"/>
          </a:xfrm>
        </p:spPr>
        <p:txBody>
          <a:bodyPr>
            <a:normAutofit/>
          </a:bodyPr>
          <a:lstStyle/>
          <a:p>
            <a:pPr marL="0" indent="0">
              <a:buNone/>
            </a:pPr>
            <a:r>
              <a:rPr lang="ru-RU" sz="2800" b="1" dirty="0" smtClean="0"/>
              <a:t>8.</a:t>
            </a:r>
            <a:r>
              <a:rPr lang="en-US" sz="2800" b="1" dirty="0" smtClean="0"/>
              <a:t>What should this program have to interest you?</a:t>
            </a:r>
            <a:endParaRPr lang="ru-RU" sz="2800" b="1" dirty="0" smtClean="0"/>
          </a:p>
          <a:p>
            <a:pPr marL="0" lvl="0" indent="0" algn="just">
              <a:buNone/>
            </a:pPr>
            <a:r>
              <a:rPr lang="ru-RU" sz="2800" dirty="0" smtClean="0"/>
              <a:t>   </a:t>
            </a:r>
            <a:r>
              <a:rPr lang="en-US" sz="2800" dirty="0" smtClean="0"/>
              <a:t>The </a:t>
            </a:r>
            <a:r>
              <a:rPr lang="en-US" sz="2800" dirty="0"/>
              <a:t>most popular answers were audio and video files, grammar, some interesting facts about art, something to widen horizons in the topic, useful functions and practical meaning, English chat free rooms, interesting and challenging exercises, interesting design, something helpful and simple; it should help in studies; it should teach how to draw a picture.</a:t>
            </a:r>
            <a:endParaRPr lang="ru-RU" sz="2800" dirty="0"/>
          </a:p>
          <a:p>
            <a:pPr marL="0" indent="0">
              <a:buNone/>
            </a:pPr>
            <a:endParaRPr lang="ru-RU" sz="2800" dirty="0"/>
          </a:p>
        </p:txBody>
      </p:sp>
    </p:spTree>
    <p:extLst>
      <p:ext uri="{BB962C8B-B14F-4D97-AF65-F5344CB8AC3E}">
        <p14:creationId xmlns:p14="http://schemas.microsoft.com/office/powerpoint/2010/main" val="12852406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9144000" cy="1034752"/>
          </a:xfrm>
        </p:spPr>
        <p:txBody>
          <a:bodyPr>
            <a:noAutofit/>
          </a:bodyPr>
          <a:lstStyle/>
          <a:p>
            <a:r>
              <a:rPr lang="en-US" b="1" dirty="0" smtClean="0">
                <a:effectLst/>
              </a:rPr>
              <a:t>CODING </a:t>
            </a:r>
            <a:r>
              <a:rPr lang="en-US" b="1" dirty="0" smtClean="0">
                <a:effectLst/>
              </a:rPr>
              <a:t>of</a:t>
            </a:r>
            <a:r>
              <a:rPr lang="en-US" b="1" dirty="0" smtClean="0">
                <a:effectLst/>
              </a:rPr>
              <a:t> </a:t>
            </a:r>
            <a:r>
              <a:rPr lang="en-US" b="1" dirty="0" smtClean="0">
                <a:effectLst/>
              </a:rPr>
              <a:t>the program</a:t>
            </a:r>
            <a:endParaRPr lang="ru-RU" sz="4000" b="1" dirty="0"/>
          </a:p>
        </p:txBody>
      </p:sp>
      <p:sp>
        <p:nvSpPr>
          <p:cNvPr id="3" name="Объект 2"/>
          <p:cNvSpPr>
            <a:spLocks noGrp="1"/>
          </p:cNvSpPr>
          <p:nvPr>
            <p:ph idx="1"/>
          </p:nvPr>
        </p:nvSpPr>
        <p:spPr>
          <a:xfrm>
            <a:off x="1043608" y="1196752"/>
            <a:ext cx="7947992" cy="5328592"/>
          </a:xfrm>
        </p:spPr>
        <p:txBody>
          <a:bodyPr>
            <a:normAutofit fontScale="25000" lnSpcReduction="20000"/>
          </a:bodyPr>
          <a:lstStyle/>
          <a:p>
            <a:pPr marL="0" indent="0">
              <a:buNone/>
            </a:pPr>
            <a:r>
              <a:rPr lang="en-US" sz="9600" dirty="0"/>
              <a:t>1) Creating a user class and registration;</a:t>
            </a:r>
            <a:endParaRPr lang="ru-RU" sz="9600" dirty="0"/>
          </a:p>
          <a:p>
            <a:pPr marL="0" indent="0">
              <a:buNone/>
            </a:pPr>
            <a:r>
              <a:rPr lang="en-US" sz="9600" dirty="0"/>
              <a:t>2) Writing the user name to the file and zeroing the rest of the file;</a:t>
            </a:r>
            <a:endParaRPr lang="ru-RU" sz="9600" dirty="0"/>
          </a:p>
          <a:p>
            <a:pPr marL="0" indent="0">
              <a:buNone/>
            </a:pPr>
            <a:r>
              <a:rPr lang="en-US" sz="9600" dirty="0"/>
              <a:t>3) Creating a form and fill it, then let user answer the questions;</a:t>
            </a:r>
            <a:endParaRPr lang="ru-RU" sz="9600" dirty="0"/>
          </a:p>
          <a:p>
            <a:pPr marL="0" indent="0">
              <a:buNone/>
            </a:pPr>
            <a:r>
              <a:rPr lang="en-US" sz="9600" dirty="0"/>
              <a:t>4) Next, the entry in file 1, in case of a correct answer and 0 in the opposite;</a:t>
            </a:r>
            <a:endParaRPr lang="ru-RU" sz="9600" dirty="0"/>
          </a:p>
          <a:p>
            <a:pPr marL="0" indent="0">
              <a:buNone/>
            </a:pPr>
            <a:r>
              <a:rPr lang="en-US" sz="9600" dirty="0"/>
              <a:t>5) For the remaining sections (Vocabulary, Reading, Grammar, Exam) steps 4-5 were repeated; </a:t>
            </a:r>
            <a:endParaRPr lang="ru-RU" sz="9600" dirty="0"/>
          </a:p>
          <a:p>
            <a:pPr marL="0" indent="0">
              <a:buNone/>
            </a:pPr>
            <a:r>
              <a:rPr lang="en-US" sz="9600" dirty="0"/>
              <a:t>6) Creating a form with the results;</a:t>
            </a:r>
            <a:endParaRPr lang="ru-RU" sz="9600" dirty="0"/>
          </a:p>
          <a:p>
            <a:pPr marL="0" indent="0">
              <a:buNone/>
            </a:pPr>
            <a:r>
              <a:rPr lang="en-US" sz="9600" dirty="0"/>
              <a:t>7) Check the file for the number of units in each section and display;</a:t>
            </a:r>
            <a:endParaRPr lang="ru-RU" sz="9600" dirty="0"/>
          </a:p>
          <a:p>
            <a:pPr marL="0" indent="0">
              <a:buNone/>
            </a:pPr>
            <a:r>
              <a:rPr lang="en-US" sz="9600" dirty="0"/>
              <a:t>8) Calculation of the primary result and output to the </a:t>
            </a:r>
            <a:r>
              <a:rPr lang="en-US" sz="9600" dirty="0" smtClean="0"/>
              <a:t>screen.</a:t>
            </a:r>
            <a:endParaRPr lang="ru-RU" sz="9600" dirty="0" smtClean="0"/>
          </a:p>
          <a:p>
            <a:pPr marL="0" indent="0">
              <a:buNone/>
            </a:pPr>
            <a:endParaRPr lang="ru-RU" sz="9600" dirty="0" smtClean="0"/>
          </a:p>
          <a:p>
            <a:pPr marL="0" indent="0">
              <a:buNone/>
            </a:pPr>
            <a:r>
              <a:rPr lang="ru-RU" sz="9600" dirty="0"/>
              <a:t> </a:t>
            </a:r>
            <a:r>
              <a:rPr lang="ru-RU" sz="9600" dirty="0" smtClean="0"/>
              <a:t>  </a:t>
            </a:r>
            <a:r>
              <a:rPr lang="en-US" sz="9600" b="1" dirty="0" smtClean="0"/>
              <a:t>As a result of the creation of the application English Test all the above tasks have been solved.</a:t>
            </a:r>
            <a:endParaRPr lang="ru-RU" sz="9600" b="1" dirty="0" smtClean="0"/>
          </a:p>
          <a:p>
            <a:pPr marL="0" indent="0">
              <a:buNone/>
            </a:pPr>
            <a:endParaRPr lang="ru-RU" dirty="0"/>
          </a:p>
        </p:txBody>
      </p:sp>
    </p:spTree>
    <p:extLst>
      <p:ext uri="{BB962C8B-B14F-4D97-AF65-F5344CB8AC3E}">
        <p14:creationId xmlns:p14="http://schemas.microsoft.com/office/powerpoint/2010/main" val="31371860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6256" y="404664"/>
            <a:ext cx="8686800" cy="838200"/>
          </a:xfrm>
        </p:spPr>
        <p:txBody>
          <a:bodyPr/>
          <a:lstStyle/>
          <a:p>
            <a:pPr algn="ctr"/>
            <a:r>
              <a:rPr lang="en-US" b="1" dirty="0" smtClean="0">
                <a:effectLst/>
              </a:rPr>
              <a:t>PROGRAM</a:t>
            </a:r>
            <a:endParaRPr lang="ru-RU" b="1" dirty="0">
              <a:effectLst/>
            </a:endParaRPr>
          </a:p>
        </p:txBody>
      </p:sp>
      <p:sp>
        <p:nvSpPr>
          <p:cNvPr id="3" name="Объект 2"/>
          <p:cNvSpPr>
            <a:spLocks noGrp="1"/>
          </p:cNvSpPr>
          <p:nvPr>
            <p:ph idx="1"/>
          </p:nvPr>
        </p:nvSpPr>
        <p:spPr>
          <a:xfrm>
            <a:off x="1763688" y="1628800"/>
            <a:ext cx="5931768" cy="4525963"/>
          </a:xfrm>
        </p:spPr>
        <p:txBody>
          <a:bodyPr/>
          <a:lstStyle/>
          <a:p>
            <a:pPr marL="0" indent="0">
              <a:buNone/>
            </a:pPr>
            <a:endParaRPr lang="en-US" dirty="0" smtClean="0">
              <a:hlinkClick r:id="rId2" action="ppaction://hlinkfile"/>
            </a:endParaRPr>
          </a:p>
          <a:p>
            <a:pPr marL="0" indent="0">
              <a:buNone/>
            </a:pPr>
            <a:endParaRPr lang="en-US" dirty="0">
              <a:hlinkClick r:id="rId3" action="ppaction://hlinkfile"/>
            </a:endParaRPr>
          </a:p>
          <a:p>
            <a:pPr marL="0" indent="0">
              <a:buNone/>
            </a:pPr>
            <a:endParaRPr lang="en-US" dirty="0" smtClean="0">
              <a:hlinkClick r:id="rId3" action="ppaction://hlinkfile"/>
            </a:endParaRPr>
          </a:p>
        </p:txBody>
      </p:sp>
      <p:sp>
        <p:nvSpPr>
          <p:cNvPr id="4" name="TextBox 3"/>
          <p:cNvSpPr txBox="1"/>
          <p:nvPr/>
        </p:nvSpPr>
        <p:spPr>
          <a:xfrm>
            <a:off x="1619672" y="2398286"/>
            <a:ext cx="5400600" cy="584775"/>
          </a:xfrm>
          <a:prstGeom prst="rect">
            <a:avLst/>
          </a:prstGeom>
          <a:noFill/>
        </p:spPr>
        <p:txBody>
          <a:bodyPr wrap="square" rtlCol="0">
            <a:spAutoFit/>
          </a:bodyPr>
          <a:lstStyle/>
          <a:p>
            <a:r>
              <a:rPr lang="en-US" sz="3200" b="1" dirty="0" smtClean="0">
                <a:hlinkClick r:id="rId3" action="ppaction://hlinkfile"/>
              </a:rPr>
              <a:t>v 1.02\v 1.02\EnglishTest.exe</a:t>
            </a:r>
            <a:endParaRPr lang="ru-RU" sz="3200" b="1" dirty="0"/>
          </a:p>
        </p:txBody>
      </p:sp>
    </p:spTree>
    <p:extLst>
      <p:ext uri="{BB962C8B-B14F-4D97-AF65-F5344CB8AC3E}">
        <p14:creationId xmlns:p14="http://schemas.microsoft.com/office/powerpoint/2010/main" val="38334407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692696"/>
            <a:ext cx="8686800" cy="838200"/>
          </a:xfrm>
        </p:spPr>
        <p:txBody>
          <a:bodyPr>
            <a:noAutofit/>
          </a:bodyPr>
          <a:lstStyle/>
          <a:p>
            <a:pPr algn="ctr"/>
            <a:r>
              <a:rPr lang="en-US" b="1" dirty="0">
                <a:effectLst/>
              </a:rPr>
              <a:t>CONCLUSION</a:t>
            </a:r>
            <a:r>
              <a:rPr lang="ru-RU" b="1" dirty="0">
                <a:effectLst/>
              </a:rPr>
              <a:t/>
            </a:r>
            <a:br>
              <a:rPr lang="ru-RU" b="1" dirty="0">
                <a:effectLst/>
              </a:rPr>
            </a:br>
            <a:endParaRPr lang="ru-RU" b="1" dirty="0"/>
          </a:p>
        </p:txBody>
      </p:sp>
      <p:sp>
        <p:nvSpPr>
          <p:cNvPr id="3" name="Объект 2"/>
          <p:cNvSpPr>
            <a:spLocks noGrp="1"/>
          </p:cNvSpPr>
          <p:nvPr>
            <p:ph idx="1"/>
          </p:nvPr>
        </p:nvSpPr>
        <p:spPr>
          <a:xfrm>
            <a:off x="-324544" y="1628800"/>
            <a:ext cx="9468544" cy="4525963"/>
          </a:xfrm>
        </p:spPr>
        <p:txBody>
          <a:bodyPr>
            <a:normAutofit/>
          </a:bodyPr>
          <a:lstStyle/>
          <a:p>
            <a:pPr lvl="1" algn="just"/>
            <a:r>
              <a:rPr lang="en-US" dirty="0"/>
              <a:t>English is very important for the IT industry as a whole, as a fast-growing industry. Ignorance of the language significantly limits the programmer's development as a specialist, as it narrows his information field and circle of communication. It is no secret that a huge amount of information and documentation appears first in </a:t>
            </a:r>
            <a:r>
              <a:rPr lang="en-US" dirty="0" smtClean="0"/>
              <a:t>English.</a:t>
            </a:r>
            <a:endParaRPr lang="en-US" sz="2000" dirty="0"/>
          </a:p>
          <a:p>
            <a:pPr lvl="1" algn="just"/>
            <a:r>
              <a:rPr lang="en-US" dirty="0" smtClean="0"/>
              <a:t>Using </a:t>
            </a:r>
            <a:r>
              <a:rPr lang="en-US" dirty="0"/>
              <a:t>a computer program is popular with our peers and is a good way to learn and improve your knowledge as well as test your skills. They’ve been gaining popularity for years and have become an essential part of everyday life.</a:t>
            </a:r>
            <a:endParaRPr lang="ru-RU" sz="2000" dirty="0"/>
          </a:p>
          <a:p>
            <a:endParaRPr lang="ru-RU" dirty="0"/>
          </a:p>
        </p:txBody>
      </p:sp>
    </p:spTree>
    <p:extLst>
      <p:ext uri="{BB962C8B-B14F-4D97-AF65-F5344CB8AC3E}">
        <p14:creationId xmlns:p14="http://schemas.microsoft.com/office/powerpoint/2010/main" val="38373509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420888"/>
            <a:ext cx="9144000" cy="838200"/>
          </a:xfrm>
        </p:spPr>
        <p:txBody>
          <a:bodyPr>
            <a:noAutofit/>
          </a:bodyPr>
          <a:lstStyle/>
          <a:p>
            <a:pPr algn="ctr"/>
            <a:r>
              <a:rPr lang="en-US" sz="8000" b="1" dirty="0" smtClean="0"/>
              <a:t>Thank you for attention!</a:t>
            </a:r>
            <a:br>
              <a:rPr lang="en-US" sz="8000" b="1" dirty="0" smtClean="0"/>
            </a:br>
            <a:r>
              <a:rPr lang="en-US" sz="8000" b="1" dirty="0" smtClean="0"/>
              <a:t>Have a good day!</a:t>
            </a:r>
            <a:endParaRPr lang="ru-RU" sz="8000" b="1" dirty="0"/>
          </a:p>
        </p:txBody>
      </p:sp>
    </p:spTree>
    <p:extLst>
      <p:ext uri="{BB962C8B-B14F-4D97-AF65-F5344CB8AC3E}">
        <p14:creationId xmlns:p14="http://schemas.microsoft.com/office/powerpoint/2010/main" val="41144616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764704"/>
            <a:ext cx="8316416" cy="685800"/>
          </a:xfrm>
        </p:spPr>
        <p:txBody>
          <a:bodyPr>
            <a:noAutofit/>
          </a:bodyPr>
          <a:lstStyle/>
          <a:p>
            <a:r>
              <a:rPr lang="en-US" b="1" dirty="0">
                <a:effectLst/>
              </a:rPr>
              <a:t>The objective of the research:</a:t>
            </a:r>
            <a:r>
              <a:rPr lang="ru-RU" b="1" dirty="0">
                <a:effectLst/>
              </a:rPr>
              <a:t/>
            </a:r>
            <a:br>
              <a:rPr lang="ru-RU" b="1" dirty="0">
                <a:effectLst/>
              </a:rPr>
            </a:br>
            <a:endParaRPr lang="ru-RU" b="1" dirty="0">
              <a:effectLst/>
            </a:endParaRPr>
          </a:p>
        </p:txBody>
      </p:sp>
      <p:sp>
        <p:nvSpPr>
          <p:cNvPr id="3" name="Объект 2"/>
          <p:cNvSpPr>
            <a:spLocks noGrp="1"/>
          </p:cNvSpPr>
          <p:nvPr>
            <p:ph idx="1"/>
          </p:nvPr>
        </p:nvSpPr>
        <p:spPr>
          <a:xfrm>
            <a:off x="1187624" y="1556792"/>
            <a:ext cx="7416824" cy="4525963"/>
          </a:xfrm>
        </p:spPr>
        <p:txBody>
          <a:bodyPr>
            <a:normAutofit/>
          </a:bodyPr>
          <a:lstStyle/>
          <a:p>
            <a:pPr lvl="0" algn="just"/>
            <a:r>
              <a:rPr lang="en-US" sz="3600" dirty="0"/>
              <a:t>To study information on how to write computer programs and coding languages that can be used;</a:t>
            </a:r>
            <a:endParaRPr lang="ru-RU" sz="3600" dirty="0"/>
          </a:p>
          <a:p>
            <a:pPr lvl="0" algn="just"/>
            <a:r>
              <a:rPr lang="en-US" sz="3600" dirty="0"/>
              <a:t>To continue to improve knowledge in the English language as well as IT.</a:t>
            </a:r>
            <a:endParaRPr lang="ru-RU" sz="3600" dirty="0"/>
          </a:p>
          <a:p>
            <a:pPr algn="just"/>
            <a:endParaRPr lang="ru-RU" sz="3600" dirty="0"/>
          </a:p>
        </p:txBody>
      </p:sp>
    </p:spTree>
    <p:extLst>
      <p:ext uri="{BB962C8B-B14F-4D97-AF65-F5344CB8AC3E}">
        <p14:creationId xmlns:p14="http://schemas.microsoft.com/office/powerpoint/2010/main" val="22749007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620688"/>
            <a:ext cx="7488832" cy="973832"/>
          </a:xfrm>
          <a:effectLst/>
        </p:spPr>
        <p:txBody>
          <a:bodyPr>
            <a:noAutofit/>
          </a:bodyPr>
          <a:lstStyle/>
          <a:p>
            <a:r>
              <a:rPr lang="en-US" b="1" dirty="0">
                <a:effectLst/>
              </a:rPr>
              <a:t>The goals of the </a:t>
            </a:r>
            <a:r>
              <a:rPr lang="en-US" b="1" dirty="0" smtClean="0">
                <a:effectLst/>
              </a:rPr>
              <a:t>work</a:t>
            </a:r>
            <a:r>
              <a:rPr lang="ru-RU" dirty="0">
                <a:effectLst/>
              </a:rPr>
              <a:t/>
            </a:r>
            <a:br>
              <a:rPr lang="ru-RU" dirty="0">
                <a:effectLst/>
              </a:rPr>
            </a:br>
            <a:endParaRPr lang="ru-RU" dirty="0">
              <a:effectLst/>
            </a:endParaRPr>
          </a:p>
        </p:txBody>
      </p:sp>
      <p:sp>
        <p:nvSpPr>
          <p:cNvPr id="3" name="Объект 2"/>
          <p:cNvSpPr>
            <a:spLocks noGrp="1"/>
          </p:cNvSpPr>
          <p:nvPr>
            <p:ph idx="1"/>
          </p:nvPr>
        </p:nvSpPr>
        <p:spPr>
          <a:xfrm>
            <a:off x="899592" y="1412776"/>
            <a:ext cx="6768752" cy="2952328"/>
          </a:xfrm>
        </p:spPr>
        <p:txBody>
          <a:bodyPr>
            <a:noAutofit/>
          </a:bodyPr>
          <a:lstStyle/>
          <a:p>
            <a:pPr marL="0" lvl="0" indent="0">
              <a:buNone/>
            </a:pPr>
            <a:endParaRPr lang="en-US" sz="1600" dirty="0" smtClean="0"/>
          </a:p>
          <a:p>
            <a:pPr lvl="0" algn="just"/>
            <a:r>
              <a:rPr lang="en-US" sz="4000" dirty="0" smtClean="0"/>
              <a:t>To </a:t>
            </a:r>
            <a:r>
              <a:rPr lang="en-US" sz="4000" dirty="0"/>
              <a:t>analyze the importance of knowing the English language in writing a computer program;</a:t>
            </a:r>
            <a:endParaRPr lang="ru-RU" sz="4000" dirty="0"/>
          </a:p>
          <a:p>
            <a:pPr algn="just"/>
            <a:r>
              <a:rPr lang="en-US" sz="4000" dirty="0"/>
              <a:t>To write a computer program</a:t>
            </a:r>
            <a:endParaRPr lang="ru-RU" sz="4000" dirty="0"/>
          </a:p>
        </p:txBody>
      </p:sp>
    </p:spTree>
    <p:extLst>
      <p:ext uri="{BB962C8B-B14F-4D97-AF65-F5344CB8AC3E}">
        <p14:creationId xmlns:p14="http://schemas.microsoft.com/office/powerpoint/2010/main" val="26587635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7664" y="620688"/>
            <a:ext cx="6696744" cy="838200"/>
          </a:xfrm>
        </p:spPr>
        <p:txBody>
          <a:bodyPr>
            <a:noAutofit/>
          </a:bodyPr>
          <a:lstStyle/>
          <a:p>
            <a:r>
              <a:rPr lang="en-US" sz="3200" b="1" dirty="0" smtClean="0">
                <a:effectLst/>
              </a:rPr>
              <a:t>The tasks of the research:</a:t>
            </a:r>
            <a:r>
              <a:rPr lang="ru-RU" sz="3200" b="1" dirty="0">
                <a:effectLst/>
              </a:rPr>
              <a:t/>
            </a:r>
            <a:br>
              <a:rPr lang="ru-RU" sz="3200" b="1" dirty="0">
                <a:effectLst/>
              </a:rPr>
            </a:br>
            <a:endParaRPr lang="ru-RU" sz="3200" b="1" dirty="0"/>
          </a:p>
        </p:txBody>
      </p:sp>
      <p:sp>
        <p:nvSpPr>
          <p:cNvPr id="3" name="Объект 2"/>
          <p:cNvSpPr>
            <a:spLocks noGrp="1"/>
          </p:cNvSpPr>
          <p:nvPr>
            <p:ph idx="1"/>
          </p:nvPr>
        </p:nvSpPr>
        <p:spPr/>
        <p:txBody>
          <a:bodyPr>
            <a:normAutofit/>
          </a:bodyPr>
          <a:lstStyle/>
          <a:p>
            <a:pPr lvl="0"/>
            <a:r>
              <a:rPr lang="en-US" sz="2800" dirty="0"/>
              <a:t>To study the types of computer </a:t>
            </a:r>
            <a:r>
              <a:rPr lang="en-US" sz="2800" dirty="0" smtClean="0"/>
              <a:t>programs </a:t>
            </a:r>
            <a:r>
              <a:rPr lang="en-US" sz="2800" dirty="0"/>
              <a:t>and programming languages;</a:t>
            </a:r>
            <a:endParaRPr lang="ru-RU" sz="2800" dirty="0"/>
          </a:p>
          <a:p>
            <a:pPr lvl="0"/>
            <a:r>
              <a:rPr lang="en-US" sz="2800" dirty="0" smtClean="0"/>
              <a:t>To </a:t>
            </a:r>
            <a:r>
              <a:rPr lang="en-US" sz="2800" dirty="0"/>
              <a:t>develop skills to select and systematize materials for observation;</a:t>
            </a:r>
            <a:endParaRPr lang="ru-RU" sz="2800" dirty="0"/>
          </a:p>
          <a:p>
            <a:pPr lvl="0"/>
            <a:r>
              <a:rPr lang="en-US" sz="2800" dirty="0"/>
              <a:t>To interview IT specialists around the world;</a:t>
            </a:r>
            <a:endParaRPr lang="ru-RU" sz="2800" dirty="0"/>
          </a:p>
          <a:p>
            <a:pPr lvl="0"/>
            <a:r>
              <a:rPr lang="en-US" sz="2800" dirty="0"/>
              <a:t>To improve skills of working with scientific and reference literature in both Russian and English;</a:t>
            </a:r>
            <a:endParaRPr lang="ru-RU" sz="2800" dirty="0"/>
          </a:p>
          <a:p>
            <a:pPr lvl="0"/>
            <a:r>
              <a:rPr lang="en-US" sz="2800" dirty="0"/>
              <a:t>To continue to improve communicative skills.</a:t>
            </a:r>
            <a:endParaRPr lang="ru-RU" sz="2800" dirty="0"/>
          </a:p>
          <a:p>
            <a:endParaRPr lang="ru-RU" dirty="0"/>
          </a:p>
        </p:txBody>
      </p:sp>
    </p:spTree>
    <p:extLst>
      <p:ext uri="{BB962C8B-B14F-4D97-AF65-F5344CB8AC3E}">
        <p14:creationId xmlns:p14="http://schemas.microsoft.com/office/powerpoint/2010/main" val="40522479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1679" y="692696"/>
            <a:ext cx="7455053" cy="838200"/>
          </a:xfrm>
        </p:spPr>
        <p:txBody>
          <a:bodyPr>
            <a:noAutofit/>
          </a:bodyPr>
          <a:lstStyle/>
          <a:p>
            <a:r>
              <a:rPr lang="en-US" b="1" dirty="0">
                <a:effectLst/>
              </a:rPr>
              <a:t>The object of the study:</a:t>
            </a:r>
            <a:r>
              <a:rPr lang="ru-RU" b="1" dirty="0">
                <a:effectLst/>
              </a:rPr>
              <a:t/>
            </a:r>
            <a:br>
              <a:rPr lang="ru-RU" b="1" dirty="0">
                <a:effectLst/>
              </a:rPr>
            </a:br>
            <a:endParaRPr lang="ru-RU" b="1" dirty="0"/>
          </a:p>
        </p:txBody>
      </p:sp>
      <p:sp>
        <p:nvSpPr>
          <p:cNvPr id="3" name="Объект 2"/>
          <p:cNvSpPr>
            <a:spLocks noGrp="1"/>
          </p:cNvSpPr>
          <p:nvPr>
            <p:ph idx="1"/>
          </p:nvPr>
        </p:nvSpPr>
        <p:spPr/>
        <p:txBody>
          <a:bodyPr/>
          <a:lstStyle/>
          <a:p>
            <a:r>
              <a:rPr lang="en-US" sz="4400" dirty="0"/>
              <a:t>Computer programs and coding languages.</a:t>
            </a:r>
            <a:endParaRPr lang="ru-RU" sz="4400" dirty="0"/>
          </a:p>
          <a:p>
            <a:endParaRPr lang="ru-RU" dirty="0"/>
          </a:p>
        </p:txBody>
      </p:sp>
    </p:spTree>
    <p:extLst>
      <p:ext uri="{BB962C8B-B14F-4D97-AF65-F5344CB8AC3E}">
        <p14:creationId xmlns:p14="http://schemas.microsoft.com/office/powerpoint/2010/main" val="6133960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692696"/>
            <a:ext cx="7956376" cy="838200"/>
          </a:xfrm>
        </p:spPr>
        <p:txBody>
          <a:bodyPr>
            <a:noAutofit/>
          </a:bodyPr>
          <a:lstStyle/>
          <a:p>
            <a:r>
              <a:rPr lang="en-US" b="1" dirty="0">
                <a:effectLst/>
              </a:rPr>
              <a:t>The subject of the research:</a:t>
            </a:r>
            <a:r>
              <a:rPr lang="ru-RU" b="1" dirty="0">
                <a:effectLst/>
              </a:rPr>
              <a:t/>
            </a:r>
            <a:br>
              <a:rPr lang="ru-RU" b="1" dirty="0">
                <a:effectLst/>
              </a:rPr>
            </a:br>
            <a:endParaRPr lang="ru-RU" b="1" dirty="0"/>
          </a:p>
        </p:txBody>
      </p:sp>
      <p:sp>
        <p:nvSpPr>
          <p:cNvPr id="3" name="Объект 2"/>
          <p:cNvSpPr>
            <a:spLocks noGrp="1"/>
          </p:cNvSpPr>
          <p:nvPr>
            <p:ph idx="1"/>
          </p:nvPr>
        </p:nvSpPr>
        <p:spPr>
          <a:xfrm>
            <a:off x="1435608" y="1447800"/>
            <a:ext cx="7024824" cy="4800600"/>
          </a:xfrm>
        </p:spPr>
        <p:txBody>
          <a:bodyPr/>
          <a:lstStyle/>
          <a:p>
            <a:pPr algn="just"/>
            <a:r>
              <a:rPr lang="en-US" sz="4000" dirty="0"/>
              <a:t>The research of writing a computer program for teenagers using English.</a:t>
            </a:r>
            <a:endParaRPr lang="ru-RU" sz="4000" dirty="0"/>
          </a:p>
          <a:p>
            <a:endParaRPr lang="ru-RU" dirty="0"/>
          </a:p>
        </p:txBody>
      </p:sp>
    </p:spTree>
    <p:extLst>
      <p:ext uri="{BB962C8B-B14F-4D97-AF65-F5344CB8AC3E}">
        <p14:creationId xmlns:p14="http://schemas.microsoft.com/office/powerpoint/2010/main" val="14085133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7664" y="764704"/>
            <a:ext cx="6192688" cy="685800"/>
          </a:xfrm>
        </p:spPr>
        <p:txBody>
          <a:bodyPr>
            <a:noAutofit/>
          </a:bodyPr>
          <a:lstStyle/>
          <a:p>
            <a:r>
              <a:rPr lang="en-US" b="1" dirty="0" smtClean="0">
                <a:effectLst/>
              </a:rPr>
              <a:t>Research  </a:t>
            </a:r>
            <a:r>
              <a:rPr lang="en-US" b="1" dirty="0" smtClean="0">
                <a:effectLst/>
              </a:rPr>
              <a:t>hypothesis:</a:t>
            </a:r>
            <a:r>
              <a:rPr lang="ru-RU" sz="2800" b="1" dirty="0">
                <a:effectLst/>
              </a:rPr>
              <a:t/>
            </a:r>
            <a:br>
              <a:rPr lang="ru-RU" sz="2800" b="1" dirty="0">
                <a:effectLst/>
              </a:rPr>
            </a:br>
            <a:endParaRPr lang="ru-RU" sz="2800" b="1" dirty="0">
              <a:effectLst/>
            </a:endParaRPr>
          </a:p>
        </p:txBody>
      </p:sp>
      <p:sp>
        <p:nvSpPr>
          <p:cNvPr id="3" name="Объект 2"/>
          <p:cNvSpPr>
            <a:spLocks noGrp="1"/>
          </p:cNvSpPr>
          <p:nvPr>
            <p:ph idx="1"/>
          </p:nvPr>
        </p:nvSpPr>
        <p:spPr>
          <a:xfrm>
            <a:off x="899592" y="1412776"/>
            <a:ext cx="7344816" cy="4086944"/>
          </a:xfrm>
        </p:spPr>
        <p:txBody>
          <a:bodyPr>
            <a:normAutofit/>
          </a:bodyPr>
          <a:lstStyle/>
          <a:p>
            <a:pPr lvl="1" algn="just"/>
            <a:r>
              <a:rPr lang="en-US" sz="3200" dirty="0"/>
              <a:t>You need to know English in order to write a computer program. </a:t>
            </a:r>
          </a:p>
          <a:p>
            <a:pPr lvl="1" algn="just"/>
            <a:r>
              <a:rPr lang="en-US" sz="3200" dirty="0"/>
              <a:t>Writing it knowing English makes coding easier to understand and the program worth using. </a:t>
            </a:r>
          </a:p>
          <a:p>
            <a:pPr indent="0">
              <a:buNone/>
            </a:pPr>
            <a:endParaRPr lang="ru-RU" sz="2400" dirty="0"/>
          </a:p>
        </p:txBody>
      </p:sp>
    </p:spTree>
    <p:extLst>
      <p:ext uri="{BB962C8B-B14F-4D97-AF65-F5344CB8AC3E}">
        <p14:creationId xmlns:p14="http://schemas.microsoft.com/office/powerpoint/2010/main" val="14144669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71600" y="980728"/>
            <a:ext cx="7160840" cy="4680520"/>
          </a:xfrm>
        </p:spPr>
        <p:txBody>
          <a:bodyPr>
            <a:normAutofit/>
          </a:bodyPr>
          <a:lstStyle/>
          <a:p>
            <a:pPr indent="0" algn="just">
              <a:buNone/>
            </a:pPr>
            <a:r>
              <a:rPr lang="en-US" dirty="0"/>
              <a:t>The </a:t>
            </a:r>
            <a:r>
              <a:rPr lang="en-US" b="1" dirty="0"/>
              <a:t>novelty</a:t>
            </a:r>
            <a:r>
              <a:rPr lang="en-US" dirty="0"/>
              <a:t> of this work lies in the fact that this topic is studied by us for the first time in the theoretical and practical sense as the interest to this field of computer is growing these days. Today, intellectually developed, sociable, competitive professionals who are able to produce the necessary knowledge are in demand on labor market.</a:t>
            </a:r>
            <a:endParaRPr lang="ru-RU" dirty="0"/>
          </a:p>
          <a:p>
            <a:endParaRPr lang="ru-RU" dirty="0"/>
          </a:p>
        </p:txBody>
      </p:sp>
    </p:spTree>
    <p:extLst>
      <p:ext uri="{BB962C8B-B14F-4D97-AF65-F5344CB8AC3E}">
        <p14:creationId xmlns:p14="http://schemas.microsoft.com/office/powerpoint/2010/main" val="8424876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957</TotalTime>
  <Words>1076</Words>
  <Application>Microsoft Office PowerPoint</Application>
  <PresentationFormat>On-screen Show (4:3)</PresentationFormat>
  <Paragraphs>117</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Solstice</vt:lpstr>
      <vt:lpstr>The English   Language as a Tool of Writing  a Computer Test  Program           “Art”  “Art”</vt:lpstr>
      <vt:lpstr>PowerPoint Presentation</vt:lpstr>
      <vt:lpstr>The objective of the research: </vt:lpstr>
      <vt:lpstr>The goals of the work </vt:lpstr>
      <vt:lpstr>The tasks of the research: </vt:lpstr>
      <vt:lpstr>The object of the study: </vt:lpstr>
      <vt:lpstr>The subject of the research: </vt:lpstr>
      <vt:lpstr>Research  hypothesis: </vt:lpstr>
      <vt:lpstr>PowerPoint Presentation</vt:lpstr>
      <vt:lpstr>Programming Languages: </vt:lpstr>
      <vt:lpstr>PowerPoint Presentation</vt:lpstr>
      <vt:lpstr>Delphi</vt:lpstr>
      <vt:lpstr>Educational Computer Programs for Learning English </vt:lpstr>
      <vt:lpstr>Research Part. Steps of Writing a Computer Program</vt:lpstr>
      <vt:lpstr>IT Specialists’ Opinions and Interview</vt:lpstr>
      <vt:lpstr>Video interview with  an IT specialist</vt:lpstr>
      <vt:lpstr>PowerPoint Presentation</vt:lpstr>
      <vt:lpstr>Questionnaire</vt:lpstr>
      <vt:lpstr>Questionnaire</vt:lpstr>
      <vt:lpstr>Questionnaire</vt:lpstr>
      <vt:lpstr>Questionnaire</vt:lpstr>
      <vt:lpstr>Questionnaire</vt:lpstr>
      <vt:lpstr>Questionnaire</vt:lpstr>
      <vt:lpstr>Questionnaire</vt:lpstr>
      <vt:lpstr>PowerPoint Presentation</vt:lpstr>
      <vt:lpstr>CODING of the program</vt:lpstr>
      <vt:lpstr>PROGRAM</vt:lpstr>
      <vt:lpstr>CONCLUSION </vt:lpstr>
      <vt:lpstr>Thank you for attention! Have a good day!</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English   Language as a Tool of Writing a Computer Programs   “Art”</dc:title>
  <dc:creator>Samsung</dc:creator>
  <cp:lastModifiedBy>User</cp:lastModifiedBy>
  <cp:revision>61</cp:revision>
  <dcterms:created xsi:type="dcterms:W3CDTF">2019-05-11T03:37:27Z</dcterms:created>
  <dcterms:modified xsi:type="dcterms:W3CDTF">2019-09-24T18:37:23Z</dcterms:modified>
</cp:coreProperties>
</file>