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7" r:id="rId2"/>
    <p:sldId id="276" r:id="rId3"/>
    <p:sldId id="268" r:id="rId4"/>
    <p:sldId id="256" r:id="rId5"/>
    <p:sldId id="260" r:id="rId6"/>
    <p:sldId id="261" r:id="rId7"/>
    <p:sldId id="262" r:id="rId8"/>
    <p:sldId id="258" r:id="rId9"/>
    <p:sldId id="263" r:id="rId10"/>
    <p:sldId id="264" r:id="rId11"/>
    <p:sldId id="265" r:id="rId12"/>
    <p:sldId id="266" r:id="rId13"/>
    <p:sldId id="259" r:id="rId14"/>
    <p:sldId id="267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9900FF"/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12" autoAdjust="0"/>
  </p:normalViewPr>
  <p:slideViewPr>
    <p:cSldViewPr>
      <p:cViewPr varScale="1">
        <p:scale>
          <a:sx n="61" d="100"/>
          <a:sy n="61" d="100"/>
        </p:scale>
        <p:origin x="-16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C1542-A36F-44B3-91D8-2BE3495B5BE4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46F52-D6D2-4669-B0FB-665BA92CA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04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Актыўнымі спасылкамі з'яўляюцца аб'екты: «Давальны, месны</a:t>
            </a:r>
            <a:r>
              <a:rPr lang="be-BY" baseline="0" dirty="0" smtClean="0"/>
              <a:t> склон</a:t>
            </a:r>
            <a:r>
              <a:rPr lang="be-BY" dirty="0" smtClean="0"/>
              <a:t>», «Творны склон».</a:t>
            </a:r>
          </a:p>
          <a:p>
            <a:r>
              <a:rPr lang="be-BY" dirty="0" smtClean="0"/>
              <a:t>Пры націсканні на «Загнуты куток» адбываецца</a:t>
            </a:r>
            <a:r>
              <a:rPr lang="be-BY" baseline="0" dirty="0" smtClean="0"/>
              <a:t> пераход да пэўнага склону.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320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Пры націсканні на «Загнуты</a:t>
            </a:r>
            <a:r>
              <a:rPr lang="be-BY" baseline="0" dirty="0" smtClean="0"/>
              <a:t> куток</a:t>
            </a:r>
            <a:r>
              <a:rPr lang="be-BY" dirty="0" smtClean="0"/>
              <a:t>» адбываецца пераход да слайдаў,</a:t>
            </a:r>
            <a:r>
              <a:rPr lang="be-BY" baseline="0" dirty="0" smtClean="0"/>
              <a:t> на якіх адлюстроўваецца вырыянтнасць канчаткаў, а таксама да слайдаў</a:t>
            </a:r>
            <a:r>
              <a:rPr lang="ru-RU" baseline="0" dirty="0" smtClean="0"/>
              <a:t>, на </a:t>
            </a:r>
            <a:r>
              <a:rPr lang="ru-RU" baseline="0" dirty="0" err="1" smtClean="0"/>
              <a:t>якіх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разглядаюцца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пэўныя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прыклады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чаргавання</a:t>
            </a:r>
            <a:r>
              <a:rPr lang="ru-RU" baseline="0" dirty="0" smtClean="0"/>
              <a:t> зычных і </a:t>
            </a:r>
            <a:r>
              <a:rPr lang="ru-RU" baseline="0" dirty="0" err="1" smtClean="0"/>
              <a:t>залежнасці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канчаткаў</a:t>
            </a:r>
            <a:r>
              <a:rPr lang="ru-RU" baseline="0" dirty="0" smtClean="0"/>
              <a:t> ад </a:t>
            </a:r>
            <a:r>
              <a:rPr lang="ru-RU" baseline="0" dirty="0" err="1" smtClean="0"/>
              <a:t>апошняга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зычнага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асновы</a:t>
            </a:r>
            <a:r>
              <a:rPr lang="ru-RU" baseline="0" dirty="0" smtClean="0"/>
              <a:t> і ад </a:t>
            </a:r>
            <a:r>
              <a:rPr lang="ru-RU" baseline="0" dirty="0" err="1" smtClean="0"/>
              <a:t>націску</a:t>
            </a:r>
            <a:r>
              <a:rPr lang="ru-RU" baseline="0" dirty="0" smtClean="0"/>
              <a:t>.</a:t>
            </a:r>
            <a:endParaRPr lang="be-BY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470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e-BY" dirty="0" smtClean="0"/>
              <a:t>Пры націсканні на смайлік па гіперспасылцы ажыццяўляеццы пераход да слайдаў, у якіх п</a:t>
            </a:r>
            <a:r>
              <a:rPr lang="be-BY" sz="1200" dirty="0" smtClean="0"/>
              <a:t>рыводзяцца прыклады ўжывання назоўнікаў у пэўным склоне.</a:t>
            </a: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933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Пры націсканні на рамку з загнутым кутком адбываецца пераход па гіперспасылцы да слайда, у якім разглядаюцца выпадкі</a:t>
            </a:r>
            <a:r>
              <a:rPr lang="be-BY" baseline="0" dirty="0" smtClean="0"/>
              <a:t> ужывання канчаткаў.</a:t>
            </a:r>
          </a:p>
          <a:p>
            <a:r>
              <a:rPr lang="be-BY" baseline="0" dirty="0" smtClean="0"/>
              <a:t>Пры націсканні на выяву з «радкамі» адбываецца пераход да слайда, на якім разглядаюцца адразу ўсе канчаткі і выпадкі іх ўжывання. Гэты слайд  можа выкарыстоўвацца пры замацаванні ў якасці апоры.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82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Пры націсканні на надпіс у авале выводзяцца асобныя выпадкі ўжывання канчаткаў.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45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e-BY" dirty="0" smtClean="0"/>
              <a:t>Пры націсканні на «Загнуты</a:t>
            </a:r>
            <a:r>
              <a:rPr lang="be-BY" baseline="0" dirty="0" smtClean="0"/>
              <a:t> куток</a:t>
            </a:r>
            <a:r>
              <a:rPr lang="be-BY" dirty="0" smtClean="0"/>
              <a:t>» адбываецца пераход да слайдаў,</a:t>
            </a:r>
            <a:r>
              <a:rPr lang="be-BY" baseline="0" dirty="0" smtClean="0"/>
              <a:t> на якіх адлюстроўваецца вырыянтнасць канчаткаў.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889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e-BY" dirty="0" smtClean="0"/>
              <a:t>Пры націсканні на смайлік па гіперспасылцы ажыццяўляеццы пераход да слайдаў, у якіх п</a:t>
            </a:r>
            <a:r>
              <a:rPr lang="be-BY" sz="1200" dirty="0" smtClean="0"/>
              <a:t>рыводзяцца прыклады ўжывання назоўнікаў у пэўным склоне.</a:t>
            </a: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46F52-D6D2-4669-B0FB-665BA92CA2F2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06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C2A9-57FA-47E4-95C6-E76230D99FBF}" type="datetime1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63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42D6-A842-4BDC-9D4A-5456CD15B3BB}" type="datetime1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06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171A-681C-4B62-B047-198C9D7DAB8D}" type="datetime1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27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9EC5-CFB9-4BC8-9D43-D9A97A2DE6DD}" type="datetime1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264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9DF7-66FA-4F72-A107-07059697C481}" type="datetime1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F6F4-B1B2-4A19-A12C-8632794AD566}" type="datetime1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01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2C3-349D-4672-96DA-E3BE5264B2A8}" type="datetime1">
              <a:rPr lang="ru-RU" smtClean="0"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71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2242-4908-47B0-B07C-14DE5B074DFF}" type="datetime1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94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0C-E1DC-4E5E-956E-640C036E38FA}" type="datetime1">
              <a:rPr lang="ru-RU" smtClean="0"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882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E342-FB89-4FC4-A0F1-7B844D80F2E1}" type="datetime1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56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12E7-09E6-46F5-A789-C0164B4CCC20}" type="datetime1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8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6F44-9771-4391-BF39-10ED7AD6D9EE}" type="datetime1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Вакуліна Н.Л.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F2E2C-69DD-40BB-BE1D-7C3F17103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5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5" Type="http://schemas.openxmlformats.org/officeDocument/2006/relationships/slide" Target="slide8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8.xml"/><Relationship Id="rId4" Type="http://schemas.openxmlformats.org/officeDocument/2006/relationships/hyperlink" Target="file:///D:\&#1080;&#1085;&#1090;&#1077;&#1088;&#1072;&#1082;&#1090;&#1080;&#1074;&#1085;&#1099;&#1077;%20%20&#1087;&#1083;&#1072;&#1082;&#1072;&#1090;&#1099;\&#1048;&#1085;&#1090;&#1077;&#1088;&#1072;&#1082;&#1090;&#1080;&#1074;&#1085;&#1099;&#1077;%20&#1087;&#1083;&#1072;&#1082;&#1072;&#1090;&#1099;%20&#1084;&#1086;&#1080;\&#1073;&#1077;&#1083;&#1086;&#1088;&#1091;&#1089;&#1089;&#1082;&#1080;&#1081;%20&#1103;&#1079;&#1099;&#1082;\&#1057;&#1082;&#1083;&#1086;&#1085;&#1072;&#1074;&#1099;&#1103;%20&#1082;&#1072;&#1085;&#1095;&#1072;&#1090;&#1082;&#1110;%20&#1085;&#1072;&#1079;&#1086;&#1118;&#1085;&#1110;&#1082;&#1072;&#1118;\&#1058;&#1088;&#1099;%20&#1090;&#1099;&#1087;&#1099;%20&#1089;&#1082;&#1083;&#1072;&#1085;&#1077;&#1085;&#1085;&#1103;%20&#1085;&#1072;&#1079;&#1086;&#1118;&#1085;&#1110;&#1082;&#1072;&#1118;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9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5.xm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9.jpeg"/><Relationship Id="rId7" Type="http://schemas.openxmlformats.org/officeDocument/2006/relationships/slide" Target="slide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10" Type="http://schemas.openxmlformats.org/officeDocument/2006/relationships/image" Target="../media/image10.png"/><Relationship Id="rId4" Type="http://schemas.openxmlformats.org/officeDocument/2006/relationships/slide" Target="slide9.xml"/><Relationship Id="rId9" Type="http://schemas.openxmlformats.org/officeDocument/2006/relationships/slide" Target="slide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g01.chitalnya.ru/upload/299/75465716654434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541982"/>
            <a:ext cx="4594612" cy="405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2612" y="764704"/>
            <a:ext cx="806400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Склонавыя</a:t>
            </a:r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канчаткі</a:t>
            </a:r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</a:t>
            </a:r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азоўнікаў</a:t>
            </a:r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1-га</a:t>
            </a:r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be-BY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скланення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31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7707" y="1628800"/>
            <a:ext cx="2626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с</a:t>
            </a:r>
            <a:r>
              <a:rPr lang="ru-RU" sz="5400" dirty="0" smtClean="0"/>
              <a:t>трах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3258366" y="1641574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страс</a:t>
            </a:r>
            <a:r>
              <a:rPr lang="ru-RU" sz="5400" dirty="0" err="1" smtClean="0">
                <a:solidFill>
                  <a:srgbClr val="FF0000"/>
                </a:solidFill>
              </a:rPr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517706" y="476672"/>
            <a:ext cx="2626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дарог</a:t>
            </a:r>
            <a:r>
              <a:rPr lang="ru-RU" sz="5400" dirty="0" err="1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3258365" y="489446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дароз</a:t>
            </a:r>
            <a:r>
              <a:rPr lang="ru-RU" sz="5400" dirty="0" err="1" smtClean="0">
                <a:solidFill>
                  <a:srgbClr val="FF0000"/>
                </a:solidFill>
              </a:rPr>
              <a:t>е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707" y="2708920"/>
            <a:ext cx="2626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вад</a:t>
            </a:r>
            <a:r>
              <a:rPr lang="ru-RU" sz="5400" dirty="0" err="1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3258366" y="2721694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вадз</a:t>
            </a:r>
            <a:r>
              <a:rPr lang="ru-RU" sz="5400" dirty="0" err="1" smtClean="0">
                <a:solidFill>
                  <a:srgbClr val="FF0000"/>
                </a:solidFill>
              </a:rPr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517705" y="3933056"/>
            <a:ext cx="2626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карт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3258364" y="3861048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карц</a:t>
            </a:r>
            <a:r>
              <a:rPr lang="ru-RU" sz="5400" dirty="0" err="1" smtClean="0">
                <a:solidFill>
                  <a:srgbClr val="FF0000"/>
                </a:solidFill>
              </a:rPr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7704" y="5000402"/>
            <a:ext cx="290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брытв</a:t>
            </a:r>
            <a:r>
              <a:rPr lang="ru-RU" sz="5400" dirty="0" err="1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58363" y="4941168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брытв</a:t>
            </a:r>
            <a:r>
              <a:rPr lang="ru-RU" sz="5400" dirty="0" err="1" smtClean="0">
                <a:solidFill>
                  <a:srgbClr val="FF0000"/>
                </a:solidFill>
              </a:rPr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pic>
        <p:nvPicPr>
          <p:cNvPr id="14" name="Picture 2" descr="E:\ОФОРМЛ ПРЕЗЕНТАЦ\стрелки\image1067065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35" y="5901932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24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303598" y="772097"/>
            <a:ext cx="3498377" cy="1221570"/>
            <a:chOff x="303598" y="772097"/>
            <a:chExt cx="3498377" cy="1221570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303598" y="836712"/>
              <a:ext cx="3498377" cy="1156955"/>
              <a:chOff x="303598" y="3861048"/>
              <a:chExt cx="3498377" cy="1156955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303598" y="3910007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6" name="Группа 5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9" name="Прямая соединительная линия 8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Прямая соединительная линия 9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TextBox 6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к</a:t>
                  </a:r>
                  <a:endParaRPr lang="ru-RU" sz="6600" i="1" dirty="0"/>
                </a:p>
              </p:txBody>
            </p:sp>
            <p:sp>
              <p:nvSpPr>
                <p:cNvPr id="8" name="Прямоугольник 7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" name="TextBox 4"/>
              <p:cNvSpPr txBox="1"/>
              <p:nvPr/>
            </p:nvSpPr>
            <p:spPr>
              <a:xfrm>
                <a:off x="3195338" y="3861048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а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9" name="Равнобедренный треугольник 18"/>
            <p:cNvSpPr/>
            <p:nvPr/>
          </p:nvSpPr>
          <p:spPr>
            <a:xfrm rot="12943602">
              <a:off x="3652257" y="772097"/>
              <a:ext cx="120486" cy="3585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130725" y="706372"/>
            <a:ext cx="3490325" cy="1294081"/>
            <a:chOff x="5130725" y="706372"/>
            <a:chExt cx="3490325" cy="1294081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5130725" y="892457"/>
              <a:ext cx="3490325" cy="1107996"/>
              <a:chOff x="5130725" y="3916793"/>
              <a:chExt cx="3490325" cy="1107996"/>
            </a:xfrm>
          </p:grpSpPr>
          <p:grpSp>
            <p:nvGrpSpPr>
              <p:cNvPr id="12" name="Группа 11"/>
              <p:cNvGrpSpPr/>
              <p:nvPr/>
            </p:nvGrpSpPr>
            <p:grpSpPr>
              <a:xfrm>
                <a:off x="5130725" y="3916793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17" name="Прямая соединительная линия 16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Прямая соединительная линия 17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" name="TextBox 14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ц</a:t>
                  </a:r>
                  <a:endParaRPr lang="ru-RU" sz="6600" i="1" dirty="0"/>
                </a:p>
              </p:txBody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8014413" y="3916793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э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0" name="Равнобедренный треугольник 19"/>
            <p:cNvSpPr/>
            <p:nvPr/>
          </p:nvSpPr>
          <p:spPr>
            <a:xfrm rot="12943602">
              <a:off x="8411090" y="706372"/>
              <a:ext cx="120486" cy="3585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0" name="Picture 2" descr="http://img.crazys.info/files/i/2009.2.4/1233748773_11376803692636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1398446" cy="116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4" name="Группа 33"/>
          <p:cNvGrpSpPr/>
          <p:nvPr/>
        </p:nvGrpSpPr>
        <p:grpSpPr>
          <a:xfrm>
            <a:off x="656729" y="2793702"/>
            <a:ext cx="1899047" cy="923330"/>
            <a:chOff x="656729" y="2793702"/>
            <a:chExt cx="1899047" cy="923330"/>
          </a:xfrm>
        </p:grpSpPr>
        <p:sp>
          <p:nvSpPr>
            <p:cNvPr id="21" name="TextBox 20"/>
            <p:cNvSpPr txBox="1"/>
            <p:nvPr/>
          </p:nvSpPr>
          <p:spPr>
            <a:xfrm>
              <a:off x="656729" y="2793702"/>
              <a:ext cx="18990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smtClean="0"/>
                <a:t>рук</a:t>
              </a:r>
              <a:r>
                <a:rPr lang="ru-RU" sz="5400" dirty="0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31" name="Равнобедренный треугольник 30"/>
            <p:cNvSpPr/>
            <p:nvPr/>
          </p:nvSpPr>
          <p:spPr>
            <a:xfrm rot="11663203" flipH="1">
              <a:off x="1900064" y="2795184"/>
              <a:ext cx="45719" cy="267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23613" y="2768026"/>
            <a:ext cx="2333883" cy="959848"/>
            <a:chOff x="2623613" y="2768026"/>
            <a:chExt cx="2333883" cy="959848"/>
          </a:xfrm>
        </p:grpSpPr>
        <p:sp>
          <p:nvSpPr>
            <p:cNvPr id="22" name="TextBox 21"/>
            <p:cNvSpPr txBox="1"/>
            <p:nvPr/>
          </p:nvSpPr>
          <p:spPr>
            <a:xfrm>
              <a:off x="2623613" y="2804544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руц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э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32" name="Равнобедренный треугольник 31"/>
            <p:cNvSpPr/>
            <p:nvPr/>
          </p:nvSpPr>
          <p:spPr>
            <a:xfrm rot="11663203" flipH="1">
              <a:off x="3911344" y="2768026"/>
              <a:ext cx="45719" cy="267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34128" y="3860142"/>
            <a:ext cx="2281688" cy="924236"/>
            <a:chOff x="634128" y="3860142"/>
            <a:chExt cx="2281688" cy="924236"/>
          </a:xfrm>
        </p:grpSpPr>
        <p:sp>
          <p:nvSpPr>
            <p:cNvPr id="23" name="TextBox 22"/>
            <p:cNvSpPr txBox="1"/>
            <p:nvPr/>
          </p:nvSpPr>
          <p:spPr>
            <a:xfrm>
              <a:off x="634128" y="3861048"/>
              <a:ext cx="22816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smtClean="0"/>
                <a:t>дачк</a:t>
              </a:r>
              <a:r>
                <a:rPr lang="ru-RU" sz="5400" dirty="0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36" name="Равнобедренный треугольник 35"/>
            <p:cNvSpPr/>
            <p:nvPr/>
          </p:nvSpPr>
          <p:spPr>
            <a:xfrm rot="11663203" flipH="1">
              <a:off x="2313558" y="3860142"/>
              <a:ext cx="45719" cy="267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958197" y="3789040"/>
            <a:ext cx="2333883" cy="923330"/>
            <a:chOff x="2958197" y="3789040"/>
            <a:chExt cx="2333883" cy="923330"/>
          </a:xfrm>
        </p:grpSpPr>
        <p:sp>
          <p:nvSpPr>
            <p:cNvPr id="24" name="TextBox 23"/>
            <p:cNvSpPr txBox="1"/>
            <p:nvPr/>
          </p:nvSpPr>
          <p:spPr>
            <a:xfrm>
              <a:off x="2958197" y="3789040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дачц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э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37" name="Равнобедренный треугольник 36"/>
            <p:cNvSpPr/>
            <p:nvPr/>
          </p:nvSpPr>
          <p:spPr>
            <a:xfrm rot="11663203" flipH="1">
              <a:off x="4604553" y="3802497"/>
              <a:ext cx="45719" cy="267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634128" y="4881934"/>
            <a:ext cx="2281688" cy="923330"/>
            <a:chOff x="634128" y="4881934"/>
            <a:chExt cx="2281688" cy="923330"/>
          </a:xfrm>
        </p:grpSpPr>
        <p:sp>
          <p:nvSpPr>
            <p:cNvPr id="25" name="TextBox 24"/>
            <p:cNvSpPr txBox="1"/>
            <p:nvPr/>
          </p:nvSpPr>
          <p:spPr>
            <a:xfrm>
              <a:off x="634128" y="4881934"/>
              <a:ext cx="22816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smtClean="0"/>
                <a:t>рак</a:t>
              </a:r>
              <a:r>
                <a:rPr lang="ru-RU" sz="5400" dirty="0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38" name="Равнобедренный треугольник 37"/>
            <p:cNvSpPr/>
            <p:nvPr/>
          </p:nvSpPr>
          <p:spPr>
            <a:xfrm rot="11663203" flipH="1">
              <a:off x="1955475" y="4883415"/>
              <a:ext cx="45719" cy="267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2627784" y="4881934"/>
            <a:ext cx="2333883" cy="923330"/>
            <a:chOff x="2627784" y="4881934"/>
            <a:chExt cx="2333883" cy="923330"/>
          </a:xfrm>
        </p:grpSpPr>
        <p:sp>
          <p:nvSpPr>
            <p:cNvPr id="26" name="TextBox 25"/>
            <p:cNvSpPr txBox="1"/>
            <p:nvPr/>
          </p:nvSpPr>
          <p:spPr>
            <a:xfrm>
              <a:off x="2627784" y="4881934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рац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э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39" name="Равнобедренный треугольник 38"/>
            <p:cNvSpPr/>
            <p:nvPr/>
          </p:nvSpPr>
          <p:spPr>
            <a:xfrm rot="11663203" flipH="1">
              <a:off x="3966755" y="4896741"/>
              <a:ext cx="45719" cy="267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9" name="Управляющая кнопка: назад 28">
            <a:hlinkClick r:id="rId4" action="ppaction://hlinksldjump" highlightClick="1"/>
          </p:cNvPr>
          <p:cNvSpPr/>
          <p:nvPr/>
        </p:nvSpPr>
        <p:spPr>
          <a:xfrm>
            <a:off x="754925" y="5999471"/>
            <a:ext cx="758897" cy="53954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09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15805" y="692696"/>
            <a:ext cx="3498377" cy="1156955"/>
            <a:chOff x="323488" y="4268974"/>
            <a:chExt cx="3498377" cy="1156955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323488" y="4268974"/>
              <a:ext cx="3498377" cy="1156955"/>
              <a:chOff x="303598" y="3861048"/>
              <a:chExt cx="3498377" cy="1156955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303598" y="3910007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8" name="Группа 7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11" name="Прямая соединительная линия 10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Прямая соединительная линия 11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" name="TextBox 8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sz="6600" i="1" dirty="0"/>
                </a:p>
              </p:txBody>
            </p:sp>
            <p:sp>
              <p:nvSpPr>
                <p:cNvPr id="10" name="Прямоугольник 9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3195338" y="3861048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я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" name="Прямоугольник 4"/>
            <p:cNvSpPr/>
            <p:nvPr/>
          </p:nvSpPr>
          <p:spPr>
            <a:xfrm>
              <a:off x="2339752" y="4526888"/>
              <a:ext cx="630304" cy="63030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042932" y="748441"/>
            <a:ext cx="3628422" cy="1107996"/>
            <a:chOff x="5150615" y="4324719"/>
            <a:chExt cx="3628422" cy="1107996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5150615" y="4324719"/>
              <a:ext cx="3628422" cy="1107996"/>
              <a:chOff x="5130725" y="3916793"/>
              <a:chExt cx="3628422" cy="1107996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5130725" y="4235056"/>
                <a:ext cx="3486957" cy="606637"/>
                <a:chOff x="251520" y="1772816"/>
                <a:chExt cx="3486957" cy="606637"/>
              </a:xfrm>
            </p:grpSpPr>
            <p:grpSp>
              <p:nvGrpSpPr>
                <p:cNvPr id="18" name="Группа 17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20" name="Прямая соединительная линия 19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Прямая соединительная линия 20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Прямоугольник 18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8152510" y="3916793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6600" i="1" dirty="0">
                    <a:solidFill>
                      <a:srgbClr val="FF0000"/>
                    </a:solidFill>
                  </a:rPr>
                  <a:t>і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5" name="Прямоугольник 14"/>
            <p:cNvSpPr/>
            <p:nvPr/>
          </p:nvSpPr>
          <p:spPr>
            <a:xfrm>
              <a:off x="7146286" y="4563565"/>
              <a:ext cx="630304" cy="63030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56728" y="2780928"/>
            <a:ext cx="26191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зямл</a:t>
            </a:r>
            <a:r>
              <a:rPr lang="ru-RU" sz="5400" dirty="0" err="1">
                <a:solidFill>
                  <a:srgbClr val="FF0000"/>
                </a:solidFill>
              </a:rPr>
              <a:t>я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r>
              <a:rPr lang="ru-RU" sz="5400" dirty="0" smtClean="0"/>
              <a:t>-  </a:t>
            </a:r>
            <a:endParaRPr lang="ru-RU" sz="5400" dirty="0"/>
          </a:p>
        </p:txBody>
      </p:sp>
      <p:sp>
        <p:nvSpPr>
          <p:cNvPr id="23" name="TextBox 22"/>
          <p:cNvSpPr txBox="1"/>
          <p:nvPr/>
        </p:nvSpPr>
        <p:spPr>
          <a:xfrm>
            <a:off x="2981824" y="2780928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зямл</a:t>
            </a:r>
            <a:r>
              <a:rPr lang="ru-RU" sz="5400" dirty="0" err="1" smtClean="0">
                <a:solidFill>
                  <a:srgbClr val="FF0000"/>
                </a:solidFill>
              </a:rPr>
              <a:t>і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24" name="TextBox 23"/>
          <p:cNvSpPr txBox="1"/>
          <p:nvPr/>
        </p:nvSpPr>
        <p:spPr>
          <a:xfrm>
            <a:off x="634128" y="3848274"/>
            <a:ext cx="2281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песн</a:t>
            </a:r>
            <a:r>
              <a:rPr lang="ru-RU" sz="5400" dirty="0" smtClean="0">
                <a:solidFill>
                  <a:srgbClr val="FF0000"/>
                </a:solidFill>
              </a:rPr>
              <a:t>я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25" name="TextBox 24"/>
          <p:cNvSpPr txBox="1"/>
          <p:nvPr/>
        </p:nvSpPr>
        <p:spPr>
          <a:xfrm>
            <a:off x="2958197" y="3776266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песн</a:t>
            </a:r>
            <a:r>
              <a:rPr lang="ru-RU" sz="5400" dirty="0" err="1" smtClean="0">
                <a:solidFill>
                  <a:srgbClr val="FF0000"/>
                </a:solidFill>
              </a:rPr>
              <a:t>і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26" name="TextBox 25"/>
          <p:cNvSpPr txBox="1"/>
          <p:nvPr/>
        </p:nvSpPr>
        <p:spPr>
          <a:xfrm>
            <a:off x="634128" y="4869160"/>
            <a:ext cx="2281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вішн</a:t>
            </a:r>
            <a:r>
              <a:rPr lang="ru-RU" sz="5400" dirty="0" err="1" smtClean="0">
                <a:solidFill>
                  <a:srgbClr val="FF0000"/>
                </a:solidFill>
              </a:rPr>
              <a:t>я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27" name="TextBox 26"/>
          <p:cNvSpPr txBox="1"/>
          <p:nvPr/>
        </p:nvSpPr>
        <p:spPr>
          <a:xfrm>
            <a:off x="3096125" y="4869160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вішн</a:t>
            </a:r>
            <a:r>
              <a:rPr lang="ru-RU" sz="5400" dirty="0" err="1" smtClean="0">
                <a:solidFill>
                  <a:srgbClr val="FF0000"/>
                </a:solidFill>
              </a:rPr>
              <a:t>і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pic>
        <p:nvPicPr>
          <p:cNvPr id="29" name="Picture 2" descr="http://img.crazys.info/files/i/2009.2.4/1233748773_11376803692636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526" y="1988840"/>
            <a:ext cx="1398446" cy="116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Управляющая кнопка: назад 27">
            <a:hlinkClick r:id="rId4" action="ppaction://hlinksldjump" highlightClick="1"/>
          </p:cNvPr>
          <p:cNvSpPr/>
          <p:nvPr/>
        </p:nvSpPr>
        <p:spPr>
          <a:xfrm>
            <a:off x="376526" y="6093296"/>
            <a:ext cx="883106" cy="504056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39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/>
        </p:nvSpPr>
        <p:spPr>
          <a:xfrm>
            <a:off x="5508104" y="2499907"/>
            <a:ext cx="1753847" cy="1753847"/>
          </a:xfrm>
          <a:prstGeom prst="rect">
            <a:avLst/>
          </a:prstGeom>
          <a:solidFill>
            <a:schemeClr val="accent1">
              <a:lumMod val="40000"/>
              <a:lumOff val="60000"/>
              <a:alpha val="36000"/>
            </a:schemeClr>
          </a:soli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5851748" y="2597570"/>
            <a:ext cx="10665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i="1" dirty="0" smtClean="0">
                <a:solidFill>
                  <a:srgbClr val="FF0000"/>
                </a:solidFill>
              </a:rPr>
              <a:t>ы</a:t>
            </a:r>
            <a:endParaRPr lang="ru-RU" sz="9600" i="1" dirty="0">
              <a:solidFill>
                <a:srgbClr val="FF0000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95536" y="1364575"/>
            <a:ext cx="3681178" cy="1200329"/>
            <a:chOff x="386766" y="514127"/>
            <a:chExt cx="3681178" cy="1200329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386766" y="980146"/>
              <a:ext cx="3681178" cy="504637"/>
              <a:chOff x="179512" y="1916832"/>
              <a:chExt cx="2232248" cy="288032"/>
            </a:xfrm>
          </p:grpSpPr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TextBox 2"/>
            <p:cNvSpPr txBox="1"/>
            <p:nvPr/>
          </p:nvSpPr>
          <p:spPr>
            <a:xfrm>
              <a:off x="2987824" y="514127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7200" i="1" dirty="0" smtClean="0"/>
                <a:t>ш</a:t>
              </a:r>
              <a:endParaRPr lang="ru-RU" sz="7200" i="1" dirty="0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424913" y="284455"/>
            <a:ext cx="3681178" cy="1200329"/>
            <a:chOff x="386766" y="500479"/>
            <a:chExt cx="3681178" cy="1200329"/>
          </a:xfrm>
        </p:grpSpPr>
        <p:grpSp>
          <p:nvGrpSpPr>
            <p:cNvPr id="92" name="Группа 91"/>
            <p:cNvGrpSpPr/>
            <p:nvPr/>
          </p:nvGrpSpPr>
          <p:grpSpPr>
            <a:xfrm>
              <a:off x="386766" y="980146"/>
              <a:ext cx="3681178" cy="504637"/>
              <a:chOff x="179512" y="1916832"/>
              <a:chExt cx="2232248" cy="288032"/>
            </a:xfrm>
          </p:grpSpPr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TextBox 92"/>
            <p:cNvSpPr txBox="1"/>
            <p:nvPr/>
          </p:nvSpPr>
          <p:spPr>
            <a:xfrm>
              <a:off x="2987824" y="500479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7200" i="1" dirty="0" smtClean="0"/>
                <a:t>ж</a:t>
              </a:r>
              <a:endParaRPr lang="ru-RU" sz="7200" i="1" dirty="0"/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395536" y="3452807"/>
            <a:ext cx="3681178" cy="1200329"/>
            <a:chOff x="386766" y="514127"/>
            <a:chExt cx="3681178" cy="1200329"/>
          </a:xfrm>
        </p:grpSpPr>
        <p:grpSp>
          <p:nvGrpSpPr>
            <p:cNvPr id="97" name="Группа 96"/>
            <p:cNvGrpSpPr/>
            <p:nvPr/>
          </p:nvGrpSpPr>
          <p:grpSpPr>
            <a:xfrm>
              <a:off x="386766" y="980146"/>
              <a:ext cx="3681178" cy="504637"/>
              <a:chOff x="179512" y="1916832"/>
              <a:chExt cx="2232248" cy="288032"/>
            </a:xfrm>
          </p:grpSpPr>
          <p:cxnSp>
            <p:nvCxnSpPr>
              <p:cNvPr id="99" name="Прямая соединительная линия 98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TextBox 97"/>
            <p:cNvSpPr txBox="1"/>
            <p:nvPr/>
          </p:nvSpPr>
          <p:spPr>
            <a:xfrm>
              <a:off x="3123070" y="514127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7200" i="1" dirty="0" smtClean="0"/>
                <a:t>р</a:t>
              </a:r>
              <a:endParaRPr lang="ru-RU" sz="7200" i="1" dirty="0"/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395536" y="2300679"/>
            <a:ext cx="3681178" cy="1200329"/>
            <a:chOff x="386766" y="500479"/>
            <a:chExt cx="3681178" cy="1200329"/>
          </a:xfrm>
        </p:grpSpPr>
        <p:grpSp>
          <p:nvGrpSpPr>
            <p:cNvPr id="102" name="Группа 101"/>
            <p:cNvGrpSpPr/>
            <p:nvPr/>
          </p:nvGrpSpPr>
          <p:grpSpPr>
            <a:xfrm>
              <a:off x="386766" y="980146"/>
              <a:ext cx="3681178" cy="504637"/>
              <a:chOff x="179512" y="1916832"/>
              <a:chExt cx="2232248" cy="288032"/>
            </a:xfrm>
          </p:grpSpPr>
          <p:cxnSp>
            <p:nvCxnSpPr>
              <p:cNvPr id="104" name="Прямая соединительная линия 103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/>
            <p:cNvSpPr txBox="1"/>
            <p:nvPr/>
          </p:nvSpPr>
          <p:spPr>
            <a:xfrm>
              <a:off x="3123070" y="500479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7200" i="1" dirty="0" smtClean="0"/>
                <a:t>ч</a:t>
              </a:r>
              <a:endParaRPr lang="ru-RU" sz="7200" i="1" dirty="0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395536" y="5685055"/>
            <a:ext cx="3681178" cy="1200329"/>
            <a:chOff x="386766" y="514127"/>
            <a:chExt cx="3681178" cy="1200329"/>
          </a:xfrm>
        </p:grpSpPr>
        <p:grpSp>
          <p:nvGrpSpPr>
            <p:cNvPr id="107" name="Группа 106"/>
            <p:cNvGrpSpPr/>
            <p:nvPr/>
          </p:nvGrpSpPr>
          <p:grpSpPr>
            <a:xfrm>
              <a:off x="386766" y="980146"/>
              <a:ext cx="3681178" cy="504637"/>
              <a:chOff x="179512" y="1916832"/>
              <a:chExt cx="2232248" cy="288032"/>
            </a:xfrm>
          </p:grpSpPr>
          <p:cxnSp>
            <p:nvCxnSpPr>
              <p:cNvPr id="109" name="Прямая соединительная линия 108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" name="TextBox 107"/>
            <p:cNvSpPr txBox="1"/>
            <p:nvPr/>
          </p:nvSpPr>
          <p:spPr>
            <a:xfrm>
              <a:off x="3123070" y="514127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7200" i="1" dirty="0" smtClean="0"/>
                <a:t>к</a:t>
              </a:r>
              <a:endParaRPr lang="ru-RU" sz="7200" i="1" dirty="0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395536" y="4532927"/>
            <a:ext cx="3681178" cy="1200329"/>
            <a:chOff x="386766" y="500479"/>
            <a:chExt cx="3681178" cy="1200329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386766" y="980146"/>
              <a:ext cx="3681178" cy="504637"/>
              <a:chOff x="179512" y="1916832"/>
              <a:chExt cx="2232248" cy="288032"/>
            </a:xfrm>
          </p:grpSpPr>
          <p:cxnSp>
            <p:nvCxnSpPr>
              <p:cNvPr id="114" name="Прямая соединительная линия 113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3" name="TextBox 112"/>
            <p:cNvSpPr txBox="1"/>
            <p:nvPr/>
          </p:nvSpPr>
          <p:spPr>
            <a:xfrm>
              <a:off x="3123070" y="500479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7200" i="1" dirty="0" smtClean="0"/>
                <a:t>ц</a:t>
              </a:r>
              <a:endParaRPr lang="ru-RU" sz="7200" i="1" dirty="0"/>
            </a:p>
          </p:txBody>
        </p:sp>
      </p:grpSp>
      <p:sp>
        <p:nvSpPr>
          <p:cNvPr id="5" name="Равнобедренный треугольник 4"/>
          <p:cNvSpPr/>
          <p:nvPr/>
        </p:nvSpPr>
        <p:spPr>
          <a:xfrm rot="12752464">
            <a:off x="2136493" y="276786"/>
            <a:ext cx="55742" cy="2886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Равнобедренный треугольник 115"/>
          <p:cNvSpPr/>
          <p:nvPr/>
        </p:nvSpPr>
        <p:spPr>
          <a:xfrm rot="12752464">
            <a:off x="2066727" y="1379828"/>
            <a:ext cx="55742" cy="2886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Равнобедренный треугольник 116"/>
          <p:cNvSpPr/>
          <p:nvPr/>
        </p:nvSpPr>
        <p:spPr>
          <a:xfrm rot="12752464">
            <a:off x="2035355" y="2397638"/>
            <a:ext cx="55742" cy="2886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Равнобедренный треугольник 117"/>
          <p:cNvSpPr/>
          <p:nvPr/>
        </p:nvSpPr>
        <p:spPr>
          <a:xfrm rot="12752464">
            <a:off x="1965589" y="3500680"/>
            <a:ext cx="55742" cy="2886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Равнобедренный треугольник 118"/>
          <p:cNvSpPr/>
          <p:nvPr/>
        </p:nvSpPr>
        <p:spPr>
          <a:xfrm rot="12752464">
            <a:off x="1902846" y="4542177"/>
            <a:ext cx="55742" cy="2886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Равнобедренный треугольник 119"/>
          <p:cNvSpPr/>
          <p:nvPr/>
        </p:nvSpPr>
        <p:spPr>
          <a:xfrm rot="12752464">
            <a:off x="1833080" y="5645219"/>
            <a:ext cx="55742" cy="2886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" name="Picture 2" descr="http://img.crazys.info/files/i/2009.2.4/1233748773_11376803692636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20636" y="5702533"/>
            <a:ext cx="1398446" cy="116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E:\ОФОРМЛ ПРЕЗЕНТАЦ\стрелки\image10670656.gif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851587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8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17707" y="672253"/>
            <a:ext cx="2110078" cy="930999"/>
            <a:chOff x="517707" y="672253"/>
            <a:chExt cx="2110078" cy="930999"/>
          </a:xfrm>
        </p:grpSpPr>
        <p:sp>
          <p:nvSpPr>
            <p:cNvPr id="5" name="TextBox 4"/>
            <p:cNvSpPr txBox="1"/>
            <p:nvPr/>
          </p:nvSpPr>
          <p:spPr>
            <a:xfrm>
              <a:off x="517707" y="679922"/>
              <a:ext cx="21100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smtClean="0"/>
                <a:t>саж</a:t>
              </a:r>
              <a:r>
                <a:rPr lang="ru-RU" sz="5400" dirty="0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13" name="Равнобедренный треугольник 12"/>
            <p:cNvSpPr/>
            <p:nvPr/>
          </p:nvSpPr>
          <p:spPr>
            <a:xfrm rot="12752464">
              <a:off x="1116875" y="672253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258365" y="685027"/>
            <a:ext cx="2333883" cy="930999"/>
            <a:chOff x="3258365" y="685027"/>
            <a:chExt cx="2333883" cy="930999"/>
          </a:xfrm>
        </p:grpSpPr>
        <p:sp>
          <p:nvSpPr>
            <p:cNvPr id="6" name="TextBox 5"/>
            <p:cNvSpPr txBox="1"/>
            <p:nvPr/>
          </p:nvSpPr>
          <p:spPr>
            <a:xfrm>
              <a:off x="3258365" y="692696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саж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ы</a:t>
              </a:r>
              <a:endParaRPr lang="ru-RU" sz="5400" dirty="0">
                <a:solidFill>
                  <a:srgbClr val="FF0000"/>
                </a:solidFill>
              </a:endParaRPr>
            </a:p>
          </p:txBody>
        </p:sp>
        <p:sp>
          <p:nvSpPr>
            <p:cNvPr id="14" name="Равнобедренный треугольник 13"/>
            <p:cNvSpPr/>
            <p:nvPr/>
          </p:nvSpPr>
          <p:spPr>
            <a:xfrm rot="12752464">
              <a:off x="3853179" y="685027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517707" y="1700808"/>
            <a:ext cx="2626271" cy="923330"/>
            <a:chOff x="517707" y="1700808"/>
            <a:chExt cx="2626271" cy="923330"/>
          </a:xfrm>
        </p:grpSpPr>
        <p:sp>
          <p:nvSpPr>
            <p:cNvPr id="3" name="TextBox 2"/>
            <p:cNvSpPr txBox="1"/>
            <p:nvPr/>
          </p:nvSpPr>
          <p:spPr>
            <a:xfrm>
              <a:off x="517707" y="1700808"/>
              <a:ext cx="262627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smtClean="0"/>
                <a:t>Маш</a:t>
              </a:r>
              <a:r>
                <a:rPr lang="ru-RU" sz="5400" dirty="0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 rot="12752464">
              <a:off x="1403818" y="1709373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258366" y="1693139"/>
            <a:ext cx="2333883" cy="943773"/>
            <a:chOff x="3258366" y="1693139"/>
            <a:chExt cx="2333883" cy="943773"/>
          </a:xfrm>
        </p:grpSpPr>
        <p:sp>
          <p:nvSpPr>
            <p:cNvPr id="4" name="TextBox 3"/>
            <p:cNvSpPr txBox="1"/>
            <p:nvPr/>
          </p:nvSpPr>
          <p:spPr>
            <a:xfrm>
              <a:off x="3258366" y="1713582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Маш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ы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rot="12752464">
              <a:off x="4141211" y="1693139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17707" y="2636912"/>
            <a:ext cx="2626271" cy="923330"/>
            <a:chOff x="517707" y="2636912"/>
            <a:chExt cx="2626271" cy="923330"/>
          </a:xfrm>
        </p:grpSpPr>
        <p:sp>
          <p:nvSpPr>
            <p:cNvPr id="7" name="TextBox 6"/>
            <p:cNvSpPr txBox="1"/>
            <p:nvPr/>
          </p:nvSpPr>
          <p:spPr>
            <a:xfrm>
              <a:off x="517707" y="2636912"/>
              <a:ext cx="262627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smtClean="0"/>
                <a:t>дач</a:t>
              </a:r>
              <a:r>
                <a:rPr lang="ru-RU" sz="5400" dirty="0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17" name="Равнобедренный треугольник 16"/>
            <p:cNvSpPr/>
            <p:nvPr/>
          </p:nvSpPr>
          <p:spPr>
            <a:xfrm rot="12752464">
              <a:off x="1287043" y="2649360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3258366" y="2629243"/>
            <a:ext cx="2333883" cy="943773"/>
            <a:chOff x="3258366" y="2629243"/>
            <a:chExt cx="2333883" cy="943773"/>
          </a:xfrm>
        </p:grpSpPr>
        <p:sp>
          <p:nvSpPr>
            <p:cNvPr id="8" name="TextBox 7"/>
            <p:cNvSpPr txBox="1"/>
            <p:nvPr/>
          </p:nvSpPr>
          <p:spPr>
            <a:xfrm>
              <a:off x="3258366" y="2649686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дач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ы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18" name="Равнобедренный треугольник 17"/>
            <p:cNvSpPr/>
            <p:nvPr/>
          </p:nvSpPr>
          <p:spPr>
            <a:xfrm rot="12752464">
              <a:off x="3938935" y="2629243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517705" y="3493339"/>
            <a:ext cx="2626271" cy="930999"/>
            <a:chOff x="517705" y="3493339"/>
            <a:chExt cx="2626271" cy="930999"/>
          </a:xfrm>
        </p:grpSpPr>
        <p:sp>
          <p:nvSpPr>
            <p:cNvPr id="9" name="TextBox 8"/>
            <p:cNvSpPr txBox="1"/>
            <p:nvPr/>
          </p:nvSpPr>
          <p:spPr>
            <a:xfrm>
              <a:off x="517705" y="3501008"/>
              <a:ext cx="262627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хмар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21" name="Равнобедренный треугольник 20"/>
            <p:cNvSpPr/>
            <p:nvPr/>
          </p:nvSpPr>
          <p:spPr>
            <a:xfrm rot="12752464">
              <a:off x="1606093" y="3493339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258364" y="3493337"/>
            <a:ext cx="2333883" cy="943775"/>
            <a:chOff x="3258364" y="3493337"/>
            <a:chExt cx="2333883" cy="943775"/>
          </a:xfrm>
        </p:grpSpPr>
        <p:sp>
          <p:nvSpPr>
            <p:cNvPr id="10" name="TextBox 9"/>
            <p:cNvSpPr txBox="1"/>
            <p:nvPr/>
          </p:nvSpPr>
          <p:spPr>
            <a:xfrm>
              <a:off x="3258364" y="3513782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хмар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ы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 rot="12752464">
              <a:off x="4343487" y="3493337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3253651" y="4517775"/>
            <a:ext cx="2333883" cy="999457"/>
            <a:chOff x="3253651" y="4517775"/>
            <a:chExt cx="2333883" cy="999457"/>
          </a:xfrm>
        </p:grpSpPr>
        <p:sp>
          <p:nvSpPr>
            <p:cNvPr id="12" name="TextBox 11"/>
            <p:cNvSpPr txBox="1"/>
            <p:nvPr/>
          </p:nvSpPr>
          <p:spPr>
            <a:xfrm>
              <a:off x="3253651" y="4593902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паліц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ы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23" name="Равнобедренный треугольник 22"/>
            <p:cNvSpPr/>
            <p:nvPr/>
          </p:nvSpPr>
          <p:spPr>
            <a:xfrm rot="12752464">
              <a:off x="4545763" y="4517775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512992" y="4517776"/>
            <a:ext cx="2902168" cy="930998"/>
            <a:chOff x="512992" y="4517776"/>
            <a:chExt cx="2902168" cy="930998"/>
          </a:xfrm>
        </p:grpSpPr>
        <p:sp>
          <p:nvSpPr>
            <p:cNvPr id="11" name="TextBox 10"/>
            <p:cNvSpPr txBox="1"/>
            <p:nvPr/>
          </p:nvSpPr>
          <p:spPr>
            <a:xfrm>
              <a:off x="512992" y="4525444"/>
              <a:ext cx="29021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паліц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24" name="Равнобедренный треугольник 23"/>
            <p:cNvSpPr/>
            <p:nvPr/>
          </p:nvSpPr>
          <p:spPr>
            <a:xfrm rot="12752464">
              <a:off x="1808368" y="4517776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517707" y="5540685"/>
            <a:ext cx="2902168" cy="935993"/>
            <a:chOff x="517707" y="5540685"/>
            <a:chExt cx="2902168" cy="935993"/>
          </a:xfrm>
        </p:grpSpPr>
        <p:sp>
          <p:nvSpPr>
            <p:cNvPr id="19" name="TextBox 18"/>
            <p:cNvSpPr txBox="1"/>
            <p:nvPr/>
          </p:nvSpPr>
          <p:spPr>
            <a:xfrm>
              <a:off x="517707" y="5553348"/>
              <a:ext cx="29021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кветк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а</a:t>
              </a:r>
              <a:r>
                <a:rPr lang="ru-RU" sz="5400" dirty="0" smtClean="0"/>
                <a:t> -  </a:t>
              </a:r>
              <a:endParaRPr lang="ru-RU" sz="5400" dirty="0"/>
            </a:p>
          </p:txBody>
        </p:sp>
        <p:sp>
          <p:nvSpPr>
            <p:cNvPr id="25" name="Равнобедренный треугольник 24"/>
            <p:cNvSpPr/>
            <p:nvPr/>
          </p:nvSpPr>
          <p:spPr>
            <a:xfrm rot="12752464">
              <a:off x="1504955" y="5540685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258366" y="5581571"/>
            <a:ext cx="2333883" cy="930999"/>
            <a:chOff x="3258366" y="5581571"/>
            <a:chExt cx="2333883" cy="930999"/>
          </a:xfrm>
        </p:grpSpPr>
        <p:sp>
          <p:nvSpPr>
            <p:cNvPr id="20" name="TextBox 19"/>
            <p:cNvSpPr txBox="1"/>
            <p:nvPr/>
          </p:nvSpPr>
          <p:spPr>
            <a:xfrm>
              <a:off x="3258366" y="5589240"/>
              <a:ext cx="23338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dirty="0" err="1" smtClean="0"/>
                <a:t>кветц</a:t>
              </a:r>
              <a:r>
                <a:rPr lang="ru-RU" sz="5400" dirty="0" err="1" smtClean="0">
                  <a:solidFill>
                    <a:srgbClr val="FF0000"/>
                  </a:solidFill>
                </a:rPr>
                <a:t>ы</a:t>
              </a:r>
              <a:r>
                <a:rPr lang="ru-RU" sz="5400" dirty="0" smtClean="0"/>
                <a:t> </a:t>
              </a:r>
              <a:endParaRPr lang="ru-RU" sz="5400" dirty="0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 rot="12752464">
              <a:off x="4291583" y="5581571"/>
              <a:ext cx="55742" cy="288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Управляющая кнопка: возврат 38">
            <a:hlinkClick r:id="rId3" action="ppaction://hlinksldjump" highlightClick="1"/>
          </p:cNvPr>
          <p:cNvSpPr/>
          <p:nvPr/>
        </p:nvSpPr>
        <p:spPr>
          <a:xfrm>
            <a:off x="6876256" y="5972085"/>
            <a:ext cx="792088" cy="576064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Управляющая кнопка: домой 40">
            <a:hlinkClick r:id="rId4" action="ppaction://hlinkpres?slideindex=2&amp;slidetitle=2. 2. Презентация PowerPoint" highlightClick="1"/>
          </p:cNvPr>
          <p:cNvSpPr/>
          <p:nvPr/>
        </p:nvSpPr>
        <p:spPr>
          <a:xfrm>
            <a:off x="7909607" y="6044210"/>
            <a:ext cx="707943" cy="517669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назад 26">
            <a:hlinkClick r:id="rId5" action="ppaction://hlinksldjump" highlightClick="1"/>
          </p:cNvPr>
          <p:cNvSpPr/>
          <p:nvPr/>
        </p:nvSpPr>
        <p:spPr>
          <a:xfrm>
            <a:off x="5899793" y="5883110"/>
            <a:ext cx="677416" cy="629460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7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395536" y="1715324"/>
            <a:ext cx="1800200" cy="1569660"/>
            <a:chOff x="395536" y="189361"/>
            <a:chExt cx="1800200" cy="1569660"/>
          </a:xfrm>
        </p:grpSpPr>
        <p:sp>
          <p:nvSpPr>
            <p:cNvPr id="9" name="Овал 8"/>
            <p:cNvSpPr/>
            <p:nvPr/>
          </p:nvSpPr>
          <p:spPr>
            <a:xfrm>
              <a:off x="395536" y="404664"/>
              <a:ext cx="1800200" cy="1152128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3568" y="189361"/>
              <a:ext cx="1298152" cy="156966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9600" dirty="0" smtClean="0">
                  <a:solidFill>
                    <a:schemeClr val="bg1"/>
                  </a:solidFill>
                </a:rPr>
                <a:t>-э</a:t>
              </a:r>
              <a:endParaRPr lang="ru-RU" sz="9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95536" y="188640"/>
            <a:ext cx="1800200" cy="1569660"/>
            <a:chOff x="395536" y="189361"/>
            <a:chExt cx="1800200" cy="1569660"/>
          </a:xfrm>
        </p:grpSpPr>
        <p:sp>
          <p:nvSpPr>
            <p:cNvPr id="13" name="Овал 12"/>
            <p:cNvSpPr/>
            <p:nvPr/>
          </p:nvSpPr>
          <p:spPr>
            <a:xfrm>
              <a:off x="395536" y="404664"/>
              <a:ext cx="1800200" cy="1152128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6560" y="189361"/>
              <a:ext cx="1298152" cy="156966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9600" dirty="0" smtClean="0">
                  <a:solidFill>
                    <a:schemeClr val="bg1"/>
                  </a:solidFill>
                </a:rPr>
                <a:t>-е</a:t>
              </a:r>
              <a:endParaRPr lang="ru-RU" sz="9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95536" y="3299500"/>
            <a:ext cx="1800200" cy="1569660"/>
            <a:chOff x="395536" y="189361"/>
            <a:chExt cx="1800200" cy="1569660"/>
          </a:xfrm>
        </p:grpSpPr>
        <p:sp>
          <p:nvSpPr>
            <p:cNvPr id="16" name="Овал 15"/>
            <p:cNvSpPr/>
            <p:nvPr/>
          </p:nvSpPr>
          <p:spPr>
            <a:xfrm>
              <a:off x="395536" y="404664"/>
              <a:ext cx="1800200" cy="1152128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8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5576" y="189361"/>
              <a:ext cx="1298152" cy="156966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9600" dirty="0" smtClean="0">
                  <a:solidFill>
                    <a:schemeClr val="bg1"/>
                  </a:solidFill>
                </a:rPr>
                <a:t>-і</a:t>
              </a:r>
              <a:endParaRPr lang="ru-RU" sz="9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95536" y="5013176"/>
            <a:ext cx="1800200" cy="1569660"/>
            <a:chOff x="251520" y="189361"/>
            <a:chExt cx="1800200" cy="1569660"/>
          </a:xfrm>
        </p:grpSpPr>
        <p:sp>
          <p:nvSpPr>
            <p:cNvPr id="19" name="Овал 18"/>
            <p:cNvSpPr/>
            <p:nvPr/>
          </p:nvSpPr>
          <p:spPr>
            <a:xfrm>
              <a:off x="251520" y="404664"/>
              <a:ext cx="1800200" cy="1152128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7544" y="189361"/>
              <a:ext cx="1549176" cy="156966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9600" dirty="0" smtClean="0">
                  <a:solidFill>
                    <a:schemeClr val="bg1"/>
                  </a:solidFill>
                </a:rPr>
                <a:t>-ы</a:t>
              </a:r>
              <a:endParaRPr lang="ru-RU" sz="9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267744" y="477029"/>
            <a:ext cx="6236953" cy="1079397"/>
            <a:chOff x="2267744" y="476672"/>
            <a:chExt cx="6236953" cy="1079397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23" name="Пятиугольник 22"/>
            <p:cNvSpPr/>
            <p:nvPr/>
          </p:nvSpPr>
          <p:spPr>
            <a:xfrm rot="10800000">
              <a:off x="2267744" y="477030"/>
              <a:ext cx="6236953" cy="1079039"/>
            </a:xfrm>
            <a:prstGeom prst="homePlate">
              <a:avLst/>
            </a:prstGeom>
            <a:solidFill>
              <a:srgbClr val="333399"/>
            </a:solidFill>
            <a:ln w="57150">
              <a:solidFill>
                <a:schemeClr val="bg1"/>
              </a:solidFill>
            </a:ln>
            <a:effectLst/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43808" y="476672"/>
              <a:ext cx="5472608" cy="1077218"/>
            </a:xfrm>
            <a:prstGeom prst="rect">
              <a:avLst/>
            </a:prstGeom>
            <a:noFill/>
            <a:ln>
              <a:noFill/>
            </a:ln>
            <a:effectLst/>
            <a:sp3d prstMaterial="softEdge">
              <a:bevelT w="127000" prst="artDeco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3200" b="1" dirty="0">
                  <a:solidFill>
                    <a:schemeClr val="bg1"/>
                  </a:solidFill>
                </a:rPr>
                <a:t>а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снова на </a:t>
              </a:r>
              <a:r>
                <a:rPr lang="be-BY" sz="3200" b="1" u="sng" dirty="0" smtClean="0">
                  <a:ln w="12700">
                    <a:noFill/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г, х, 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або </a:t>
              </a:r>
              <a:r>
                <a:rPr lang="be-BY" sz="3200" b="1" u="sng" dirty="0" smtClean="0">
                  <a:ln w="12700">
                    <a:noFill/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цвёрды</a:t>
              </a:r>
              <a:r>
                <a:rPr lang="be-BY" sz="3200" b="1" dirty="0" smtClean="0">
                  <a:ln w="12700">
                    <a:noFill/>
                  </a:ln>
                  <a:solidFill>
                    <a:srgbClr val="FF0000"/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 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зычны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2267745" y="1960634"/>
            <a:ext cx="6236953" cy="1084666"/>
            <a:chOff x="2267745" y="1960634"/>
            <a:chExt cx="6236953" cy="108466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24" name="Пятиугольник 23"/>
            <p:cNvSpPr/>
            <p:nvPr/>
          </p:nvSpPr>
          <p:spPr>
            <a:xfrm rot="10800000">
              <a:off x="2267745" y="1960634"/>
              <a:ext cx="6236953" cy="1079039"/>
            </a:xfrm>
            <a:prstGeom prst="homePlate">
              <a:avLst/>
            </a:prstGeom>
            <a:solidFill>
              <a:srgbClr val="333399"/>
            </a:solidFill>
            <a:ln w="57150">
              <a:solidFill>
                <a:schemeClr val="bg1"/>
              </a:solidFill>
            </a:ln>
            <a:effectLst/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85422" y="1968082"/>
              <a:ext cx="5472608" cy="1077218"/>
            </a:xfrm>
            <a:prstGeom prst="rect">
              <a:avLst/>
            </a:prstGeom>
            <a:noFill/>
            <a:ln>
              <a:noFill/>
            </a:ln>
            <a:effectLst/>
            <a:sp3d prstMaterial="softEdge">
              <a:bevelT w="127000" prst="artDeco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3200" b="1" dirty="0">
                  <a:solidFill>
                    <a:schemeClr val="bg1"/>
                  </a:solidFill>
                </a:rPr>
                <a:t>а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снова на </a:t>
              </a:r>
              <a:r>
                <a:rPr lang="be-BY" sz="3200" b="1" u="sng" dirty="0" smtClean="0">
                  <a:ln w="12700">
                    <a:noFill/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к</a:t>
              </a:r>
              <a:r>
                <a:rPr lang="be-BY" sz="3200" b="1" u="sng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,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 канчатак пад націскам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267745" y="3573016"/>
            <a:ext cx="6236953" cy="1079039"/>
            <a:chOff x="2267745" y="3573016"/>
            <a:chExt cx="6236953" cy="1079039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25" name="Пятиугольник 24"/>
            <p:cNvSpPr/>
            <p:nvPr/>
          </p:nvSpPr>
          <p:spPr>
            <a:xfrm rot="10800000">
              <a:off x="2267745" y="3573016"/>
              <a:ext cx="6236953" cy="1079039"/>
            </a:xfrm>
            <a:prstGeom prst="homePlate">
              <a:avLst/>
            </a:prstGeom>
            <a:solidFill>
              <a:srgbClr val="333399"/>
            </a:solidFill>
            <a:ln w="57150">
              <a:solidFill>
                <a:schemeClr val="bg1"/>
              </a:solidFill>
              <a:prstDash val="solid"/>
            </a:ln>
            <a:effectLst/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85422" y="3789040"/>
              <a:ext cx="5472608" cy="584775"/>
            </a:xfrm>
            <a:prstGeom prst="rect">
              <a:avLst/>
            </a:prstGeom>
            <a:noFill/>
            <a:ln>
              <a:noFill/>
            </a:ln>
            <a:effectLst/>
            <a:sp3d prstMaterial="softEdge">
              <a:bevelT w="127000" prst="artDeco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3200" b="1" dirty="0">
                  <a:solidFill>
                    <a:schemeClr val="bg1"/>
                  </a:solidFill>
                </a:rPr>
                <a:t>а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снова на </a:t>
              </a:r>
              <a:r>
                <a:rPr lang="be-BY" sz="3200" b="1" u="sng" dirty="0" smtClean="0">
                  <a:ln w="12700">
                    <a:noFill/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мяккі</a:t>
              </a:r>
              <a:r>
                <a:rPr lang="be-BY" sz="3200" b="1" dirty="0" smtClean="0">
                  <a:ln w="127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 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зычны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339753" y="5217563"/>
            <a:ext cx="6236953" cy="1080092"/>
            <a:chOff x="2339753" y="5226326"/>
            <a:chExt cx="6236953" cy="1080092"/>
          </a:xfrm>
        </p:grpSpPr>
        <p:sp>
          <p:nvSpPr>
            <p:cNvPr id="26" name="Пятиугольник 25"/>
            <p:cNvSpPr/>
            <p:nvPr/>
          </p:nvSpPr>
          <p:spPr>
            <a:xfrm rot="10800000">
              <a:off x="2339753" y="5226326"/>
              <a:ext cx="6236953" cy="1079039"/>
            </a:xfrm>
            <a:prstGeom prst="homePlate">
              <a:avLst/>
            </a:prstGeom>
            <a:solidFill>
              <a:srgbClr val="333399"/>
            </a:solidFill>
            <a:ln w="57150"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43808" y="5229200"/>
              <a:ext cx="564438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3200" b="1" dirty="0">
                  <a:solidFill>
                    <a:schemeClr val="bg1"/>
                  </a:solidFill>
                </a:rPr>
                <a:t>а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снова на </a:t>
              </a:r>
              <a:r>
                <a:rPr lang="be-BY" sz="3200" u="sng" dirty="0" smtClean="0">
                  <a:ln w="12700">
                    <a:noFill/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зацвярдзелы </a:t>
              </a:r>
              <a:r>
                <a:rPr lang="be-BY" sz="3200" u="sng" dirty="0" smtClean="0">
                  <a:ln w="12700">
                    <a:noFill/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/>
                </a:rPr>
                <a:t>зычны</a:t>
              </a:r>
              <a:r>
                <a:rPr lang="be-BY" sz="3200" u="sng" dirty="0" smtClean="0">
                  <a:ln w="127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 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і на </a:t>
              </a:r>
              <a:r>
                <a:rPr lang="be-BY" sz="3200" b="1" u="sng" dirty="0" smtClean="0">
                  <a:ln w="12700">
                    <a:noFill/>
                  </a:ln>
                  <a:solidFill>
                    <a:schemeClr val="accent2">
                      <a:lumMod val="20000"/>
                      <a:lumOff val="80000"/>
                    </a:schemeClr>
                  </a:solidFill>
                  <a:effectLst>
                    <a:glow rad="635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к</a:t>
              </a:r>
              <a:r>
                <a:rPr lang="be-BY" sz="3200" b="1" u="sng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,</a:t>
              </a:r>
              <a:r>
                <a:rPr lang="be-BY" sz="3200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rPr>
                <a:t>  </a:t>
              </a:r>
              <a:r>
                <a:rPr lang="be-BY" sz="3200" b="1" dirty="0" smtClean="0">
                  <a:solidFill>
                    <a:schemeClr val="bg1"/>
                  </a:solidFill>
                </a:rPr>
                <a:t>канчатак ненаціскны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Управляющая кнопка: возврат 34">
            <a:hlinkClick r:id="rId4" action="ppaction://hlinksldjump" highlightClick="1"/>
          </p:cNvPr>
          <p:cNvSpPr/>
          <p:nvPr/>
        </p:nvSpPr>
        <p:spPr>
          <a:xfrm>
            <a:off x="8576706" y="6306418"/>
            <a:ext cx="476293" cy="477393"/>
          </a:xfrm>
          <a:prstGeom prst="actionButtonRetur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домой 1">
            <a:hlinkClick r:id="rId5" action="ppaction://hlinksldjump" highlightClick="1"/>
          </p:cNvPr>
          <p:cNvSpPr/>
          <p:nvPr/>
        </p:nvSpPr>
        <p:spPr>
          <a:xfrm>
            <a:off x="35496" y="6285207"/>
            <a:ext cx="576064" cy="477393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26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260648"/>
            <a:ext cx="6984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6000" b="1" dirty="0">
                <a:solidFill>
                  <a:srgbClr val="FF0000"/>
                </a:solidFill>
              </a:rPr>
              <a:t>1-е скланенне</a:t>
            </a:r>
            <a:br>
              <a:rPr lang="be-BY" sz="6000" b="1" dirty="0">
                <a:solidFill>
                  <a:srgbClr val="FF0000"/>
                </a:solidFill>
              </a:rPr>
            </a:br>
            <a:r>
              <a:rPr lang="be-BY" sz="6000" b="1" dirty="0">
                <a:solidFill>
                  <a:srgbClr val="FF0000"/>
                </a:solidFill>
              </a:rPr>
              <a:t>адзіночны лік</a:t>
            </a:r>
            <a:endParaRPr lang="ru-RU" sz="6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115616" y="2924944"/>
            <a:ext cx="6840760" cy="1728192"/>
            <a:chOff x="1115616" y="2924944"/>
            <a:chExt cx="6840760" cy="1728192"/>
          </a:xfrm>
        </p:grpSpPr>
        <p:sp>
          <p:nvSpPr>
            <p:cNvPr id="5" name="Загнутый угол 4"/>
            <p:cNvSpPr/>
            <p:nvPr/>
          </p:nvSpPr>
          <p:spPr>
            <a:xfrm>
              <a:off x="1115616" y="2924944"/>
              <a:ext cx="6840760" cy="1728192"/>
            </a:xfrm>
            <a:prstGeom prst="foldedCorne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" name="TextBox 5">
              <a:hlinkClick r:id="rId3" action="ppaction://hlinksldjump"/>
            </p:cNvPr>
            <p:cNvSpPr txBox="1"/>
            <p:nvPr/>
          </p:nvSpPr>
          <p:spPr>
            <a:xfrm>
              <a:off x="1475656" y="3140968"/>
              <a:ext cx="63367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2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Творны</a:t>
              </a:r>
              <a:r>
                <a:rPr lang="ru-RU" sz="7200" b="1" dirty="0" smtClean="0">
                  <a:solidFill>
                    <a:schemeClr val="accent3">
                      <a:lumMod val="50000"/>
                    </a:schemeClr>
                  </a:solidFill>
                </a:rPr>
                <a:t> склон</a:t>
              </a:r>
              <a:endParaRPr lang="ru-RU" sz="72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278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179512" y="1052736"/>
            <a:ext cx="8712968" cy="2592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260648"/>
            <a:ext cx="43543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Творны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склон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79512" y="3933056"/>
            <a:ext cx="8712968" cy="2592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441355" y="4072105"/>
            <a:ext cx="3685483" cy="923330"/>
            <a:chOff x="427155" y="1335801"/>
            <a:chExt cx="4035582" cy="1011041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Группа 14"/>
            <p:cNvGrpSpPr/>
            <p:nvPr/>
          </p:nvGrpSpPr>
          <p:grpSpPr>
            <a:xfrm>
              <a:off x="3446812" y="1335801"/>
              <a:ext cx="1015925" cy="1011041"/>
              <a:chOff x="3446812" y="1335801"/>
              <a:chExt cx="1015925" cy="1011041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446812" y="1335801"/>
                <a:ext cx="1003807" cy="1011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smtClean="0"/>
                  <a:t>ай</a:t>
                </a:r>
                <a:endParaRPr lang="ru-RU" sz="5400" i="1" dirty="0"/>
              </a:p>
            </p:txBody>
          </p:sp>
        </p:grpSp>
      </p:grpSp>
      <p:grpSp>
        <p:nvGrpSpPr>
          <p:cNvPr id="17" name="Группа 16"/>
          <p:cNvGrpSpPr/>
          <p:nvPr/>
        </p:nvGrpSpPr>
        <p:grpSpPr>
          <a:xfrm>
            <a:off x="4658208" y="4077072"/>
            <a:ext cx="4104456" cy="923330"/>
            <a:chOff x="427155" y="1299846"/>
            <a:chExt cx="4182330" cy="1011041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Группа 18"/>
            <p:cNvGrpSpPr/>
            <p:nvPr/>
          </p:nvGrpSpPr>
          <p:grpSpPr>
            <a:xfrm>
              <a:off x="3374241" y="1299846"/>
              <a:ext cx="1235244" cy="1011041"/>
              <a:chOff x="3374241" y="1299846"/>
              <a:chExt cx="1235244" cy="1011041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374241" y="1299846"/>
                <a:ext cx="1235244" cy="1011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err="1" smtClean="0"/>
                  <a:t>аю</a:t>
                </a:r>
                <a:endParaRPr lang="ru-RU" sz="5400" i="1" dirty="0"/>
              </a:p>
            </p:txBody>
          </p:sp>
        </p:grpSp>
      </p:grpSp>
      <p:grpSp>
        <p:nvGrpSpPr>
          <p:cNvPr id="24" name="Группа 23"/>
          <p:cNvGrpSpPr/>
          <p:nvPr/>
        </p:nvGrpSpPr>
        <p:grpSpPr>
          <a:xfrm>
            <a:off x="441355" y="5229200"/>
            <a:ext cx="3685483" cy="923330"/>
            <a:chOff x="427155" y="1335801"/>
            <a:chExt cx="4035582" cy="1011041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Группа 25"/>
            <p:cNvGrpSpPr/>
            <p:nvPr/>
          </p:nvGrpSpPr>
          <p:grpSpPr>
            <a:xfrm>
              <a:off x="3446812" y="1335801"/>
              <a:ext cx="1015925" cy="1011041"/>
              <a:chOff x="3446812" y="1335801"/>
              <a:chExt cx="1015925" cy="1011041"/>
            </a:xfrm>
          </p:grpSpPr>
          <p:sp>
            <p:nvSpPr>
              <p:cNvPr id="27" name="Прямоугольник 26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446812" y="1335801"/>
                <a:ext cx="1003807" cy="1011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err="1" smtClean="0"/>
                  <a:t>яй</a:t>
                </a:r>
                <a:endParaRPr lang="ru-RU" sz="5400" i="1" dirty="0"/>
              </a:p>
            </p:txBody>
          </p:sp>
        </p:grpSp>
      </p:grpSp>
      <p:grpSp>
        <p:nvGrpSpPr>
          <p:cNvPr id="31" name="Группа 30"/>
          <p:cNvGrpSpPr/>
          <p:nvPr/>
        </p:nvGrpSpPr>
        <p:grpSpPr>
          <a:xfrm>
            <a:off x="4789149" y="5229200"/>
            <a:ext cx="3973515" cy="923330"/>
            <a:chOff x="427155" y="1335801"/>
            <a:chExt cx="4350974" cy="1011041"/>
          </a:xfrm>
        </p:grpSpPr>
        <p:grpSp>
          <p:nvGrpSpPr>
            <p:cNvPr id="32" name="Группа 31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Группа 32"/>
            <p:cNvGrpSpPr/>
            <p:nvPr/>
          </p:nvGrpSpPr>
          <p:grpSpPr>
            <a:xfrm>
              <a:off x="3449825" y="1335801"/>
              <a:ext cx="1328304" cy="1011041"/>
              <a:chOff x="3449825" y="1335801"/>
              <a:chExt cx="1328304" cy="1011041"/>
            </a:xfrm>
          </p:grpSpPr>
          <p:sp>
            <p:nvSpPr>
              <p:cNvPr id="34" name="Прямоугольник 33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449825" y="1335801"/>
                <a:ext cx="1328304" cy="1011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err="1" smtClean="0"/>
                  <a:t>яю</a:t>
                </a:r>
                <a:endParaRPr lang="ru-RU" sz="5400" i="1" dirty="0"/>
              </a:p>
            </p:txBody>
          </p:sp>
        </p:grpSp>
      </p:grpSp>
      <p:grpSp>
        <p:nvGrpSpPr>
          <p:cNvPr id="40" name="Группа 39"/>
          <p:cNvGrpSpPr/>
          <p:nvPr/>
        </p:nvGrpSpPr>
        <p:grpSpPr>
          <a:xfrm>
            <a:off x="425002" y="1340768"/>
            <a:ext cx="3685483" cy="843228"/>
            <a:chOff x="427155" y="1335801"/>
            <a:chExt cx="4035582" cy="923330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Группа 41"/>
            <p:cNvGrpSpPr/>
            <p:nvPr/>
          </p:nvGrpSpPr>
          <p:grpSpPr>
            <a:xfrm>
              <a:off x="3446812" y="1335801"/>
              <a:ext cx="1015925" cy="923330"/>
              <a:chOff x="3446812" y="1335801"/>
              <a:chExt cx="1015925" cy="923330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446812" y="1335801"/>
                <a:ext cx="100380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smtClean="0"/>
                  <a:t>ой</a:t>
                </a:r>
                <a:endParaRPr lang="ru-RU" sz="5400" i="1" dirty="0"/>
              </a:p>
            </p:txBody>
          </p:sp>
        </p:grpSp>
      </p:grpSp>
      <p:grpSp>
        <p:nvGrpSpPr>
          <p:cNvPr id="47" name="Группа 46"/>
          <p:cNvGrpSpPr/>
          <p:nvPr/>
        </p:nvGrpSpPr>
        <p:grpSpPr>
          <a:xfrm>
            <a:off x="4641855" y="1345735"/>
            <a:ext cx="4104456" cy="923330"/>
            <a:chOff x="427155" y="1299846"/>
            <a:chExt cx="4182330" cy="1011041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Группа 48"/>
            <p:cNvGrpSpPr/>
            <p:nvPr/>
          </p:nvGrpSpPr>
          <p:grpSpPr>
            <a:xfrm>
              <a:off x="3374241" y="1299846"/>
              <a:ext cx="1235244" cy="1011041"/>
              <a:chOff x="3374241" y="1299846"/>
              <a:chExt cx="1235244" cy="1011041"/>
            </a:xfrm>
          </p:grpSpPr>
          <p:sp>
            <p:nvSpPr>
              <p:cNvPr id="50" name="Прямоугольник 49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374241" y="1299846"/>
                <a:ext cx="1235244" cy="1011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err="1" smtClean="0"/>
                  <a:t>ою</a:t>
                </a:r>
                <a:endParaRPr lang="ru-RU" sz="5400" i="1" dirty="0"/>
              </a:p>
            </p:txBody>
          </p:sp>
        </p:grpSp>
      </p:grpSp>
      <p:grpSp>
        <p:nvGrpSpPr>
          <p:cNvPr id="54" name="Группа 53"/>
          <p:cNvGrpSpPr/>
          <p:nvPr/>
        </p:nvGrpSpPr>
        <p:grpSpPr>
          <a:xfrm>
            <a:off x="425002" y="2497863"/>
            <a:ext cx="3685483" cy="923330"/>
            <a:chOff x="427155" y="1335801"/>
            <a:chExt cx="4035582" cy="1011041"/>
          </a:xfrm>
        </p:grpSpPr>
        <p:grpSp>
          <p:nvGrpSpPr>
            <p:cNvPr id="55" name="Группа 54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Группа 55"/>
            <p:cNvGrpSpPr/>
            <p:nvPr/>
          </p:nvGrpSpPr>
          <p:grpSpPr>
            <a:xfrm>
              <a:off x="3446812" y="1335801"/>
              <a:ext cx="1015925" cy="1011041"/>
              <a:chOff x="3446812" y="1335801"/>
              <a:chExt cx="1015925" cy="1011041"/>
            </a:xfrm>
          </p:grpSpPr>
          <p:sp>
            <p:nvSpPr>
              <p:cNvPr id="57" name="Прямоугольник 56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446812" y="1335801"/>
                <a:ext cx="1003807" cy="1011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err="1" smtClean="0"/>
                  <a:t>ёй</a:t>
                </a:r>
                <a:endParaRPr lang="ru-RU" sz="5400" i="1" dirty="0"/>
              </a:p>
            </p:txBody>
          </p:sp>
        </p:grpSp>
      </p:grpSp>
      <p:grpSp>
        <p:nvGrpSpPr>
          <p:cNvPr id="61" name="Группа 60"/>
          <p:cNvGrpSpPr/>
          <p:nvPr/>
        </p:nvGrpSpPr>
        <p:grpSpPr>
          <a:xfrm>
            <a:off x="4772796" y="2497863"/>
            <a:ext cx="3973515" cy="923330"/>
            <a:chOff x="427155" y="1335801"/>
            <a:chExt cx="4350974" cy="1011041"/>
          </a:xfrm>
        </p:grpSpPr>
        <p:grpSp>
          <p:nvGrpSpPr>
            <p:cNvPr id="62" name="Группа 61"/>
            <p:cNvGrpSpPr/>
            <p:nvPr/>
          </p:nvGrpSpPr>
          <p:grpSpPr>
            <a:xfrm>
              <a:off x="427155" y="1964452"/>
              <a:ext cx="2992717" cy="252318"/>
              <a:chOff x="179512" y="1916832"/>
              <a:chExt cx="2232248" cy="288032"/>
            </a:xfrm>
          </p:grpSpPr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179512" y="2204864"/>
                <a:ext cx="223224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 flipV="1">
                <a:off x="2411760" y="1916832"/>
                <a:ext cx="0" cy="28803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Группа 62"/>
            <p:cNvGrpSpPr/>
            <p:nvPr/>
          </p:nvGrpSpPr>
          <p:grpSpPr>
            <a:xfrm>
              <a:off x="3449825" y="1335801"/>
              <a:ext cx="1328304" cy="1011041"/>
              <a:chOff x="3449825" y="1335801"/>
              <a:chExt cx="1328304" cy="1011041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3454625" y="1401422"/>
                <a:ext cx="1008112" cy="79208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449825" y="1335801"/>
                <a:ext cx="1328304" cy="1011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5400" i="1" dirty="0" err="1" smtClean="0"/>
                  <a:t>ёю</a:t>
                </a:r>
                <a:endParaRPr lang="ru-RU" sz="5400" i="1" dirty="0"/>
              </a:p>
            </p:txBody>
          </p:sp>
        </p:grpSp>
      </p:grpSp>
      <p:sp>
        <p:nvSpPr>
          <p:cNvPr id="68" name="Равнобедренный треугольник 67"/>
          <p:cNvSpPr/>
          <p:nvPr/>
        </p:nvSpPr>
        <p:spPr>
          <a:xfrm rot="11933182">
            <a:off x="3626035" y="1127456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Равнобедренный треугольник 68"/>
          <p:cNvSpPr/>
          <p:nvPr/>
        </p:nvSpPr>
        <p:spPr>
          <a:xfrm rot="11933182">
            <a:off x="8160574" y="1187879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Равнобедренный треугольник 69"/>
          <p:cNvSpPr/>
          <p:nvPr/>
        </p:nvSpPr>
        <p:spPr>
          <a:xfrm rot="11933182">
            <a:off x="3600580" y="2225500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Равнобедренный треугольник 70"/>
          <p:cNvSpPr/>
          <p:nvPr/>
        </p:nvSpPr>
        <p:spPr>
          <a:xfrm rot="11933182">
            <a:off x="7973830" y="2225499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Равнобедренный треугольник 71"/>
          <p:cNvSpPr/>
          <p:nvPr/>
        </p:nvSpPr>
        <p:spPr>
          <a:xfrm rot="11933182">
            <a:off x="1844688" y="3920022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Равнобедренный треугольник 72"/>
          <p:cNvSpPr/>
          <p:nvPr/>
        </p:nvSpPr>
        <p:spPr>
          <a:xfrm rot="11933182">
            <a:off x="6470670" y="3901204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Равнобедренный треугольник 73"/>
          <p:cNvSpPr/>
          <p:nvPr/>
        </p:nvSpPr>
        <p:spPr>
          <a:xfrm rot="11933182">
            <a:off x="1930662" y="4880548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Равнобедренный треугольник 74"/>
          <p:cNvSpPr/>
          <p:nvPr/>
        </p:nvSpPr>
        <p:spPr>
          <a:xfrm rot="11933182">
            <a:off x="6470669" y="4880548"/>
            <a:ext cx="80951" cy="34180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6" name="Picture 2" descr="http://img.crazys.info/files/i/2009.2.4/1233748773_11376803692636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931" y="470050"/>
            <a:ext cx="1398446" cy="116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http://img.crazys.info/files/i/2009.2.4/1233748773_11376803692636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8814" y="3716876"/>
            <a:ext cx="1398446" cy="116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179512" y="6525344"/>
            <a:ext cx="505780" cy="332656"/>
          </a:xfrm>
          <a:prstGeom prst="actionButtonBackPrevio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5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476672"/>
            <a:ext cx="30963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i="1" dirty="0" err="1"/>
              <a:t>в</a:t>
            </a:r>
            <a:r>
              <a:rPr lang="ru-RU" sz="6600" i="1" dirty="0" err="1" smtClean="0"/>
              <a:t>ярба</a:t>
            </a:r>
            <a:r>
              <a:rPr lang="ru-RU" sz="6600" i="1" dirty="0" smtClean="0"/>
              <a:t> -</a:t>
            </a:r>
            <a:endParaRPr lang="ru-RU" sz="66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692696"/>
            <a:ext cx="504056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2010060">
            <a:off x="2560722" y="366777"/>
            <a:ext cx="62116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3779912" y="332656"/>
            <a:ext cx="3168352" cy="2400657"/>
            <a:chOff x="3779912" y="404664"/>
            <a:chExt cx="3168352" cy="2400657"/>
          </a:xfrm>
        </p:grpSpPr>
        <p:sp>
          <p:nvSpPr>
            <p:cNvPr id="5" name="TextBox 4"/>
            <p:cNvSpPr txBox="1"/>
            <p:nvPr/>
          </p:nvSpPr>
          <p:spPr>
            <a:xfrm>
              <a:off x="3779912" y="404664"/>
              <a:ext cx="3168352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i="1" dirty="0" err="1"/>
                <a:t>вярбой</a:t>
              </a:r>
              <a:r>
                <a:rPr lang="ru-RU" sz="6600" i="1" dirty="0"/>
                <a:t> </a:t>
              </a:r>
              <a:r>
                <a:rPr lang="ru-RU" sz="6600" i="1" dirty="0" smtClean="0"/>
                <a:t>,</a:t>
              </a:r>
            </a:p>
            <a:p>
              <a:r>
                <a:rPr lang="ru-RU" sz="6600" i="1" dirty="0" err="1" smtClean="0"/>
                <a:t>вярбою</a:t>
              </a:r>
              <a:endParaRPr lang="ru-RU" sz="6600" i="1" dirty="0"/>
            </a:p>
            <a:p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580112" y="692696"/>
              <a:ext cx="936104" cy="79208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580112" y="1777772"/>
              <a:ext cx="1005025" cy="79208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rot="12010060">
              <a:off x="5832119" y="468937"/>
              <a:ext cx="62116" cy="2197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Равнобедренный треугольник 10"/>
            <p:cNvSpPr/>
            <p:nvPr/>
          </p:nvSpPr>
          <p:spPr>
            <a:xfrm rot="12010060">
              <a:off x="5836937" y="1488755"/>
              <a:ext cx="62116" cy="2197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9552" y="3789040"/>
            <a:ext cx="30963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600" dirty="0"/>
              <a:t>с</a:t>
            </a:r>
            <a:r>
              <a:rPr lang="be-BY" sz="6600" dirty="0" smtClean="0"/>
              <a:t>цяна - </a:t>
            </a:r>
            <a:endParaRPr lang="ru-RU" sz="6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72710" y="4077334"/>
            <a:ext cx="504056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12010060">
            <a:off x="2493680" y="3751415"/>
            <a:ext cx="62116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3888576" y="3645024"/>
            <a:ext cx="3262717" cy="2123658"/>
            <a:chOff x="4485726" y="3714471"/>
            <a:chExt cx="3262717" cy="2123658"/>
          </a:xfrm>
        </p:grpSpPr>
        <p:sp>
          <p:nvSpPr>
            <p:cNvPr id="4" name="TextBox 3"/>
            <p:cNvSpPr txBox="1"/>
            <p:nvPr/>
          </p:nvSpPr>
          <p:spPr>
            <a:xfrm>
              <a:off x="4485726" y="3714471"/>
              <a:ext cx="326271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i="1" dirty="0" err="1" smtClean="0"/>
                <a:t>сцяной</a:t>
              </a:r>
              <a:r>
                <a:rPr lang="ru-RU" sz="6600" i="1" dirty="0" smtClean="0"/>
                <a:t> , </a:t>
              </a:r>
            </a:p>
            <a:p>
              <a:r>
                <a:rPr lang="ru-RU" sz="6600" i="1" dirty="0" err="1" smtClean="0"/>
                <a:t>сцяною</a:t>
              </a:r>
              <a:endParaRPr lang="ru-RU" sz="6600" i="1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231271" y="3943331"/>
              <a:ext cx="936104" cy="79208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228184" y="5028407"/>
              <a:ext cx="1080120" cy="79208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внобедренный треугольник 17"/>
            <p:cNvSpPr/>
            <p:nvPr/>
          </p:nvSpPr>
          <p:spPr>
            <a:xfrm rot="12010060">
              <a:off x="6483278" y="3719572"/>
              <a:ext cx="62116" cy="2197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 rot="12010060">
              <a:off x="6488096" y="4739390"/>
              <a:ext cx="62116" cy="2197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2" name="Picture 2" descr="E:\ОФОРМЛ ПРЕЗЕНТАЦ\стрелки\image10670656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60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01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9696" y="3645024"/>
            <a:ext cx="3600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i="1" dirty="0" err="1" smtClean="0"/>
              <a:t>паперай</a:t>
            </a:r>
            <a:r>
              <a:rPr lang="ru-RU" sz="6600" i="1" dirty="0" smtClean="0"/>
              <a:t>,</a:t>
            </a:r>
          </a:p>
          <a:p>
            <a:r>
              <a:rPr lang="ru-RU" sz="6600" i="1" dirty="0" err="1" smtClean="0"/>
              <a:t>папераю</a:t>
            </a:r>
            <a:endParaRPr lang="ru-RU" sz="6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288499" y="548680"/>
            <a:ext cx="31900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i="1" dirty="0" err="1" smtClean="0"/>
              <a:t>хваляй</a:t>
            </a:r>
            <a:r>
              <a:rPr lang="ru-RU" sz="6600" i="1" dirty="0" smtClean="0"/>
              <a:t>,</a:t>
            </a:r>
          </a:p>
          <a:p>
            <a:r>
              <a:rPr lang="ru-RU" sz="6600" i="1" dirty="0" err="1" smtClean="0"/>
              <a:t>хваляю</a:t>
            </a:r>
            <a:endParaRPr lang="ru-RU" sz="66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20688"/>
            <a:ext cx="2736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600" dirty="0"/>
              <a:t>х</a:t>
            </a:r>
            <a:r>
              <a:rPr lang="be-BY" sz="6600" dirty="0" smtClean="0"/>
              <a:t>валя - 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43798" y="790865"/>
            <a:ext cx="504056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2010060">
            <a:off x="1511639" y="712509"/>
            <a:ext cx="62116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810698"/>
            <a:ext cx="864096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2010060">
            <a:off x="5472080" y="612953"/>
            <a:ext cx="62116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1880250"/>
            <a:ext cx="1008112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 rot="12010060">
            <a:off x="5399968" y="1691288"/>
            <a:ext cx="72469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3827594"/>
            <a:ext cx="864096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2010060">
            <a:off x="5976136" y="3781305"/>
            <a:ext cx="62116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16216" y="4897146"/>
            <a:ext cx="1008112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12010060">
            <a:off x="5975819" y="4787632"/>
            <a:ext cx="72469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95536" y="3545140"/>
            <a:ext cx="33843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600" dirty="0"/>
              <a:t>п</a:t>
            </a:r>
            <a:r>
              <a:rPr lang="be-BY" sz="6600" dirty="0" smtClean="0"/>
              <a:t>апера - </a:t>
            </a:r>
            <a:endParaRPr lang="ru-RU" sz="6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72916" y="3769715"/>
            <a:ext cx="504056" cy="792088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2010060">
            <a:off x="2087704" y="3637289"/>
            <a:ext cx="62116" cy="21978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2" descr="E:\ОФОРМЛ ПРЕЗЕНТАЦ\стрелки\image10670656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60" y="598257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97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6184"/>
          </a:xfrm>
        </p:spPr>
        <p:txBody>
          <a:bodyPr>
            <a:noAutofit/>
          </a:bodyPr>
          <a:lstStyle/>
          <a:p>
            <a:r>
              <a:rPr lang="be-BY" sz="5400" b="1" dirty="0">
                <a:solidFill>
                  <a:srgbClr val="FF0000"/>
                </a:solidFill>
              </a:rPr>
              <a:t>1-е скланенне</a:t>
            </a:r>
            <a:br>
              <a:rPr lang="be-BY" sz="5400" b="1" dirty="0">
                <a:solidFill>
                  <a:srgbClr val="FF0000"/>
                </a:solidFill>
              </a:rPr>
            </a:br>
            <a:r>
              <a:rPr lang="be-BY" sz="5400" b="1" dirty="0">
                <a:solidFill>
                  <a:srgbClr val="FF0000"/>
                </a:solidFill>
              </a:rPr>
              <a:t>адзіночны лік</a:t>
            </a:r>
            <a:endParaRPr lang="ru-RU" sz="54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4788024" y="2152310"/>
            <a:ext cx="3168352" cy="3384376"/>
            <a:chOff x="4788024" y="2152310"/>
            <a:chExt cx="3168352" cy="3384376"/>
          </a:xfrm>
        </p:grpSpPr>
        <p:sp>
          <p:nvSpPr>
            <p:cNvPr id="4" name="Загнутый угол 3">
              <a:hlinkClick r:id="rId3" action="ppaction://hlinksldjump"/>
            </p:cNvPr>
            <p:cNvSpPr/>
            <p:nvPr/>
          </p:nvSpPr>
          <p:spPr>
            <a:xfrm>
              <a:off x="4788024" y="2152310"/>
              <a:ext cx="3168352" cy="3384376"/>
            </a:xfrm>
            <a:prstGeom prst="foldedCorne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411678" y="2969657"/>
              <a:ext cx="1977016" cy="132343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be-BY" sz="40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Творны </a:t>
              </a:r>
            </a:p>
            <a:p>
              <a:pPr algn="ctr"/>
              <a:r>
                <a:rPr lang="be-BY" sz="40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склон</a:t>
              </a:r>
              <a:endParaRPr lang="ru-RU" sz="40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043608" y="2204864"/>
            <a:ext cx="3168352" cy="3384376"/>
            <a:chOff x="1043608" y="2204864"/>
            <a:chExt cx="3168352" cy="3384376"/>
          </a:xfrm>
        </p:grpSpPr>
        <p:sp>
          <p:nvSpPr>
            <p:cNvPr id="5" name="Загнутый угол 4">
              <a:hlinkClick r:id="rId4" action="ppaction://hlinksldjump"/>
            </p:cNvPr>
            <p:cNvSpPr/>
            <p:nvPr/>
          </p:nvSpPr>
          <p:spPr>
            <a:xfrm>
              <a:off x="1043608" y="2204864"/>
              <a:ext cx="3168352" cy="3384376"/>
            </a:xfrm>
            <a:prstGeom prst="foldedCorne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111735" y="3140968"/>
              <a:ext cx="3078087" cy="132343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be-BY" sz="40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Давальны,</a:t>
              </a:r>
            </a:p>
            <a:p>
              <a:pPr algn="ctr"/>
              <a:r>
                <a:rPr lang="be-BY" sz="40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месны склон</a:t>
              </a:r>
              <a:endParaRPr lang="ru-RU" sz="40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35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116632"/>
            <a:ext cx="8229600" cy="1584176"/>
          </a:xfrm>
        </p:spPr>
        <p:txBody>
          <a:bodyPr>
            <a:noAutofit/>
          </a:bodyPr>
          <a:lstStyle/>
          <a:p>
            <a:r>
              <a:rPr lang="be-BY" sz="5400" b="1" dirty="0" smtClean="0">
                <a:solidFill>
                  <a:srgbClr val="FF0000"/>
                </a:solidFill>
              </a:rPr>
              <a:t>1-е скланенне</a:t>
            </a:r>
            <a:br>
              <a:rPr lang="be-BY" sz="5400" b="1" dirty="0" smtClean="0">
                <a:solidFill>
                  <a:srgbClr val="FF0000"/>
                </a:solidFill>
              </a:rPr>
            </a:br>
            <a:r>
              <a:rPr lang="be-BY" sz="5400" b="1" dirty="0" smtClean="0">
                <a:solidFill>
                  <a:srgbClr val="FF0000"/>
                </a:solidFill>
              </a:rPr>
              <a:t>адзіночны лік</a:t>
            </a:r>
            <a:endParaRPr lang="ru-RU" sz="5400" b="1" dirty="0">
              <a:solidFill>
                <a:srgbClr val="FF0000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155556" y="1772816"/>
            <a:ext cx="6696744" cy="2287999"/>
            <a:chOff x="1187624" y="3284984"/>
            <a:chExt cx="6696744" cy="22879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87624" y="3284984"/>
              <a:ext cx="6696744" cy="2232248"/>
            </a:xfrm>
            <a:prstGeom prst="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91680" y="3356992"/>
              <a:ext cx="5832648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e-BY" sz="4000" dirty="0">
                  <a:solidFill>
                    <a:schemeClr val="accent6">
                      <a:lumMod val="50000"/>
                    </a:schemeClr>
                  </a:solidFill>
                </a:rPr>
                <a:t>У </a:t>
              </a:r>
              <a:r>
                <a:rPr lang="be-BY" sz="4000" b="1" dirty="0">
                  <a:solidFill>
                    <a:schemeClr val="accent6">
                      <a:lumMod val="50000"/>
                    </a:schemeClr>
                  </a:solidFill>
                </a:rPr>
                <a:t>давальным</a:t>
              </a:r>
              <a:r>
                <a:rPr lang="be-BY" sz="4000" dirty="0">
                  <a:solidFill>
                    <a:schemeClr val="accent6">
                      <a:lumMod val="50000"/>
                    </a:schemeClr>
                  </a:solidFill>
                </a:rPr>
                <a:t> і </a:t>
              </a:r>
              <a:r>
                <a:rPr lang="be-BY" sz="4000" b="1" dirty="0">
                  <a:solidFill>
                    <a:schemeClr val="accent6">
                      <a:lumMod val="50000"/>
                    </a:schemeClr>
                  </a:solidFill>
                </a:rPr>
                <a:t>месным</a:t>
              </a:r>
              <a:r>
                <a:rPr lang="be-BY" sz="4000" dirty="0">
                  <a:solidFill>
                    <a:schemeClr val="accent6">
                      <a:lumMod val="50000"/>
                    </a:schemeClr>
                  </a:solidFill>
                </a:rPr>
                <a:t> склонах назіраецца </a:t>
              </a:r>
              <a:r>
                <a:rPr lang="be-BY" sz="4000" b="1" dirty="0">
                  <a:solidFill>
                    <a:schemeClr val="accent6">
                      <a:lumMod val="50000"/>
                    </a:schemeClr>
                  </a:solidFill>
                </a:rPr>
                <a:t>варыянтнасць </a:t>
              </a:r>
              <a:r>
                <a:rPr lang="be-BY" sz="4000" b="1" dirty="0" smtClean="0">
                  <a:solidFill>
                    <a:schemeClr val="accent6">
                      <a:lumMod val="50000"/>
                    </a:schemeClr>
                  </a:solidFill>
                </a:rPr>
                <a:t>канчаткаў. </a:t>
              </a:r>
              <a:endParaRPr lang="ru-RU" sz="4000" b="1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endParaRPr lang="ru-RU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115616" y="4276839"/>
            <a:ext cx="3056404" cy="2032481"/>
            <a:chOff x="1115616" y="4276839"/>
            <a:chExt cx="3056404" cy="203248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8" name="Загнутый угол 7"/>
            <p:cNvSpPr/>
            <p:nvPr/>
          </p:nvSpPr>
          <p:spPr>
            <a:xfrm>
              <a:off x="1115616" y="4276839"/>
              <a:ext cx="3056404" cy="2032481"/>
            </a:xfrm>
            <a:prstGeom prst="foldedCorner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>
              <a:hlinkClick r:id="rId5" action="ppaction://hlinksldjump"/>
            </p:cNvPr>
            <p:cNvSpPr txBox="1"/>
            <p:nvPr/>
          </p:nvSpPr>
          <p:spPr>
            <a:xfrm>
              <a:off x="1223628" y="4631358"/>
              <a:ext cx="284038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Чаргаванне зычных</a:t>
              </a:r>
              <a:endParaRPr lang="ru-RU" sz="40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755956" y="4276838"/>
            <a:ext cx="3056404" cy="2032481"/>
            <a:chOff x="4755956" y="4276838"/>
            <a:chExt cx="3056404" cy="203248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8" name="Загнутый угол 17"/>
            <p:cNvSpPr/>
            <p:nvPr/>
          </p:nvSpPr>
          <p:spPr>
            <a:xfrm>
              <a:off x="4755956" y="4276838"/>
              <a:ext cx="3056404" cy="2032481"/>
            </a:xfrm>
            <a:prstGeom prst="foldedCorner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hlinkClick r:id="rId6" action="ppaction://hlinksldjump"/>
            </p:cNvPr>
            <p:cNvSpPr txBox="1"/>
            <p:nvPr/>
          </p:nvSpPr>
          <p:spPr>
            <a:xfrm>
              <a:off x="4827964" y="4863063"/>
              <a:ext cx="28403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e-BY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Канчаткі</a:t>
              </a:r>
              <a:endParaRPr lang="ru-RU" sz="40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39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>
            <a:off x="251520" y="1700808"/>
            <a:ext cx="3744416" cy="1372577"/>
            <a:chOff x="251520" y="1700808"/>
            <a:chExt cx="3744416" cy="1372577"/>
          </a:xfrm>
        </p:grpSpPr>
        <p:sp>
          <p:nvSpPr>
            <p:cNvPr id="9" name="Скругленный прямоугольник 8">
              <a:hlinkClick r:id="rId3" action="ppaction://hlinksldjump"/>
            </p:cNvPr>
            <p:cNvSpPr/>
            <p:nvPr/>
          </p:nvSpPr>
          <p:spPr>
            <a:xfrm>
              <a:off x="251520" y="1700808"/>
              <a:ext cx="3744416" cy="1372577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56"/>
            <p:cNvGrpSpPr/>
            <p:nvPr/>
          </p:nvGrpSpPr>
          <p:grpSpPr>
            <a:xfrm>
              <a:off x="251520" y="1965389"/>
              <a:ext cx="3486957" cy="1107996"/>
              <a:chOff x="251520" y="1454553"/>
              <a:chExt cx="3486957" cy="1107996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251520" y="1454553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13" name="Группа 12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6" name="Прямая соединительная линия 5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Прямая соединительная линия 9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" name="TextBox 13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г</a:t>
                  </a:r>
                  <a:endParaRPr lang="ru-RU" sz="6600" i="1" dirty="0"/>
                </a:p>
              </p:txBody>
            </p:sp>
            <p:sp>
              <p:nvSpPr>
                <p:cNvPr id="15" name="Прямоугольник 14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1" name="TextBox 50"/>
              <p:cNvSpPr txBox="1"/>
              <p:nvPr/>
            </p:nvSpPr>
            <p:spPr>
              <a:xfrm>
                <a:off x="3131840" y="1454553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а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3" name="Группа 102"/>
          <p:cNvGrpSpPr/>
          <p:nvPr/>
        </p:nvGrpSpPr>
        <p:grpSpPr>
          <a:xfrm>
            <a:off x="251520" y="3152129"/>
            <a:ext cx="3744416" cy="1372577"/>
            <a:chOff x="251520" y="3152129"/>
            <a:chExt cx="3744416" cy="1372577"/>
          </a:xfrm>
        </p:grpSpPr>
        <p:sp>
          <p:nvSpPr>
            <p:cNvPr id="96" name="Скругленный прямоугольник 95">
              <a:hlinkClick r:id="rId5" action="ppaction://hlinksldjump"/>
            </p:cNvPr>
            <p:cNvSpPr/>
            <p:nvPr/>
          </p:nvSpPr>
          <p:spPr>
            <a:xfrm>
              <a:off x="251520" y="3152129"/>
              <a:ext cx="3744416" cy="1372577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8" name="Группа 57"/>
            <p:cNvGrpSpPr/>
            <p:nvPr/>
          </p:nvGrpSpPr>
          <p:grpSpPr>
            <a:xfrm>
              <a:off x="307883" y="3356992"/>
              <a:ext cx="3494092" cy="1129417"/>
              <a:chOff x="307883" y="2636912"/>
              <a:chExt cx="3494092" cy="1129417"/>
            </a:xfrm>
          </p:grpSpPr>
          <p:grpSp>
            <p:nvGrpSpPr>
              <p:cNvPr id="39" name="Группа 38"/>
              <p:cNvGrpSpPr/>
              <p:nvPr/>
            </p:nvGrpSpPr>
            <p:grpSpPr>
              <a:xfrm>
                <a:off x="307883" y="2658333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40" name="Группа 39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43" name="Прямая соединительная линия 42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Прямая соединительная линия 43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1" name="TextBox 40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х</a:t>
                  </a:r>
                  <a:endParaRPr lang="ru-RU" sz="6600" i="1" dirty="0"/>
                </a:p>
              </p:txBody>
            </p:sp>
            <p:sp>
              <p:nvSpPr>
                <p:cNvPr id="42" name="Прямоугольник 41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3195338" y="2636912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а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6" name="Группа 105"/>
          <p:cNvGrpSpPr/>
          <p:nvPr/>
        </p:nvGrpSpPr>
        <p:grpSpPr>
          <a:xfrm>
            <a:off x="281814" y="4664861"/>
            <a:ext cx="3744416" cy="1372577"/>
            <a:chOff x="281814" y="4664861"/>
            <a:chExt cx="3744416" cy="1372577"/>
          </a:xfrm>
        </p:grpSpPr>
        <p:sp>
          <p:nvSpPr>
            <p:cNvPr id="101" name="Скругленный прямоугольник 100">
              <a:hlinkClick r:id="rId6" action="ppaction://hlinksldjump"/>
            </p:cNvPr>
            <p:cNvSpPr/>
            <p:nvPr/>
          </p:nvSpPr>
          <p:spPr>
            <a:xfrm>
              <a:off x="281814" y="4664861"/>
              <a:ext cx="3744416" cy="1372577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9" name="Группа 58"/>
            <p:cNvGrpSpPr/>
            <p:nvPr/>
          </p:nvGrpSpPr>
          <p:grpSpPr>
            <a:xfrm>
              <a:off x="348660" y="4797152"/>
              <a:ext cx="3498377" cy="1156955"/>
              <a:chOff x="303598" y="3861048"/>
              <a:chExt cx="3498377" cy="1156955"/>
            </a:xfrm>
          </p:grpSpPr>
          <p:grpSp>
            <p:nvGrpSpPr>
              <p:cNvPr id="27" name="Группа 26"/>
              <p:cNvGrpSpPr/>
              <p:nvPr/>
            </p:nvGrpSpPr>
            <p:grpSpPr>
              <a:xfrm>
                <a:off x="303598" y="3910007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28" name="Группа 27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31" name="Прямая соединительная линия 30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Прямая соединительная линия 31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" name="TextBox 28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к</a:t>
                  </a:r>
                  <a:endParaRPr lang="ru-RU" sz="6600" i="1" dirty="0"/>
                </a:p>
              </p:txBody>
            </p:sp>
            <p:sp>
              <p:nvSpPr>
                <p:cNvPr id="30" name="Прямоугольник 29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3195338" y="3861048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а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2" name="Группа 11"/>
          <p:cNvGrpSpPr/>
          <p:nvPr/>
        </p:nvGrpSpPr>
        <p:grpSpPr>
          <a:xfrm>
            <a:off x="4978299" y="1713208"/>
            <a:ext cx="3744416" cy="1427760"/>
            <a:chOff x="4978299" y="1713208"/>
            <a:chExt cx="3744416" cy="1427760"/>
          </a:xfrm>
        </p:grpSpPr>
        <p:sp>
          <p:nvSpPr>
            <p:cNvPr id="94" name="Скругленный прямоугольник 93"/>
            <p:cNvSpPr/>
            <p:nvPr/>
          </p:nvSpPr>
          <p:spPr>
            <a:xfrm>
              <a:off x="4978299" y="1713208"/>
              <a:ext cx="3744416" cy="1372577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59"/>
            <p:cNvGrpSpPr/>
            <p:nvPr/>
          </p:nvGrpSpPr>
          <p:grpSpPr>
            <a:xfrm>
              <a:off x="5076056" y="2024741"/>
              <a:ext cx="3487177" cy="1116227"/>
              <a:chOff x="5076056" y="1513905"/>
              <a:chExt cx="3487177" cy="1116227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5076056" y="1522136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18" name="Группа 17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21" name="Прямая соединительная линия 20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Прямая соединительная линия 21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TextBox 18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з</a:t>
                  </a:r>
                  <a:endParaRPr lang="ru-RU" sz="6600" i="1" dirty="0"/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4" name="TextBox 53"/>
              <p:cNvSpPr txBox="1"/>
              <p:nvPr/>
            </p:nvSpPr>
            <p:spPr>
              <a:xfrm>
                <a:off x="7956596" y="1513905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е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5" name="Группа 104"/>
          <p:cNvGrpSpPr/>
          <p:nvPr/>
        </p:nvGrpSpPr>
        <p:grpSpPr>
          <a:xfrm>
            <a:off x="4978299" y="3140968"/>
            <a:ext cx="3744416" cy="1372577"/>
            <a:chOff x="4978299" y="3140968"/>
            <a:chExt cx="3744416" cy="1372577"/>
          </a:xfrm>
        </p:grpSpPr>
        <p:sp>
          <p:nvSpPr>
            <p:cNvPr id="95" name="Скругленный прямоугольник 94"/>
            <p:cNvSpPr/>
            <p:nvPr/>
          </p:nvSpPr>
          <p:spPr>
            <a:xfrm>
              <a:off x="4978299" y="3140968"/>
              <a:ext cx="3744416" cy="1372577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1" name="Группа 60"/>
            <p:cNvGrpSpPr/>
            <p:nvPr/>
          </p:nvGrpSpPr>
          <p:grpSpPr>
            <a:xfrm>
              <a:off x="5076056" y="3356992"/>
              <a:ext cx="3486957" cy="1129417"/>
              <a:chOff x="5076056" y="2636912"/>
              <a:chExt cx="3486957" cy="1129417"/>
            </a:xfrm>
          </p:grpSpPr>
          <p:grpSp>
            <p:nvGrpSpPr>
              <p:cNvPr id="45" name="Группа 44"/>
              <p:cNvGrpSpPr/>
              <p:nvPr/>
            </p:nvGrpSpPr>
            <p:grpSpPr>
              <a:xfrm>
                <a:off x="5076056" y="2658333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46" name="Группа 45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49" name="Прямая соединительная линия 48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Прямая соединительная линия 49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с</a:t>
                  </a:r>
                  <a:endParaRPr lang="ru-RU" sz="6600" i="1" dirty="0"/>
                </a:p>
              </p:txBody>
            </p:sp>
            <p:sp>
              <p:nvSpPr>
                <p:cNvPr id="48" name="Прямоугольник 47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5" name="TextBox 54"/>
              <p:cNvSpPr txBox="1"/>
              <p:nvPr/>
            </p:nvSpPr>
            <p:spPr>
              <a:xfrm>
                <a:off x="7950796" y="2636912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е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8" name="Группа 107"/>
          <p:cNvGrpSpPr/>
          <p:nvPr/>
        </p:nvGrpSpPr>
        <p:grpSpPr>
          <a:xfrm>
            <a:off x="5004048" y="4581530"/>
            <a:ext cx="3744416" cy="1372577"/>
            <a:chOff x="5004048" y="4581530"/>
            <a:chExt cx="3744416" cy="1372577"/>
          </a:xfrm>
        </p:grpSpPr>
        <p:sp>
          <p:nvSpPr>
            <p:cNvPr id="102" name="Скругленный прямоугольник 101"/>
            <p:cNvSpPr/>
            <p:nvPr/>
          </p:nvSpPr>
          <p:spPr>
            <a:xfrm>
              <a:off x="5004048" y="4581530"/>
              <a:ext cx="3744416" cy="1372577"/>
            </a:xfrm>
            <a:prstGeom prst="round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7" name="Группа 106"/>
            <p:cNvGrpSpPr/>
            <p:nvPr/>
          </p:nvGrpSpPr>
          <p:grpSpPr>
            <a:xfrm>
              <a:off x="5179295" y="4797152"/>
              <a:ext cx="3486957" cy="1107996"/>
              <a:chOff x="5179295" y="4797152"/>
              <a:chExt cx="3486957" cy="1107996"/>
            </a:xfrm>
          </p:grpSpPr>
          <p:grpSp>
            <p:nvGrpSpPr>
              <p:cNvPr id="33" name="Группа 32"/>
              <p:cNvGrpSpPr/>
              <p:nvPr/>
            </p:nvGrpSpPr>
            <p:grpSpPr>
              <a:xfrm>
                <a:off x="5179295" y="4797152"/>
                <a:ext cx="3486957" cy="1107996"/>
                <a:chOff x="251520" y="1454553"/>
                <a:chExt cx="3486957" cy="1107996"/>
              </a:xfrm>
            </p:grpSpPr>
            <p:grpSp>
              <p:nvGrpSpPr>
                <p:cNvPr id="34" name="Группа 33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37" name="Прямая соединительная линия 36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Прямая соединительная линия 37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" name="TextBox 34"/>
                <p:cNvSpPr txBox="1"/>
                <p:nvPr/>
              </p:nvSpPr>
              <p:spPr>
                <a:xfrm>
                  <a:off x="2339752" y="1454553"/>
                  <a:ext cx="6480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6600" i="1" dirty="0" smtClean="0"/>
                    <a:t>ц</a:t>
                  </a:r>
                  <a:endParaRPr lang="ru-RU" sz="6600" i="1" dirty="0"/>
                </a:p>
              </p:txBody>
            </p:sp>
            <p:sp>
              <p:nvSpPr>
                <p:cNvPr id="36" name="Прямоугольник 35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6" name="TextBox 55"/>
              <p:cNvSpPr txBox="1"/>
              <p:nvPr/>
            </p:nvSpPr>
            <p:spPr>
              <a:xfrm>
                <a:off x="7956376" y="4797152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э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91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be-BY" b="1" i="1" dirty="0" smtClean="0">
                <a:solidFill>
                  <a:schemeClr val="accent3">
                    <a:lumMod val="50000"/>
                  </a:schemeClr>
                </a:solidFill>
              </a:rPr>
              <a:t>Чаргаванне зычных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http://img.crazys.info/files/i/2009.2.4/1233748773_11376803692636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411510"/>
            <a:ext cx="905810" cy="75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://img.crazys.info/files/i/2009.2.4/1233748773_11376803692636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65167"/>
            <a:ext cx="905810" cy="75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http://img.crazys.info/files/i/2009.2.4/1233748773_11376803692636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04245" y="4358516"/>
            <a:ext cx="905810" cy="75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возврат 2">
            <a:hlinkClick r:id="rId8" action="ppaction://hlinksldjump" highlightClick="1"/>
          </p:cNvPr>
          <p:cNvSpPr/>
          <p:nvPr/>
        </p:nvSpPr>
        <p:spPr>
          <a:xfrm>
            <a:off x="8080113" y="6165304"/>
            <a:ext cx="668351" cy="548680"/>
          </a:xfrm>
          <a:prstGeom prst="actionButtonRetur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86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1380" y="692696"/>
            <a:ext cx="2036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кні</a:t>
            </a:r>
            <a:r>
              <a:rPr lang="ru-RU" sz="5400" dirty="0" err="1" smtClean="0">
                <a:solidFill>
                  <a:srgbClr val="FF0000"/>
                </a:solidFill>
              </a:rPr>
              <a:t>г</a:t>
            </a:r>
            <a:r>
              <a:rPr lang="ru-RU" sz="5400" dirty="0" err="1" smtClean="0"/>
              <a:t>а</a:t>
            </a:r>
            <a:r>
              <a:rPr lang="ru-RU" sz="5400" dirty="0" smtClean="0"/>
              <a:t> -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2458376" y="692696"/>
            <a:ext cx="1681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кні</a:t>
            </a:r>
            <a:r>
              <a:rPr lang="ru-RU" sz="5400" dirty="0" err="1" smtClean="0">
                <a:solidFill>
                  <a:srgbClr val="FF0000"/>
                </a:solidFill>
              </a:rPr>
              <a:t>з</a:t>
            </a:r>
            <a:r>
              <a:rPr lang="ru-RU" sz="5400" dirty="0" err="1" smtClean="0"/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3105113" y="1857775"/>
            <a:ext cx="2448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даро</a:t>
            </a:r>
            <a:r>
              <a:rPr lang="ru-RU" sz="5400" dirty="0" err="1" smtClean="0">
                <a:solidFill>
                  <a:srgbClr val="FF0000"/>
                </a:solidFill>
              </a:rPr>
              <a:t>з</a:t>
            </a:r>
            <a:r>
              <a:rPr lang="ru-RU" sz="5400" dirty="0" err="1" smtClean="0"/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089846"/>
            <a:ext cx="2211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/>
              <a:t>с</a:t>
            </a:r>
            <a:r>
              <a:rPr lang="ru-RU" sz="5400" dirty="0" err="1" smtClean="0"/>
              <a:t>ма</a:t>
            </a:r>
            <a:r>
              <a:rPr lang="ru-RU" sz="5400" dirty="0" err="1" smtClean="0">
                <a:solidFill>
                  <a:srgbClr val="FF0000"/>
                </a:solidFill>
              </a:rPr>
              <a:t>г</a:t>
            </a:r>
            <a:r>
              <a:rPr lang="ru-RU" sz="5400" dirty="0" err="1" smtClean="0"/>
              <a:t>а</a:t>
            </a:r>
            <a:r>
              <a:rPr lang="ru-RU" sz="5400" dirty="0" smtClean="0"/>
              <a:t>-</a:t>
            </a:r>
            <a:endParaRPr lang="ru-RU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494270" y="1844824"/>
            <a:ext cx="2637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даро</a:t>
            </a:r>
            <a:r>
              <a:rPr lang="ru-RU" sz="5400" dirty="0" err="1" smtClean="0">
                <a:solidFill>
                  <a:srgbClr val="FF0000"/>
                </a:solidFill>
              </a:rPr>
              <a:t>г</a:t>
            </a:r>
            <a:r>
              <a:rPr lang="ru-RU" sz="5400" dirty="0" err="1" smtClean="0"/>
              <a:t>а</a:t>
            </a:r>
            <a:r>
              <a:rPr lang="ru-RU" sz="5400" dirty="0" smtClean="0"/>
              <a:t>- 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924944"/>
            <a:ext cx="235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5400" dirty="0"/>
              <a:t>і</a:t>
            </a:r>
            <a:r>
              <a:rPr lang="ru-RU" sz="5400" dirty="0" err="1" smtClean="0"/>
              <a:t>вал</a:t>
            </a:r>
            <a:r>
              <a:rPr lang="ru-RU" sz="5400" dirty="0" err="1" smtClean="0">
                <a:solidFill>
                  <a:srgbClr val="FF0000"/>
                </a:solidFill>
              </a:rPr>
              <a:t>г</a:t>
            </a:r>
            <a:r>
              <a:rPr lang="ru-RU" sz="5400" dirty="0" err="1" smtClean="0"/>
              <a:t>а</a:t>
            </a:r>
            <a:r>
              <a:rPr lang="ru-RU" sz="5400" dirty="0" smtClean="0"/>
              <a:t> -  </a:t>
            </a:r>
            <a:endParaRPr lang="ru-RU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3098874" y="2952447"/>
            <a:ext cx="2121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івал</a:t>
            </a:r>
            <a:r>
              <a:rPr lang="ru-RU" sz="5400" dirty="0" err="1" smtClean="0">
                <a:solidFill>
                  <a:srgbClr val="FF0000"/>
                </a:solidFill>
              </a:rPr>
              <a:t>з</a:t>
            </a:r>
            <a:r>
              <a:rPr lang="ru-RU" sz="5400" dirty="0" err="1" smtClean="0"/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2894592" y="4089846"/>
            <a:ext cx="2181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сма</a:t>
            </a:r>
            <a:r>
              <a:rPr lang="ru-RU" sz="5400" dirty="0" err="1" smtClean="0">
                <a:solidFill>
                  <a:srgbClr val="FF0000"/>
                </a:solidFill>
              </a:rPr>
              <a:t>з</a:t>
            </a:r>
            <a:r>
              <a:rPr lang="ru-RU" sz="5400" dirty="0" err="1" smtClean="0"/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5169966"/>
            <a:ext cx="1954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ду</a:t>
            </a:r>
            <a:r>
              <a:rPr lang="ru-RU" sz="5400" dirty="0" smtClean="0">
                <a:solidFill>
                  <a:srgbClr val="FF0000"/>
                </a:solidFill>
              </a:rPr>
              <a:t>г</a:t>
            </a:r>
            <a:r>
              <a:rPr lang="ru-RU" sz="5400" dirty="0" smtClean="0"/>
              <a:t>а-</a:t>
            </a: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6368" y="5169966"/>
            <a:ext cx="2181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ду</a:t>
            </a:r>
            <a:r>
              <a:rPr lang="ru-RU" sz="5400" dirty="0" err="1" smtClean="0">
                <a:solidFill>
                  <a:srgbClr val="FF0000"/>
                </a:solidFill>
              </a:rPr>
              <a:t>з</a:t>
            </a:r>
            <a:r>
              <a:rPr lang="ru-RU" sz="5400" dirty="0" err="1" smtClean="0"/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pic>
        <p:nvPicPr>
          <p:cNvPr id="14" name="Picture 2" descr="E:\ОФОРМЛ ПРЕЗЕНТАЦ\стрелки\image10670656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49" y="608494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84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5974" y="1484784"/>
            <a:ext cx="2036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му</a:t>
            </a:r>
            <a:r>
              <a:rPr lang="ru-RU" sz="5400" dirty="0" smtClean="0">
                <a:solidFill>
                  <a:srgbClr val="FF0000"/>
                </a:solidFill>
              </a:rPr>
              <a:t>х</a:t>
            </a:r>
            <a:r>
              <a:rPr lang="ru-RU" sz="5400" dirty="0" smtClean="0"/>
              <a:t>а -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2386368" y="1497558"/>
            <a:ext cx="1681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му</a:t>
            </a:r>
            <a:r>
              <a:rPr lang="ru-RU" sz="5400" dirty="0" err="1" smtClean="0">
                <a:solidFill>
                  <a:srgbClr val="FF0000"/>
                </a:solidFill>
              </a:rPr>
              <a:t>с</a:t>
            </a:r>
            <a:r>
              <a:rPr lang="ru-RU" sz="5400" dirty="0" err="1" smtClean="0"/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505569" y="561454"/>
            <a:ext cx="2626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с</a:t>
            </a:r>
            <a:r>
              <a:rPr lang="ru-RU" sz="5400" dirty="0" smtClean="0"/>
              <a:t>тра</a:t>
            </a:r>
            <a:r>
              <a:rPr lang="ru-RU" sz="5400" dirty="0" smtClean="0">
                <a:solidFill>
                  <a:srgbClr val="FF0000"/>
                </a:solidFill>
              </a:rPr>
              <a:t>х</a:t>
            </a:r>
            <a:r>
              <a:rPr lang="ru-RU" sz="5400" dirty="0" smtClean="0"/>
              <a:t>а -  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3246228" y="574228"/>
            <a:ext cx="233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стра</a:t>
            </a:r>
            <a:r>
              <a:rPr lang="ru-RU" sz="5400" dirty="0" err="1" smtClean="0">
                <a:solidFill>
                  <a:srgbClr val="FF0000"/>
                </a:solidFill>
              </a:rPr>
              <a:t>с</a:t>
            </a:r>
            <a:r>
              <a:rPr lang="ru-RU" sz="5400" dirty="0" err="1" smtClean="0"/>
              <a:t>е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505569" y="2564904"/>
            <a:ext cx="2986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/>
              <a:t>ч</a:t>
            </a:r>
            <a:r>
              <a:rPr lang="ru-RU" sz="5400" dirty="0" err="1" smtClean="0"/>
              <a:t>аром</a:t>
            </a:r>
            <a:r>
              <a:rPr lang="ru-RU" sz="5400" dirty="0" err="1" smtClean="0">
                <a:solidFill>
                  <a:srgbClr val="FF0000"/>
                </a:solidFill>
              </a:rPr>
              <a:t>х</a:t>
            </a:r>
            <a:r>
              <a:rPr lang="ru-RU" sz="5400" dirty="0" err="1" smtClean="0"/>
              <a:t>а</a:t>
            </a:r>
            <a:r>
              <a:rPr lang="ru-RU" sz="5400" dirty="0" smtClean="0"/>
              <a:t>-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609476" y="3686272"/>
            <a:ext cx="2378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/>
              <a:t>б</a:t>
            </a:r>
            <a:r>
              <a:rPr lang="ru-RU" sz="5400" dirty="0" err="1" smtClean="0"/>
              <a:t>лы</a:t>
            </a:r>
            <a:r>
              <a:rPr lang="ru-RU" sz="5400" dirty="0" err="1" smtClean="0">
                <a:solidFill>
                  <a:srgbClr val="FF0000"/>
                </a:solidFill>
              </a:rPr>
              <a:t>х</a:t>
            </a:r>
            <a:r>
              <a:rPr lang="ru-RU" sz="5400" dirty="0" err="1" smtClean="0"/>
              <a:t>а</a:t>
            </a:r>
            <a:r>
              <a:rPr lang="ru-RU" sz="5400" dirty="0" smtClean="0"/>
              <a:t>-</a:t>
            </a:r>
            <a:endParaRPr lang="ru-RU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2926220" y="3686272"/>
            <a:ext cx="301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блы</a:t>
            </a:r>
            <a:r>
              <a:rPr lang="ru-RU" sz="5400" dirty="0" err="1" smtClean="0">
                <a:solidFill>
                  <a:srgbClr val="FF0000"/>
                </a:solidFill>
              </a:rPr>
              <a:t>с</a:t>
            </a:r>
            <a:r>
              <a:rPr lang="ru-RU" sz="5400" dirty="0" err="1" smtClean="0"/>
              <a:t>е</a:t>
            </a:r>
            <a:endParaRPr lang="ru-RU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51569" y="2528273"/>
            <a:ext cx="2986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чаром</a:t>
            </a:r>
            <a:r>
              <a:rPr lang="ru-RU" sz="5400" dirty="0" err="1" smtClean="0">
                <a:solidFill>
                  <a:srgbClr val="FF0000"/>
                </a:solidFill>
              </a:rPr>
              <a:t>с</a:t>
            </a:r>
            <a:r>
              <a:rPr lang="ru-RU" sz="5400" dirty="0" err="1" smtClean="0"/>
              <a:t>е</a:t>
            </a:r>
            <a:endParaRPr lang="ru-RU" sz="5400" dirty="0"/>
          </a:p>
        </p:txBody>
      </p:sp>
      <p:pic>
        <p:nvPicPr>
          <p:cNvPr id="12" name="Picture 2" descr="E:\ОФОРМЛ ПРЕЗЕНТАЦ\стрелки\image10670656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05264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43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8575" y="939193"/>
            <a:ext cx="2036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ру</a:t>
            </a:r>
            <a:r>
              <a:rPr lang="ru-RU" sz="5400" dirty="0" smtClean="0">
                <a:solidFill>
                  <a:srgbClr val="FF0000"/>
                </a:solidFill>
              </a:rPr>
              <a:t>к</a:t>
            </a:r>
            <a:r>
              <a:rPr lang="ru-RU" sz="5400" dirty="0" smtClean="0"/>
              <a:t>а -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2818416" y="903040"/>
            <a:ext cx="1681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ру</a:t>
            </a:r>
            <a:r>
              <a:rPr lang="ru-RU" sz="5400" dirty="0" err="1" smtClean="0">
                <a:solidFill>
                  <a:srgbClr val="FF0000"/>
                </a:solidFill>
              </a:rPr>
              <a:t>ц</a:t>
            </a:r>
            <a:r>
              <a:rPr lang="ru-RU" sz="5400" dirty="0" err="1" smtClean="0"/>
              <a:t>э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489357" y="4427819"/>
            <a:ext cx="38894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/>
              <a:t>д</a:t>
            </a:r>
            <a:r>
              <a:rPr lang="ru-RU" sz="5400" dirty="0" err="1" smtClean="0"/>
              <a:t>зяўчын</a:t>
            </a:r>
            <a:r>
              <a:rPr lang="ru-RU" sz="5400" dirty="0" err="1" smtClean="0">
                <a:solidFill>
                  <a:srgbClr val="FF0000"/>
                </a:solidFill>
              </a:rPr>
              <a:t>к</a:t>
            </a:r>
            <a:r>
              <a:rPr lang="ru-RU" sz="5400" dirty="0" err="1" smtClean="0"/>
              <a:t>а</a:t>
            </a:r>
            <a:r>
              <a:rPr lang="ru-RU" sz="5400" dirty="0" smtClean="0"/>
              <a:t> - 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604744" y="3212976"/>
            <a:ext cx="2671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/>
              <a:t>к</a:t>
            </a:r>
            <a:r>
              <a:rPr lang="ru-RU" sz="5400" dirty="0" err="1" smtClean="0"/>
              <a:t>вет</a:t>
            </a:r>
            <a:r>
              <a:rPr lang="ru-RU" sz="5400" dirty="0" err="1" smtClean="0">
                <a:solidFill>
                  <a:srgbClr val="FF0000"/>
                </a:solidFill>
              </a:rPr>
              <a:t>к</a:t>
            </a:r>
            <a:r>
              <a:rPr lang="ru-RU" sz="5400" dirty="0" err="1" smtClean="0"/>
              <a:t>а</a:t>
            </a:r>
            <a:r>
              <a:rPr lang="ru-RU" sz="5400" dirty="0" smtClean="0"/>
              <a:t>-</a:t>
            </a:r>
            <a:endParaRPr lang="ru-RU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539412" y="2132856"/>
            <a:ext cx="2279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/>
              <a:t>д</a:t>
            </a:r>
            <a:r>
              <a:rPr lang="ru-RU" sz="5400" dirty="0" smtClean="0"/>
              <a:t>ач</a:t>
            </a:r>
            <a:r>
              <a:rPr lang="ru-RU" sz="5400" dirty="0" smtClean="0">
                <a:solidFill>
                  <a:srgbClr val="FF0000"/>
                </a:solidFill>
              </a:rPr>
              <a:t>к</a:t>
            </a:r>
            <a:r>
              <a:rPr lang="ru-RU" sz="5400" dirty="0" smtClean="0"/>
              <a:t>а- 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2818416" y="2145630"/>
            <a:ext cx="2041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дач</a:t>
            </a:r>
            <a:r>
              <a:rPr lang="ru-RU" sz="5400" dirty="0" err="1" smtClean="0">
                <a:solidFill>
                  <a:srgbClr val="FF0000"/>
                </a:solidFill>
              </a:rPr>
              <a:t>ц</a:t>
            </a:r>
            <a:r>
              <a:rPr lang="ru-RU" sz="5400" dirty="0" err="1" smtClean="0"/>
              <a:t>э</a:t>
            </a:r>
            <a:endParaRPr lang="ru-RU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165693" y="4365104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 </a:t>
            </a:r>
            <a:r>
              <a:rPr lang="ru-RU" sz="5400" dirty="0" err="1" smtClean="0"/>
              <a:t>дзяўчын</a:t>
            </a:r>
            <a:r>
              <a:rPr lang="ru-RU" sz="5400" dirty="0" err="1" smtClean="0">
                <a:solidFill>
                  <a:srgbClr val="FF0000"/>
                </a:solidFill>
              </a:rPr>
              <a:t>ц</a:t>
            </a:r>
            <a:r>
              <a:rPr lang="ru-RU" sz="5400" dirty="0" err="1" smtClean="0"/>
              <a:t>ы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2998436" y="3212976"/>
            <a:ext cx="2725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квет</a:t>
            </a:r>
            <a:r>
              <a:rPr lang="ru-RU" sz="5400" dirty="0" err="1" smtClean="0">
                <a:solidFill>
                  <a:srgbClr val="FF0000"/>
                </a:solidFill>
              </a:rPr>
              <a:t>ц</a:t>
            </a:r>
            <a:r>
              <a:rPr lang="ru-RU" sz="5400" dirty="0" err="1" smtClean="0"/>
              <a:t>ы</a:t>
            </a: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11" name="Управляющая кнопка: возврат 10">
            <a:hlinkClick r:id="rId2" action="ppaction://hlinksldjump" highlightClick="1"/>
          </p:cNvPr>
          <p:cNvSpPr/>
          <p:nvPr/>
        </p:nvSpPr>
        <p:spPr>
          <a:xfrm>
            <a:off x="7668344" y="5949280"/>
            <a:ext cx="936104" cy="648072"/>
          </a:xfrm>
          <a:prstGeom prst="actionButtonRetur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E:\ОФОРМЛ ПРЕЗЕНТАЦ\стрелки\image1067065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49" y="6084943"/>
            <a:ext cx="965448" cy="7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43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3744416"/>
          </a:xfrm>
        </p:spPr>
        <p:txBody>
          <a:bodyPr>
            <a:normAutofit/>
          </a:bodyPr>
          <a:lstStyle/>
          <a:p>
            <a:r>
              <a:rPr lang="be-BY" dirty="0" smtClean="0"/>
              <a:t>Канчаткі назоўнікаў</a:t>
            </a:r>
            <a:br>
              <a:rPr lang="be-BY" dirty="0" smtClean="0"/>
            </a:br>
            <a:r>
              <a:rPr lang="be-BY" dirty="0" smtClean="0"/>
              <a:t>жаночага роду 1-га скланення ў давальным, месным склонах могуць  залежыць </a:t>
            </a:r>
            <a:r>
              <a:rPr lang="be-BY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ад апошняга зычнага асновы.</a:t>
            </a:r>
            <a:endParaRPr lang="ru-RU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83568" y="4509120"/>
            <a:ext cx="1296144" cy="1691104"/>
            <a:chOff x="683568" y="4509120"/>
            <a:chExt cx="1296144" cy="1691104"/>
          </a:xfrm>
        </p:grpSpPr>
        <p:sp>
          <p:nvSpPr>
            <p:cNvPr id="3" name="Прямоугольник 2">
              <a:hlinkClick r:id="rId4" action="ppaction://hlinksldjump"/>
            </p:cNvPr>
            <p:cNvSpPr/>
            <p:nvPr/>
          </p:nvSpPr>
          <p:spPr>
            <a:xfrm>
              <a:off x="683568" y="4797152"/>
              <a:ext cx="1296144" cy="129614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 prst="convex"/>
              </a:sp3d>
            </a:bodyPr>
            <a:lstStyle/>
            <a:p>
              <a:pPr algn="ctr"/>
              <a:endParaRPr lang="ru-RU"/>
            </a:p>
          </p:txBody>
        </p:sp>
        <p:sp>
          <p:nvSpPr>
            <p:cNvPr id="4" name="Прямоугольник 3">
              <a:hlinkClick r:id="rId4" action="ppaction://hlinksldjump"/>
            </p:cNvPr>
            <p:cNvSpPr/>
            <p:nvPr/>
          </p:nvSpPr>
          <p:spPr>
            <a:xfrm>
              <a:off x="857117" y="4509120"/>
              <a:ext cx="805029" cy="1691104"/>
            </a:xfrm>
            <a:prstGeom prst="foldedCorner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convex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cap="none" spc="0" dirty="0" smtClean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е</a:t>
              </a:r>
              <a:endParaRPr lang="ru-RU" sz="96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771800" y="4509120"/>
            <a:ext cx="1296144" cy="1691104"/>
            <a:chOff x="683568" y="4509120"/>
            <a:chExt cx="1296144" cy="169110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83568" y="4797152"/>
              <a:ext cx="1296144" cy="1296144"/>
            </a:xfrm>
            <a:prstGeom prst="folded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hlinkClick r:id="rId5" action="ppaction://hlinksldjump"/>
            </p:cNvPr>
            <p:cNvSpPr/>
            <p:nvPr/>
          </p:nvSpPr>
          <p:spPr>
            <a:xfrm>
              <a:off x="968405" y="4509120"/>
              <a:ext cx="723275" cy="1691104"/>
            </a:xfrm>
            <a:prstGeom prst="foldedCorner">
              <a:avLst/>
            </a:prstGeom>
            <a:noFill/>
            <a:scene3d>
              <a:camera prst="orthographicFront"/>
              <a:lightRig rig="flat" dir="tl">
                <a:rot lat="0" lon="0" rev="6600000"/>
              </a:lightRig>
            </a:scene3d>
            <a:sp3d>
              <a:bevelT w="165100" prst="coolSlant"/>
            </a:sp3d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9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</a:t>
              </a:r>
              <a:endParaRPr lang="ru-RU" sz="9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932040" y="4581128"/>
            <a:ext cx="1296144" cy="1645563"/>
            <a:chOff x="683568" y="4581128"/>
            <a:chExt cx="1296144" cy="1645563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83568" y="4797152"/>
              <a:ext cx="1296144" cy="1296144"/>
            </a:xfrm>
            <a:prstGeom prst="folded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hlinkClick r:id="rId6" action="ppaction://hlinksldjump"/>
            </p:cNvPr>
            <p:cNvSpPr/>
            <p:nvPr/>
          </p:nvSpPr>
          <p:spPr>
            <a:xfrm>
              <a:off x="1054027" y="4581128"/>
              <a:ext cx="466794" cy="1645563"/>
            </a:xfrm>
            <a:prstGeom prst="foldedCorner">
              <a:avLst/>
            </a:prstGeom>
            <a:noFill/>
            <a:scene3d>
              <a:camera prst="orthographicFront"/>
              <a:lightRig rig="flat" dir="tl">
                <a:rot lat="0" lon="0" rev="6600000"/>
              </a:lightRig>
            </a:scene3d>
            <a:sp3d>
              <a:bevelT w="165100" prst="coolSlant"/>
            </a:sp3d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9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і</a:t>
              </a:r>
              <a:endParaRPr lang="ru-RU" sz="9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020272" y="4509120"/>
            <a:ext cx="1296144" cy="1736646"/>
            <a:chOff x="683568" y="4510396"/>
            <a:chExt cx="1296144" cy="173664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83568" y="4797152"/>
              <a:ext cx="1296144" cy="1296144"/>
            </a:xfrm>
            <a:prstGeom prst="folded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hlinkClick r:id="rId7" action="ppaction://hlinksldjump"/>
            </p:cNvPr>
            <p:cNvSpPr/>
            <p:nvPr/>
          </p:nvSpPr>
          <p:spPr>
            <a:xfrm>
              <a:off x="802239" y="4510396"/>
              <a:ext cx="1005403" cy="1736646"/>
            </a:xfrm>
            <a:prstGeom prst="foldedCorner">
              <a:avLst/>
            </a:prstGeom>
            <a:noFill/>
            <a:scene3d>
              <a:camera prst="orthographicFront"/>
              <a:lightRig rig="flat" dir="tl">
                <a:rot lat="0" lon="0" rev="6600000"/>
              </a:lightRig>
            </a:scene3d>
            <a:sp3d>
              <a:bevelT w="165100" prst="coolSlant"/>
            </a:sp3d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9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ы</a:t>
              </a:r>
              <a:endParaRPr lang="ru-RU" sz="9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554318" y="260648"/>
            <a:ext cx="812213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solidFill>
                  <a:srgbClr val="FF0000"/>
                </a:solidFill>
              </a:rPr>
              <a:t>Канчаткі</a:t>
            </a:r>
            <a:endParaRPr lang="ru-RU" sz="6600" dirty="0"/>
          </a:p>
        </p:txBody>
      </p:sp>
      <p:sp>
        <p:nvSpPr>
          <p:cNvPr id="17" name="Управляющая кнопка: возврат 16">
            <a:hlinkClick r:id="rId8" action="ppaction://hlinksldjump" highlightClick="1"/>
          </p:cNvPr>
          <p:cNvSpPr/>
          <p:nvPr/>
        </p:nvSpPr>
        <p:spPr>
          <a:xfrm>
            <a:off x="8241000" y="6228778"/>
            <a:ext cx="693382" cy="512590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страиваемая 18">
            <a:hlinkClick r:id="rId9" action="ppaction://hlinksldjump" highlightClick="1"/>
          </p:cNvPr>
          <p:cNvSpPr/>
          <p:nvPr/>
        </p:nvSpPr>
        <p:spPr>
          <a:xfrm>
            <a:off x="8388424" y="5476036"/>
            <a:ext cx="576064" cy="586225"/>
          </a:xfrm>
          <a:prstGeom prst="actionButtonBlank">
            <a:avLst/>
          </a:prstGeom>
          <a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51520" y="620688"/>
            <a:ext cx="3486957" cy="1107996"/>
            <a:chOff x="251520" y="1454553"/>
            <a:chExt cx="3486957" cy="1107996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51520" y="1454553"/>
              <a:ext cx="3486957" cy="1107996"/>
              <a:chOff x="251520" y="1454553"/>
              <a:chExt cx="3486957" cy="1107996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251520" y="2008551"/>
                <a:ext cx="2736304" cy="370902"/>
                <a:chOff x="179512" y="1916832"/>
                <a:chExt cx="2232248" cy="288032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179512" y="2204864"/>
                  <a:ext cx="2232248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 flipV="1">
                  <a:off x="2411760" y="1916832"/>
                  <a:ext cx="0" cy="288032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Box 6"/>
              <p:cNvSpPr txBox="1"/>
              <p:nvPr/>
            </p:nvSpPr>
            <p:spPr>
              <a:xfrm>
                <a:off x="2339752" y="1454553"/>
                <a:ext cx="648072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/>
                  <a:t>г</a:t>
                </a:r>
                <a:endParaRPr lang="ru-RU" sz="6600" i="1" dirty="0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131840" y="1772816"/>
                <a:ext cx="606637" cy="606637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49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3131840" y="1454553"/>
              <a:ext cx="60663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i="1" dirty="0" smtClean="0">
                  <a:solidFill>
                    <a:srgbClr val="FF0000"/>
                  </a:solidFill>
                </a:rPr>
                <a:t>а</a:t>
              </a:r>
              <a:endParaRPr lang="ru-RU" sz="66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07883" y="2276872"/>
            <a:ext cx="3494092" cy="1129417"/>
            <a:chOff x="307883" y="2636912"/>
            <a:chExt cx="3494092" cy="1129417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307883" y="2658333"/>
              <a:ext cx="3486957" cy="1107996"/>
              <a:chOff x="251520" y="1454553"/>
              <a:chExt cx="3486957" cy="1107996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251520" y="2008551"/>
                <a:ext cx="2736304" cy="370902"/>
                <a:chOff x="179512" y="1916832"/>
                <a:chExt cx="2232248" cy="288032"/>
              </a:xfrm>
            </p:grpSpPr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179512" y="2204864"/>
                  <a:ext cx="2232248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/>
                <p:nvPr/>
              </p:nvCxnSpPr>
              <p:spPr>
                <a:xfrm flipV="1">
                  <a:off x="2411760" y="1916832"/>
                  <a:ext cx="0" cy="288032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TextBox 14"/>
              <p:cNvSpPr txBox="1"/>
              <p:nvPr/>
            </p:nvSpPr>
            <p:spPr>
              <a:xfrm>
                <a:off x="2339752" y="1454553"/>
                <a:ext cx="648072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/>
                  <a:t>х</a:t>
                </a:r>
                <a:endParaRPr lang="ru-RU" sz="6600" i="1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3131840" y="1772816"/>
                <a:ext cx="606637" cy="606637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49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3195338" y="2636912"/>
              <a:ext cx="60663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i="1" dirty="0" smtClean="0">
                  <a:solidFill>
                    <a:srgbClr val="FF0000"/>
                  </a:solidFill>
                </a:rPr>
                <a:t>а</a:t>
              </a:r>
              <a:endParaRPr lang="ru-RU" sz="66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076056" y="680040"/>
            <a:ext cx="3487177" cy="1116227"/>
            <a:chOff x="5076056" y="1513905"/>
            <a:chExt cx="3487177" cy="1116227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5076056" y="1522136"/>
              <a:ext cx="3486957" cy="1107996"/>
              <a:chOff x="251520" y="1454553"/>
              <a:chExt cx="3486957" cy="1107996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251520" y="2008551"/>
                <a:ext cx="2736304" cy="370902"/>
                <a:chOff x="179512" y="1916832"/>
                <a:chExt cx="2232248" cy="28803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179512" y="2204864"/>
                  <a:ext cx="2232248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flipV="1">
                  <a:off x="2411760" y="1916832"/>
                  <a:ext cx="0" cy="288032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TextBox 22"/>
              <p:cNvSpPr txBox="1"/>
              <p:nvPr/>
            </p:nvSpPr>
            <p:spPr>
              <a:xfrm>
                <a:off x="2339752" y="1454553"/>
                <a:ext cx="648072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/>
                  <a:t>з</a:t>
                </a:r>
                <a:endParaRPr lang="ru-RU" sz="6600" i="1" dirty="0"/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3131840" y="1772816"/>
                <a:ext cx="606637" cy="606637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49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7956596" y="1513905"/>
              <a:ext cx="60663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i="1" dirty="0" smtClean="0">
                  <a:solidFill>
                    <a:srgbClr val="FF0000"/>
                  </a:solidFill>
                </a:rPr>
                <a:t>е</a:t>
              </a:r>
              <a:endParaRPr lang="ru-RU" sz="66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076056" y="2276872"/>
            <a:ext cx="3486957" cy="1129417"/>
            <a:chOff x="5076056" y="2636912"/>
            <a:chExt cx="3486957" cy="1129417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5076056" y="2658333"/>
              <a:ext cx="3486957" cy="1107996"/>
              <a:chOff x="251520" y="1454553"/>
              <a:chExt cx="3486957" cy="1107996"/>
            </a:xfrm>
          </p:grpSpPr>
          <p:grpSp>
            <p:nvGrpSpPr>
              <p:cNvPr id="30" name="Группа 29"/>
              <p:cNvGrpSpPr/>
              <p:nvPr/>
            </p:nvGrpSpPr>
            <p:grpSpPr>
              <a:xfrm>
                <a:off x="251520" y="2008551"/>
                <a:ext cx="2736304" cy="370902"/>
                <a:chOff x="179512" y="1916832"/>
                <a:chExt cx="2232248" cy="288032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179512" y="2204864"/>
                  <a:ext cx="2232248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flipV="1">
                  <a:off x="2411760" y="1916832"/>
                  <a:ext cx="0" cy="288032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TextBox 30"/>
              <p:cNvSpPr txBox="1"/>
              <p:nvPr/>
            </p:nvSpPr>
            <p:spPr>
              <a:xfrm>
                <a:off x="2339752" y="1454553"/>
                <a:ext cx="648072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/>
                  <a:t>с</a:t>
                </a:r>
                <a:endParaRPr lang="ru-RU" sz="6600" i="1" dirty="0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3131840" y="1772816"/>
                <a:ext cx="606637" cy="606637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 w="349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7950796" y="2636912"/>
              <a:ext cx="60663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i="1" dirty="0" smtClean="0">
                  <a:solidFill>
                    <a:srgbClr val="FF0000"/>
                  </a:solidFill>
                </a:rPr>
                <a:t>е</a:t>
              </a:r>
              <a:endParaRPr lang="ru-RU" sz="66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323488" y="3849435"/>
            <a:ext cx="3498377" cy="1107996"/>
            <a:chOff x="323488" y="4268974"/>
            <a:chExt cx="3498377" cy="1107996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323488" y="4268974"/>
              <a:ext cx="3498377" cy="1107996"/>
              <a:chOff x="303598" y="3861048"/>
              <a:chExt cx="3498377" cy="1107996"/>
            </a:xfrm>
          </p:grpSpPr>
          <p:grpSp>
            <p:nvGrpSpPr>
              <p:cNvPr id="38" name="Группа 37"/>
              <p:cNvGrpSpPr/>
              <p:nvPr/>
            </p:nvGrpSpPr>
            <p:grpSpPr>
              <a:xfrm>
                <a:off x="303598" y="4228270"/>
                <a:ext cx="3486957" cy="606637"/>
                <a:chOff x="251520" y="1772816"/>
                <a:chExt cx="3486957" cy="606637"/>
              </a:xfrm>
            </p:grpSpPr>
            <p:grpSp>
              <p:nvGrpSpPr>
                <p:cNvPr id="40" name="Группа 39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43" name="Прямая соединительная линия 42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Прямая соединительная линия 43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2" name="Прямоугольник 41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3195338" y="3861048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600" i="1" dirty="0" smtClean="0">
                    <a:solidFill>
                      <a:srgbClr val="FF0000"/>
                    </a:solidFill>
                  </a:rPr>
                  <a:t>а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7" name="Прямоугольник 36"/>
            <p:cNvSpPr/>
            <p:nvPr/>
          </p:nvSpPr>
          <p:spPr>
            <a:xfrm>
              <a:off x="2339752" y="4526888"/>
              <a:ext cx="630304" cy="630304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5150615" y="3905180"/>
            <a:ext cx="3628422" cy="1107996"/>
            <a:chOff x="5150615" y="4324719"/>
            <a:chExt cx="3628422" cy="1107996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5150615" y="4324719"/>
              <a:ext cx="3628422" cy="1107996"/>
              <a:chOff x="5130725" y="3916793"/>
              <a:chExt cx="3628422" cy="1107996"/>
            </a:xfrm>
          </p:grpSpPr>
          <p:grpSp>
            <p:nvGrpSpPr>
              <p:cNvPr id="48" name="Группа 47"/>
              <p:cNvGrpSpPr/>
              <p:nvPr/>
            </p:nvGrpSpPr>
            <p:grpSpPr>
              <a:xfrm>
                <a:off x="5130725" y="4235056"/>
                <a:ext cx="3486957" cy="606637"/>
                <a:chOff x="251520" y="1772816"/>
                <a:chExt cx="3486957" cy="606637"/>
              </a:xfrm>
            </p:grpSpPr>
            <p:grpSp>
              <p:nvGrpSpPr>
                <p:cNvPr id="50" name="Группа 49"/>
                <p:cNvGrpSpPr/>
                <p:nvPr/>
              </p:nvGrpSpPr>
              <p:grpSpPr>
                <a:xfrm>
                  <a:off x="251520" y="2008551"/>
                  <a:ext cx="2736304" cy="370902"/>
                  <a:chOff x="179512" y="1916832"/>
                  <a:chExt cx="2232248" cy="288032"/>
                </a:xfrm>
              </p:grpSpPr>
              <p:cxnSp>
                <p:nvCxnSpPr>
                  <p:cNvPr id="52" name="Прямая соединительная линия 51"/>
                  <p:cNvCxnSpPr/>
                  <p:nvPr/>
                </p:nvCxnSpPr>
                <p:spPr>
                  <a:xfrm>
                    <a:off x="179512" y="2204864"/>
                    <a:ext cx="2232248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Прямая соединительная линия 52"/>
                  <p:cNvCxnSpPr/>
                  <p:nvPr/>
                </p:nvCxnSpPr>
                <p:spPr>
                  <a:xfrm flipV="1">
                    <a:off x="2411760" y="1916832"/>
                    <a:ext cx="0" cy="288032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Прямоугольник 50"/>
                <p:cNvSpPr/>
                <p:nvPr/>
              </p:nvSpPr>
              <p:spPr>
                <a:xfrm>
                  <a:off x="3131840" y="1772816"/>
                  <a:ext cx="606637" cy="606637"/>
                </a:xfrm>
                <a:prstGeom prst="rect">
                  <a:avLst/>
                </a:prstGeom>
                <a:solidFill>
                  <a:schemeClr val="accent1">
                    <a:alpha val="0"/>
                  </a:schemeClr>
                </a:solidFill>
                <a:ln w="349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9" name="TextBox 48"/>
              <p:cNvSpPr txBox="1"/>
              <p:nvPr/>
            </p:nvSpPr>
            <p:spPr>
              <a:xfrm>
                <a:off x="8152510" y="3916793"/>
                <a:ext cx="60663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e-BY" sz="6600" i="1" dirty="0" smtClean="0">
                    <a:solidFill>
                      <a:srgbClr val="FF0000"/>
                    </a:solidFill>
                  </a:rPr>
                  <a:t>е</a:t>
                </a:r>
                <a:endParaRPr lang="ru-RU" sz="6600" i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7" name="Прямоугольник 46"/>
            <p:cNvSpPr/>
            <p:nvPr/>
          </p:nvSpPr>
          <p:spPr>
            <a:xfrm>
              <a:off x="7146286" y="4563565"/>
              <a:ext cx="630304" cy="630304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Управляющая кнопка: назад 1">
            <a:hlinkClick r:id="rId3" action="ppaction://hlinksldjump" highlightClick="1"/>
          </p:cNvPr>
          <p:cNvSpPr/>
          <p:nvPr/>
        </p:nvSpPr>
        <p:spPr>
          <a:xfrm>
            <a:off x="323488" y="6021288"/>
            <a:ext cx="864136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5" name="Picture 2" descr="http://img.crazys.info/files/i/2009.2.4/1233748773_11376803692636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204" y="-32586"/>
            <a:ext cx="1398446" cy="116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21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5c21e3614598f348566e6881c0f9985bc7615"/>
  <p:tag name="ISPRING_RESOURCE_PATHS_HASH_PRESENTER" val="eaf2b7114b1c0e088dacded8e1cb40847926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431</Words>
  <Application>Microsoft Office PowerPoint</Application>
  <PresentationFormat>Экран (4:3)</PresentationFormat>
  <Paragraphs>160</Paragraphs>
  <Slides>19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1-е скланенне адзіночны лік</vt:lpstr>
      <vt:lpstr>1-е скланенне адзіночны лік</vt:lpstr>
      <vt:lpstr>Чаргаванне зычных</vt:lpstr>
      <vt:lpstr>Презентация PowerPoint</vt:lpstr>
      <vt:lpstr>Презентация PowerPoint</vt:lpstr>
      <vt:lpstr>Презентация PowerPoint</vt:lpstr>
      <vt:lpstr>Канчаткі назоўнікаў жаночага роду 1-га скланення ў давальным, месным склонах могуць  залежыць ад апошняга зычнага асновы.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1-е скланенне, ж.р.</dc:title>
  <dc:creator>Администратор</dc:creator>
  <cp:lastModifiedBy>User_45</cp:lastModifiedBy>
  <cp:revision>141</cp:revision>
  <dcterms:created xsi:type="dcterms:W3CDTF">2013-12-18T19:16:42Z</dcterms:created>
  <dcterms:modified xsi:type="dcterms:W3CDTF">2019-02-25T15:13:13Z</dcterms:modified>
</cp:coreProperties>
</file>