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65" r:id="rId4"/>
    <p:sldId id="271" r:id="rId5"/>
    <p:sldId id="292" r:id="rId6"/>
    <p:sldId id="293" r:id="rId7"/>
    <p:sldId id="294" r:id="rId8"/>
    <p:sldId id="267" r:id="rId9"/>
    <p:sldId id="282" r:id="rId10"/>
    <p:sldId id="256" r:id="rId11"/>
    <p:sldId id="257" r:id="rId12"/>
    <p:sldId id="259" r:id="rId13"/>
    <p:sldId id="260" r:id="rId14"/>
    <p:sldId id="261" r:id="rId15"/>
    <p:sldId id="272" r:id="rId16"/>
    <p:sldId id="284" r:id="rId17"/>
    <p:sldId id="274" r:id="rId18"/>
    <p:sldId id="276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FA0D-BE41-4303-99E9-B5FDFE97A673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A168-EA9A-4504-88F9-FD43DAFCB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E9AAE-A9B7-4600-B67A-1EA4EA6E50D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0671-3FCB-4256-97D7-CCC5EE7B2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8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0671-3FCB-4256-97D7-CCC5EE7B26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0671-3FCB-4256-97D7-CCC5EE7B26C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1B8-ADF4-47B4-8ED9-D41E4C46DC57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4F4F-5973-490E-891C-660D365DD7A1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A43B-AC91-44FA-8C9B-329E9C74EF42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EA27-3732-4A9B-ACBE-E124FAB0AFFB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0946-DC5A-4D67-A4FB-D71BD818F4A6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1259-8DD8-417D-9ED5-88464B232F1E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05D4-7339-41D4-B3BC-955D808CB418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78CA-CF4B-4462-ADDD-FF187651E733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ACD8-2108-4A11-B49B-182210152E5B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5434-D539-47D7-8A68-C1AFE04C4FDD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90AA-397E-416C-AEC1-BA1AFE8F9537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A3A0-D80D-48AA-BDDE-E91BE9EA3E78}" type="datetime1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9C36-B754-4CB3-9DF7-48F4EBC8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2">
                <a:alpha val="99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043890" cy="4714908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dirty="0" smtClean="0"/>
              <a:t>Обучающие компьютерные программы как средство повышения уровня коммуникативной компетенции учащихся</a:t>
            </a:r>
            <a:r>
              <a:rPr lang="ru-RU" b="1" dirty="0" smtClean="0"/>
              <a:t>» </a:t>
            </a:r>
            <a:endParaRPr lang="ru-RU" dirty="0"/>
          </a:p>
        </p:txBody>
      </p:sp>
      <p:pic>
        <p:nvPicPr>
          <p:cNvPr id="2050" name="Picture 2" descr="E:\Мои рисунки\Организатор клипов (Microsoft)\j02135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047750" cy="1371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DE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Modalverb „dürfen“</a:t>
            </a:r>
            <a:endParaRPr lang="ru-RU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714488"/>
            <a:ext cx="8858312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ich 				Autos spielen	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Wir 		 		Bücher lesen</a:t>
            </a: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Das Mädchen		Rad fahren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Kinder, ihr		    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de-DE" b="1" dirty="0" smtClean="0">
                <a:solidFill>
                  <a:schemeClr val="bg1"/>
                </a:solidFill>
              </a:rPr>
              <a:t>Ins Schwimmbad </a:t>
            </a:r>
          </a:p>
          <a:p>
            <a:pPr algn="l"/>
            <a:r>
              <a:rPr lang="de-DE" b="1" dirty="0">
                <a:solidFill>
                  <a:schemeClr val="bg1"/>
                </a:solidFill>
              </a:rPr>
              <a:t>	</a:t>
            </a:r>
            <a:r>
              <a:rPr lang="de-DE" b="1" dirty="0" smtClean="0">
                <a:solidFill>
                  <a:schemeClr val="bg1"/>
                </a:solidFill>
              </a:rPr>
              <a:t>		    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de-DE" b="1" dirty="0" smtClean="0">
                <a:solidFill>
                  <a:schemeClr val="bg1"/>
                </a:solidFill>
              </a:rPr>
              <a:t>gehen	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7095755" y="5214951"/>
            <a:ext cx="1592890" cy="1000131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1714480" y="1643050"/>
            <a:ext cx="1928826" cy="85725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darf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1500166" y="2714620"/>
            <a:ext cx="2214578" cy="71438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dürfen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285984" y="3357562"/>
            <a:ext cx="1571636" cy="857256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darf</a:t>
            </a:r>
            <a:endParaRPr lang="ru-RU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7000892" y="2214554"/>
            <a:ext cx="1928826" cy="264320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dürfen</a:t>
            </a:r>
          </a:p>
          <a:p>
            <a:pPr algn="ctr"/>
            <a:r>
              <a:rPr lang="de-DE" sz="2400" dirty="0" smtClean="0"/>
              <a:t>darf</a:t>
            </a:r>
          </a:p>
          <a:p>
            <a:pPr algn="ctr"/>
            <a:r>
              <a:rPr lang="de-DE" sz="2400" dirty="0" smtClean="0"/>
              <a:t>darfst</a:t>
            </a:r>
          </a:p>
          <a:p>
            <a:pPr algn="ctr"/>
            <a:r>
              <a:rPr lang="de-DE" sz="2400" dirty="0" smtClean="0"/>
              <a:t>dürft</a:t>
            </a:r>
          </a:p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785918" y="4429132"/>
            <a:ext cx="1785950" cy="100013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dürft</a:t>
            </a:r>
            <a:endParaRPr lang="ru-RU" sz="16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  <a:blipFill>
            <a:blip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0435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6">
              <a:buNone/>
            </a:pPr>
            <a:endParaRPr lang="de-DE" dirty="0" smtClean="0"/>
          </a:p>
          <a:p>
            <a:pPr lvl="6">
              <a:buNone/>
            </a:pPr>
            <a:endParaRPr lang="de-DE" dirty="0" smtClean="0"/>
          </a:p>
          <a:p>
            <a:pPr lvl="6">
              <a:buNone/>
            </a:pPr>
            <a:endParaRPr lang="de-DE" dirty="0" smtClean="0"/>
          </a:p>
          <a:p>
            <a:pPr lvl="6">
              <a:buNone/>
            </a:pPr>
            <a:r>
              <a:rPr lang="de-DE" b="1" dirty="0" smtClean="0">
                <a:solidFill>
                  <a:srgbClr val="7030A0"/>
                </a:solidFill>
              </a:rPr>
              <a:t>ST</a:t>
            </a:r>
            <a:r>
              <a:rPr lang="de-DE" b="1" dirty="0" smtClean="0">
                <a:solidFill>
                  <a:srgbClr val="FF0000"/>
                </a:solidFill>
              </a:rPr>
              <a:t>Ä</a:t>
            </a:r>
            <a:r>
              <a:rPr lang="de-DE" b="1" dirty="0" smtClean="0">
                <a:solidFill>
                  <a:srgbClr val="7030A0"/>
                </a:solidFill>
              </a:rPr>
              <a:t>RKER</a:t>
            </a:r>
          </a:p>
          <a:p>
            <a:pPr lvl="6">
              <a:buNone/>
            </a:pPr>
            <a:endParaRPr lang="de-DE" dirty="0"/>
          </a:p>
          <a:p>
            <a:pPr lvl="6">
              <a:buNone/>
            </a:pPr>
            <a:endParaRPr lang="de-DE" dirty="0" smtClean="0"/>
          </a:p>
          <a:p>
            <a:pPr lvl="6">
              <a:buNone/>
            </a:pPr>
            <a:r>
              <a:rPr lang="de-DE" b="1" dirty="0" smtClean="0">
                <a:solidFill>
                  <a:srgbClr val="7030A0"/>
                </a:solidFill>
              </a:rPr>
              <a:t>                         AM ST</a:t>
            </a:r>
            <a:r>
              <a:rPr lang="de-DE" b="1" dirty="0" smtClean="0">
                <a:solidFill>
                  <a:srgbClr val="FF0000"/>
                </a:solidFill>
              </a:rPr>
              <a:t>Ä</a:t>
            </a:r>
            <a:r>
              <a:rPr lang="de-DE" b="1" dirty="0" smtClean="0">
                <a:solidFill>
                  <a:srgbClr val="7030A0"/>
                </a:solidFill>
              </a:rPr>
              <a:t>RKSTEN</a:t>
            </a:r>
          </a:p>
          <a:p>
            <a:pPr lvl="6">
              <a:buNone/>
            </a:pPr>
            <a:endParaRPr lang="de-DE" b="1" dirty="0">
              <a:solidFill>
                <a:srgbClr val="7030A0"/>
              </a:solidFill>
            </a:endParaRPr>
          </a:p>
          <a:p>
            <a:pPr lvl="6">
              <a:buNone/>
            </a:pPr>
            <a:endParaRPr lang="de-DE" b="1" dirty="0" smtClean="0">
              <a:solidFill>
                <a:srgbClr val="7030A0"/>
              </a:solidFill>
            </a:endParaRPr>
          </a:p>
          <a:p>
            <a:pPr lvl="6">
              <a:buNone/>
            </a:pPr>
            <a:endParaRPr lang="de-DE" b="1" dirty="0" smtClean="0">
              <a:solidFill>
                <a:srgbClr val="7030A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142852"/>
            <a:ext cx="6929486" cy="150019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STEIGERUNGSSTUFEN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1785926"/>
            <a:ext cx="2357454" cy="78581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SCHÖN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3786182" y="1714488"/>
            <a:ext cx="1928826" cy="92869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SCHÖN</a:t>
            </a:r>
            <a:r>
              <a:rPr lang="de-DE" dirty="0" smtClean="0">
                <a:solidFill>
                  <a:srgbClr val="FF0000"/>
                </a:solidFill>
              </a:rPr>
              <a:t>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500826" y="1785926"/>
            <a:ext cx="2286016" cy="85725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AM </a:t>
            </a:r>
            <a:r>
              <a:rPr lang="de-DE" dirty="0" smtClean="0"/>
              <a:t>SCHÖN</a:t>
            </a:r>
            <a:r>
              <a:rPr lang="de-DE" dirty="0" smtClean="0">
                <a:solidFill>
                  <a:srgbClr val="FF0000"/>
                </a:solidFill>
              </a:rPr>
              <a:t>STEN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71810"/>
            <a:ext cx="1202502" cy="121444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85728"/>
            <a:ext cx="1214446" cy="13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ройная стрелка влево/вправо/вверх 12"/>
          <p:cNvSpPr/>
          <p:nvPr/>
        </p:nvSpPr>
        <p:spPr>
          <a:xfrm>
            <a:off x="2285984" y="2928934"/>
            <a:ext cx="2071702" cy="1357322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ST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b="1" dirty="0" smtClean="0">
                <a:solidFill>
                  <a:srgbClr val="7030A0"/>
                </a:solidFill>
              </a:rPr>
              <a:t>RK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6072198" y="4929198"/>
            <a:ext cx="1571636" cy="142876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58016" y="58578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>
            <a:stCxn id="15" idx="2"/>
          </p:cNvCxnSpPr>
          <p:nvPr/>
        </p:nvCxnSpPr>
        <p:spPr>
          <a:xfrm rot="10800000">
            <a:off x="5715008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29190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GUT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6714346" y="4786322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86512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BESSER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715272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2462" y="535782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AM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BESTEN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Улыбающееся лицо 31"/>
          <p:cNvSpPr/>
          <p:nvPr/>
        </p:nvSpPr>
        <p:spPr>
          <a:xfrm>
            <a:off x="1571604" y="5000636"/>
            <a:ext cx="1571636" cy="13573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32" idx="2"/>
          </p:cNvCxnSpPr>
          <p:nvPr/>
        </p:nvCxnSpPr>
        <p:spPr>
          <a:xfrm rot="10800000">
            <a:off x="1142976" y="5643581"/>
            <a:ext cx="428628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7158" y="5500702"/>
            <a:ext cx="73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bg1"/>
                </a:solidFill>
              </a:rPr>
              <a:t>GUT</a:t>
            </a:r>
            <a:endParaRPr lang="ru-RU" b="1" u="sng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>
            <a:stCxn id="32" idx="0"/>
          </p:cNvCxnSpPr>
          <p:nvPr/>
        </p:nvCxnSpPr>
        <p:spPr>
          <a:xfrm rot="5400000" flipH="1" flipV="1">
            <a:off x="2179621" y="48220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57357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GUTER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>
            <a:stCxn id="32" idx="6"/>
          </p:cNvCxnSpPr>
          <p:nvPr/>
        </p:nvCxnSpPr>
        <p:spPr>
          <a:xfrm flipV="1">
            <a:off x="3143240" y="5643579"/>
            <a:ext cx="428628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0430" y="52863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AM GUTESTEN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5" grpId="0" animBg="1"/>
      <p:bldP spid="19" grpId="0"/>
      <p:bldP spid="22" grpId="0"/>
      <p:bldP spid="25" grpId="0"/>
      <p:bldP spid="32" grpId="0" animBg="1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err="1" smtClean="0"/>
              <a:t>GROß</a:t>
            </a:r>
            <a:r>
              <a:rPr lang="de-DE" dirty="0" smtClean="0"/>
              <a:t>		 			 AM </a:t>
            </a:r>
            <a:r>
              <a:rPr lang="de-DE" dirty="0" err="1" smtClean="0"/>
              <a:t>GRÖßTEN</a:t>
            </a:r>
            <a:endParaRPr lang="de-DE" dirty="0" smtClean="0"/>
          </a:p>
          <a:p>
            <a:r>
              <a:rPr lang="de-DE" dirty="0" smtClean="0"/>
              <a:t>SCHÖNER	</a:t>
            </a:r>
            <a:r>
              <a:rPr lang="de-DE" dirty="0" err="1" smtClean="0"/>
              <a:t>SCHÖNER</a:t>
            </a:r>
            <a:r>
              <a:rPr lang="de-DE" dirty="0" smtClean="0"/>
              <a:t>		</a:t>
            </a:r>
          </a:p>
          <a:p>
            <a:r>
              <a:rPr lang="de-DE" dirty="0" smtClean="0"/>
              <a:t>WARM				 	AM WÄRMSTEN</a:t>
            </a:r>
          </a:p>
          <a:p>
            <a:r>
              <a:rPr lang="de-DE" dirty="0" smtClean="0"/>
              <a:t>LEICHT		LEICHTER		</a:t>
            </a:r>
          </a:p>
          <a:p>
            <a:r>
              <a:rPr lang="de-DE" dirty="0" smtClean="0"/>
              <a:t>SCHNELL 	SCHNELLER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64305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de-D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STEIGERUNGSSTUFEN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28926" y="1643050"/>
            <a:ext cx="2000264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GRÖßER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643570" y="2143116"/>
            <a:ext cx="3000396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 SCHÖNSTEN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57488" y="2857496"/>
            <a:ext cx="2143140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WÄRMER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3929066"/>
            <a:ext cx="2786082" cy="7143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 SCHNELLSTEN</a:t>
            </a:r>
            <a:endParaRPr lang="ru-RU" dirty="0"/>
          </a:p>
        </p:txBody>
      </p:sp>
      <p:pic>
        <p:nvPicPr>
          <p:cNvPr id="409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92547"/>
            <a:ext cx="1472524" cy="1259851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5643570" y="3357562"/>
            <a:ext cx="3000396" cy="64294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 LEICHTESTEN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2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2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2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2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2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2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643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  <a:normAutofit/>
          </a:bodyPr>
          <a:lstStyle/>
          <a:p>
            <a:pPr algn="l"/>
            <a:r>
              <a:rPr lang="ru-RU" sz="1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СКЛОНЕНИЕ ПРИЛАГАТЕЛЬНЫХ </a:t>
            </a:r>
            <a:br>
              <a:rPr lang="ru-RU" sz="1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 НЕОПРЕДЕЛЁННОГО АРТИКЛЯ</a:t>
            </a:r>
            <a:endParaRPr lang="ru-RU" sz="12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de-DE" u="sng" dirty="0" smtClean="0"/>
          </a:p>
          <a:p>
            <a:r>
              <a:rPr lang="de-DE" b="1" u="sng" dirty="0" smtClean="0"/>
              <a:t>Der Hund </a:t>
            </a:r>
            <a:r>
              <a:rPr lang="de-DE" b="1" dirty="0" smtClean="0"/>
              <a:t>ist weiß – ein weiß		Hund</a:t>
            </a:r>
          </a:p>
          <a:p>
            <a:r>
              <a:rPr lang="de-DE" b="1" u="sng" dirty="0" smtClean="0"/>
              <a:t>Das Mädchen </a:t>
            </a:r>
            <a:r>
              <a:rPr lang="de-DE" b="1" dirty="0" smtClean="0"/>
              <a:t>ist bescheiden – ein bescheiden   Mädchen</a:t>
            </a:r>
          </a:p>
          <a:p>
            <a:r>
              <a:rPr lang="de-DE" b="1" u="sng" dirty="0" smtClean="0"/>
              <a:t>Die Rose </a:t>
            </a:r>
            <a:r>
              <a:rPr lang="de-DE" b="1" dirty="0" smtClean="0"/>
              <a:t>ist rot – eine rot	   Rose</a:t>
            </a:r>
          </a:p>
          <a:p>
            <a:r>
              <a:rPr lang="de-DE" b="1" u="sng" dirty="0" smtClean="0"/>
              <a:t>Die Kinder </a:t>
            </a:r>
            <a:r>
              <a:rPr lang="de-DE" b="1" dirty="0" smtClean="0"/>
              <a:t>sind lieb – lieb	   Kinder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>
            <a:off x="5286380" y="2071678"/>
            <a:ext cx="1143008" cy="642942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er</a:t>
            </a:r>
            <a:endParaRPr lang="ru-RU" b="1" dirty="0"/>
          </a:p>
        </p:txBody>
      </p:sp>
      <p:sp>
        <p:nvSpPr>
          <p:cNvPr id="10" name="Солнце 9"/>
          <p:cNvSpPr/>
          <p:nvPr/>
        </p:nvSpPr>
        <p:spPr>
          <a:xfrm>
            <a:off x="8001024" y="2857496"/>
            <a:ext cx="1142976" cy="571504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es</a:t>
            </a:r>
            <a:endParaRPr lang="ru-RU" b="1" dirty="0"/>
          </a:p>
        </p:txBody>
      </p:sp>
      <p:sp>
        <p:nvSpPr>
          <p:cNvPr id="11" name="Солнце 10"/>
          <p:cNvSpPr/>
          <p:nvPr/>
        </p:nvSpPr>
        <p:spPr>
          <a:xfrm>
            <a:off x="4643438" y="3786190"/>
            <a:ext cx="1143008" cy="714380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r>
              <a:rPr lang="de-DE" b="1" dirty="0" smtClean="0"/>
              <a:t>e</a:t>
            </a:r>
            <a:endParaRPr lang="ru-RU" b="1" dirty="0"/>
          </a:p>
        </p:txBody>
      </p:sp>
      <p:sp>
        <p:nvSpPr>
          <p:cNvPr id="12" name="Солнце 11"/>
          <p:cNvSpPr/>
          <p:nvPr/>
        </p:nvSpPr>
        <p:spPr>
          <a:xfrm>
            <a:off x="4714876" y="4572008"/>
            <a:ext cx="1000132" cy="500066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</a:t>
            </a:r>
            <a:endParaRPr lang="ru-RU" b="1" dirty="0"/>
          </a:p>
        </p:txBody>
      </p:sp>
      <p:pic>
        <p:nvPicPr>
          <p:cNvPr id="5122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643446"/>
            <a:ext cx="1539498" cy="1571636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LEXIKALISCH-GRAMMATISCHER </a:t>
            </a:r>
            <a:r>
              <a:rPr lang="de-DE" sz="3100" dirty="0"/>
              <a:t>TEST FÜR DIE 5. KLASSE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de-DE" sz="3100" dirty="0"/>
              <a:t>THEMA: ICH-DU-WIR, </a:t>
            </a:r>
            <a:r>
              <a:rPr lang="de-DE" sz="3100" dirty="0" err="1"/>
              <a:t>ÄUßERES</a:t>
            </a:r>
            <a:r>
              <a:rPr lang="de-DE" sz="3100" dirty="0"/>
              <a:t> DES MENSCHEN.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1400" b="1" u="sng" dirty="0" smtClean="0"/>
              <a:t>Aufgabe I. Wählt die richtige </a:t>
            </a:r>
            <a:endParaRPr lang="ru-RU" sz="1400" b="1" u="sng" dirty="0" smtClean="0"/>
          </a:p>
          <a:p>
            <a:r>
              <a:rPr lang="de-DE" sz="1400" b="1" u="sng" dirty="0" smtClean="0"/>
              <a:t>Übersetzung!</a:t>
            </a:r>
            <a:endParaRPr lang="ru-RU" sz="1400" b="1" u="sng" dirty="0" smtClean="0"/>
          </a:p>
          <a:p>
            <a:pPr lvl="0"/>
            <a:r>
              <a:rPr lang="de-DE" sz="1400" dirty="0" smtClean="0"/>
              <a:t>Aussehen</a:t>
            </a:r>
            <a:r>
              <a:rPr lang="ru-RU" sz="1400" dirty="0" smtClean="0"/>
              <a:t>   	</a:t>
            </a:r>
            <a:r>
              <a:rPr lang="de-DE" sz="1400" dirty="0" smtClean="0"/>
              <a:t>a)</a:t>
            </a:r>
            <a:r>
              <a:rPr lang="ru-RU" sz="1400" dirty="0" smtClean="0"/>
              <a:t>готовый помочь</a:t>
            </a:r>
          </a:p>
          <a:p>
            <a:pPr lvl="0"/>
            <a:r>
              <a:rPr lang="de-DE" sz="1400" dirty="0" smtClean="0"/>
              <a:t>Kräftig</a:t>
            </a:r>
            <a:r>
              <a:rPr lang="ru-RU" sz="1400" dirty="0" smtClean="0"/>
              <a:t>	</a:t>
            </a:r>
            <a:r>
              <a:rPr lang="de-DE" sz="1400" dirty="0" smtClean="0"/>
              <a:t>	b)</a:t>
            </a:r>
            <a:r>
              <a:rPr lang="ru-RU" sz="1400" dirty="0" smtClean="0"/>
              <a:t>выглядеть</a:t>
            </a:r>
          </a:p>
          <a:p>
            <a:pPr lvl="0"/>
            <a:r>
              <a:rPr lang="de-DE" sz="1400" dirty="0" smtClean="0"/>
              <a:t>Äußeres	c)</a:t>
            </a:r>
            <a:r>
              <a:rPr lang="ru-RU" sz="1400" dirty="0" smtClean="0"/>
              <a:t>внимательный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/>
            <a:r>
              <a:rPr lang="de-DE" sz="1400" dirty="0" smtClean="0"/>
              <a:t>das Gesicht	d)</a:t>
            </a:r>
            <a:r>
              <a:rPr lang="ru-RU" sz="1400" dirty="0" smtClean="0"/>
              <a:t>аккуратный</a:t>
            </a:r>
          </a:p>
          <a:p>
            <a:pPr lvl="0"/>
            <a:r>
              <a:rPr lang="de-DE" sz="1400" dirty="0" smtClean="0"/>
              <a:t>aufmerksam	e)</a:t>
            </a:r>
            <a:r>
              <a:rPr lang="ru-RU" sz="1400" dirty="0" smtClean="0"/>
              <a:t>внешность</a:t>
            </a:r>
          </a:p>
          <a:p>
            <a:pPr lvl="0"/>
            <a:r>
              <a:rPr lang="de-DE" sz="1400" dirty="0" smtClean="0"/>
              <a:t>hilfsbereit	f)</a:t>
            </a:r>
            <a:r>
              <a:rPr lang="ru-RU" sz="1400" dirty="0" smtClean="0"/>
              <a:t>сильный</a:t>
            </a:r>
          </a:p>
          <a:p>
            <a:pPr lvl="0"/>
            <a:r>
              <a:rPr lang="de-DE" sz="1400" dirty="0" smtClean="0"/>
              <a:t>ordentlich	g)</a:t>
            </a:r>
            <a:r>
              <a:rPr lang="ru-RU" sz="1400" dirty="0" smtClean="0"/>
              <a:t>лицо</a:t>
            </a:r>
          </a:p>
          <a:p>
            <a:r>
              <a:rPr lang="de-DE" sz="1400" b="1" u="sng" dirty="0" smtClean="0"/>
              <a:t>Aufgabe II. Wählt die richtige Variante!</a:t>
            </a:r>
            <a:endParaRPr lang="ru-RU" sz="1400" b="1" u="sng" dirty="0" smtClean="0"/>
          </a:p>
          <a:p>
            <a:pPr lvl="0"/>
            <a:r>
              <a:rPr lang="de-DE" sz="1400" dirty="0" smtClean="0"/>
              <a:t>Die Haare sind …</a:t>
            </a:r>
            <a:endParaRPr lang="ru-RU" sz="1400" dirty="0" smtClean="0"/>
          </a:p>
          <a:p>
            <a:pPr lvl="0"/>
            <a:r>
              <a:rPr lang="de-DE" sz="1400" dirty="0" smtClean="0"/>
              <a:t>grün	b) lockig	c) schlank</a:t>
            </a:r>
            <a:endParaRPr lang="ru-RU" sz="1400" dirty="0" smtClean="0"/>
          </a:p>
          <a:p>
            <a:pPr lvl="0"/>
            <a:r>
              <a:rPr lang="de-DE" sz="1400" dirty="0" smtClean="0"/>
              <a:t>Das Gesicht ist …</a:t>
            </a:r>
            <a:endParaRPr lang="ru-RU" sz="1400" dirty="0" smtClean="0"/>
          </a:p>
          <a:p>
            <a:pPr lvl="0"/>
            <a:r>
              <a:rPr lang="de-DE" sz="1400" dirty="0" smtClean="0"/>
              <a:t>kräftig	b)schmal	c) hübsch</a:t>
            </a:r>
            <a:endParaRPr lang="ru-RU" sz="1400" dirty="0" smtClean="0"/>
          </a:p>
          <a:p>
            <a:pPr lvl="0"/>
            <a:r>
              <a:rPr lang="de-DE" sz="1400" dirty="0" smtClean="0"/>
              <a:t>Die Nase ist …</a:t>
            </a:r>
            <a:endParaRPr lang="ru-RU" sz="1400" dirty="0" smtClean="0"/>
          </a:p>
          <a:p>
            <a:pPr lvl="0"/>
            <a:r>
              <a:rPr lang="de-DE" sz="1400" dirty="0" smtClean="0"/>
              <a:t>Schlank</a:t>
            </a:r>
            <a:r>
              <a:rPr lang="ru-RU" sz="1400" dirty="0" smtClean="0"/>
              <a:t>  </a:t>
            </a:r>
            <a:r>
              <a:rPr lang="de-DE" sz="1400" dirty="0" smtClean="0"/>
              <a:t>b) höflich	c) sauber</a:t>
            </a:r>
            <a:endParaRPr lang="ru-RU" sz="1400" dirty="0" smtClean="0"/>
          </a:p>
          <a:p>
            <a:pPr lvl="0"/>
            <a:r>
              <a:rPr lang="de-DE" sz="1400" dirty="0" smtClean="0"/>
              <a:t>Die Augen sind …</a:t>
            </a:r>
            <a:endParaRPr lang="ru-RU" sz="1400" dirty="0" smtClean="0"/>
          </a:p>
          <a:p>
            <a:pPr lvl="0"/>
            <a:r>
              <a:rPr lang="de-DE" sz="1400" dirty="0" smtClean="0"/>
              <a:t>blau	b) glatt	c) kurz</a:t>
            </a:r>
            <a:endParaRPr lang="ru-RU" sz="1400" dirty="0" smtClean="0"/>
          </a:p>
          <a:p>
            <a:pPr lvl="0"/>
            <a:r>
              <a:rPr lang="de-DE" sz="1400" dirty="0" smtClean="0"/>
              <a:t>Die Lippen sind …</a:t>
            </a:r>
            <a:endParaRPr lang="ru-RU" sz="1400" dirty="0" smtClean="0"/>
          </a:p>
          <a:p>
            <a:r>
              <a:rPr lang="de-DE" sz="1400" dirty="0" smtClean="0"/>
              <a:t>lockig	b) ängstlich	c) schmal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25000" lnSpcReduction="20000"/>
          </a:bodyPr>
          <a:lstStyle/>
          <a:p>
            <a:r>
              <a:rPr lang="de-DE" sz="5600" b="1" u="sng" dirty="0" smtClean="0">
                <a:solidFill>
                  <a:schemeClr val="bg1"/>
                </a:solidFill>
              </a:rPr>
              <a:t>Aufgabe III.  Schreibe, was richtig ist!</a:t>
            </a:r>
            <a:endParaRPr lang="ru-RU" sz="5600" b="1" u="sng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Das Mädchen … hübsch … (aussehen)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Wie … du … ? (aussehen)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Man … ein Diktat. (schreiben)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Hier … man das Zaus. (bauen)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Was … man zum Neujahr? (wünschen)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Die Jungen … brav … (aussehen)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Ich … nicht feige … (aussehen)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b="1" u="sng" dirty="0" smtClean="0">
                <a:solidFill>
                  <a:schemeClr val="bg1"/>
                </a:solidFill>
              </a:rPr>
              <a:t>Aufgabe IV.  Stelle die Endungen der </a:t>
            </a:r>
            <a:endParaRPr lang="ru-RU" sz="5600" b="1" u="sng" dirty="0" smtClean="0">
              <a:solidFill>
                <a:schemeClr val="bg1"/>
              </a:solidFill>
            </a:endParaRPr>
          </a:p>
          <a:p>
            <a:r>
              <a:rPr lang="de-DE" sz="5600" b="1" u="sng" dirty="0" smtClean="0">
                <a:solidFill>
                  <a:schemeClr val="bg1"/>
                </a:solidFill>
              </a:rPr>
              <a:t>Adjektive! </a:t>
            </a:r>
            <a:endParaRPr lang="ru-RU" sz="5600" b="1" u="sng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Der Hund ist alt – ein alt.. Hund.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Die Nase ist groß - eine groß.. Nase.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Das Mädchen ist klein - ein klein.. Mädchen.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Die  Blume ist rot – eine rot.. Blume.</a:t>
            </a:r>
            <a:endParaRPr lang="ru-RU" sz="5600" dirty="0" smtClean="0">
              <a:solidFill>
                <a:schemeClr val="bg1"/>
              </a:solidFill>
            </a:endParaRPr>
          </a:p>
          <a:p>
            <a:pPr lvl="0"/>
            <a:r>
              <a:rPr lang="de-DE" sz="5600" dirty="0" smtClean="0">
                <a:solidFill>
                  <a:schemeClr val="bg1"/>
                </a:solidFill>
              </a:rPr>
              <a:t>Das Auge ist blau – ein blau.. Auge.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b="1" u="sng" dirty="0" smtClean="0">
                <a:solidFill>
                  <a:schemeClr val="bg1"/>
                </a:solidFill>
              </a:rPr>
              <a:t>Aufgabe V.  Was passt zusammen? </a:t>
            </a:r>
            <a:endParaRPr lang="ru-RU" sz="5600" b="1" u="sng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Ohren		sehen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Augen		riechen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Nase		hören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Hände		gehen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Füße		schreiben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der Kopf		singen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de-DE" sz="5600" dirty="0" smtClean="0">
                <a:solidFill>
                  <a:schemeClr val="bg1"/>
                </a:solidFill>
              </a:rPr>
              <a:t>die Stimme		denken</a:t>
            </a:r>
            <a:endParaRPr lang="ru-RU" sz="56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			</a:t>
            </a:r>
            <a:r>
              <a:rPr lang="de-DE" u="sng" dirty="0" smtClean="0">
                <a:solidFill>
                  <a:schemeClr val="bg1"/>
                </a:solidFill>
              </a:rPr>
              <a:t>Mein Arbeitstag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1. Ich … um 7. Uhr …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2. Ich gehe ins Badewanne und dort … mich.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3. Ich …        die Zähne mit der …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4. Dann           ich mich und frühstücke.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5. Um 7.30 … ich in die …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1279642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1144979" cy="9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357298"/>
            <a:ext cx="985808" cy="12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357694"/>
            <a:ext cx="1071570" cy="9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000636"/>
            <a:ext cx="1128714" cy="11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071810"/>
            <a:ext cx="1500198" cy="11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Исправьте неточности в тексте.</a:t>
            </a:r>
            <a:endParaRPr lang="ru-RU" sz="2800" u="sng" dirty="0"/>
          </a:p>
        </p:txBody>
      </p:sp>
      <p:pic>
        <p:nvPicPr>
          <p:cNvPr id="6" name="Рисунок 5" descr="j040708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1500166" y="357167"/>
            <a:ext cx="6143668" cy="432922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Das ist  </a:t>
            </a:r>
            <a:r>
              <a:rPr lang="de-DE" sz="2400" b="1" u="sng" dirty="0" smtClean="0">
                <a:solidFill>
                  <a:schemeClr val="bg1"/>
                </a:solidFill>
              </a:rPr>
              <a:t>der Tag</a:t>
            </a:r>
            <a:r>
              <a:rPr lang="de-DE" sz="2400" b="1" dirty="0" smtClean="0">
                <a:solidFill>
                  <a:schemeClr val="bg1"/>
                </a:solidFill>
              </a:rPr>
              <a:t>. Das Mädchen  </a:t>
            </a:r>
            <a:r>
              <a:rPr lang="de-DE" sz="2400" b="1" u="sng" dirty="0" smtClean="0">
                <a:solidFill>
                  <a:schemeClr val="bg1"/>
                </a:solidFill>
              </a:rPr>
              <a:t>kämmt sich. </a:t>
            </a:r>
            <a:r>
              <a:rPr lang="de-DE" sz="2400" b="1" dirty="0" smtClean="0">
                <a:solidFill>
                  <a:schemeClr val="bg1"/>
                </a:solidFill>
              </a:rPr>
              <a:t>Neben ihr sitzt </a:t>
            </a:r>
            <a:r>
              <a:rPr lang="de-DE" sz="2400" b="1" u="sng" dirty="0" smtClean="0">
                <a:solidFill>
                  <a:schemeClr val="bg1"/>
                </a:solidFill>
              </a:rPr>
              <a:t>ihr Vater</a:t>
            </a:r>
            <a:r>
              <a:rPr lang="de-DE" sz="2400" b="1" dirty="0" smtClean="0">
                <a:solidFill>
                  <a:schemeClr val="bg1"/>
                </a:solidFill>
              </a:rPr>
              <a:t>. </a:t>
            </a:r>
            <a:r>
              <a:rPr lang="de-DE" sz="2400" b="1" u="sng" dirty="0" smtClean="0">
                <a:solidFill>
                  <a:schemeClr val="bg1"/>
                </a:solidFill>
              </a:rPr>
              <a:t>Er </a:t>
            </a:r>
            <a:r>
              <a:rPr lang="de-DE" sz="2400" b="1" dirty="0" smtClean="0">
                <a:solidFill>
                  <a:schemeClr val="bg1"/>
                </a:solidFill>
              </a:rPr>
              <a:t>ist </a:t>
            </a:r>
            <a:r>
              <a:rPr lang="de-DE" sz="2400" b="1" u="sng" dirty="0" smtClean="0">
                <a:solidFill>
                  <a:schemeClr val="bg1"/>
                </a:solidFill>
              </a:rPr>
              <a:t>traurig</a:t>
            </a:r>
            <a:r>
              <a:rPr lang="de-DE" sz="2400" b="1" dirty="0" smtClean="0">
                <a:solidFill>
                  <a:schemeClr val="bg1"/>
                </a:solidFill>
              </a:rPr>
              <a:t>. Das Mädchen hat eine </a:t>
            </a:r>
            <a:r>
              <a:rPr lang="de-DE" sz="2400" b="1" u="sng" dirty="0" smtClean="0">
                <a:solidFill>
                  <a:schemeClr val="bg1"/>
                </a:solidFill>
              </a:rPr>
              <a:t>rote </a:t>
            </a:r>
            <a:r>
              <a:rPr lang="de-DE" sz="2400" b="1" dirty="0" smtClean="0">
                <a:solidFill>
                  <a:schemeClr val="bg1"/>
                </a:solidFill>
              </a:rPr>
              <a:t>Bluse.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41 0.58403 L -2.77778E-6 -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57224" y="285728"/>
            <a:ext cx="6961208" cy="1824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4000" b="1" dirty="0" smtClean="0"/>
              <a:t>   </a:t>
            </a:r>
            <a:r>
              <a:rPr lang="de-DE" sz="4000" b="1" dirty="0" smtClean="0">
                <a:solidFill>
                  <a:srgbClr val="FF0000"/>
                </a:solidFill>
              </a:rPr>
              <a:t>Die heutigen Jugendlichen</a:t>
            </a:r>
            <a:endParaRPr lang="de-DE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4000" b="1" dirty="0" smtClean="0">
                <a:solidFill>
                  <a:srgbClr val="FF0000"/>
                </a:solidFill>
              </a:rPr>
              <a:t>Welche Probleme haben sie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9340"/>
            <a:ext cx="62865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 smtClean="0">
                <a:solidFill>
                  <a:srgbClr val="FF0000"/>
                </a:solidFill>
              </a:rPr>
              <a:t>Woran arbeiten wir heute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>
              <a:defRPr/>
            </a:pPr>
            <a:r>
              <a:rPr lang="en-US" sz="2800" b="1" dirty="0" err="1" smtClean="0"/>
              <a:t>Wir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besprechen</a:t>
            </a:r>
            <a:r>
              <a:rPr lang="en-US" sz="2800" b="1" dirty="0" smtClean="0"/>
              <a:t> die </a:t>
            </a:r>
            <a:r>
              <a:rPr lang="en-US" sz="2800" b="1" dirty="0" err="1" smtClean="0"/>
              <a:t>Probleme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Jugendliche</a:t>
            </a:r>
            <a:r>
              <a:rPr lang="en-US" sz="2800" b="1" dirty="0" smtClean="0"/>
              <a:t>:</a:t>
            </a:r>
          </a:p>
          <a:p>
            <a:pPr>
              <a:defRPr/>
            </a:pPr>
            <a:r>
              <a:rPr lang="en-US" sz="2800" b="1" dirty="0" smtClean="0"/>
              <a:t>1.Jugend und </a:t>
            </a:r>
            <a:r>
              <a:rPr lang="en-US" sz="2800" b="1" dirty="0" err="1" smtClean="0"/>
              <a:t>Alkohol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2.Jugend und </a:t>
            </a:r>
            <a:r>
              <a:rPr lang="en-US" sz="2800" b="1" dirty="0" err="1" smtClean="0"/>
              <a:t>Rauchen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3.Probleme </a:t>
            </a:r>
            <a:r>
              <a:rPr lang="en-US" sz="2800" b="1" dirty="0" err="1" smtClean="0"/>
              <a:t>mit</a:t>
            </a:r>
            <a:r>
              <a:rPr lang="en-US" sz="2800" b="1" dirty="0" smtClean="0"/>
              <a:t> den </a:t>
            </a:r>
            <a:r>
              <a:rPr lang="en-US" sz="2800" b="1" dirty="0" err="1" smtClean="0"/>
              <a:t>Eltern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4.Probleme in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Schule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5.Probleme auf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Straße</a:t>
            </a:r>
            <a:endParaRPr lang="en-US" sz="2800" b="1" dirty="0" smtClean="0"/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r>
              <a:rPr lang="en-US" sz="2800" b="1" dirty="0" err="1" smtClean="0"/>
              <a:t>Wir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erarbeiten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Tipps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für</a:t>
            </a:r>
            <a:r>
              <a:rPr lang="en-US" sz="2800" b="1" dirty="0" smtClean="0"/>
              <a:t> die </a:t>
            </a:r>
            <a:r>
              <a:rPr lang="en-US" sz="2800" b="1" dirty="0" err="1" smtClean="0"/>
              <a:t>Jugendlichen</a:t>
            </a:r>
            <a:endParaRPr lang="de-DE" sz="2800" b="1" dirty="0" smtClean="0"/>
          </a:p>
          <a:p>
            <a:pPr>
              <a:defRPr/>
            </a:pPr>
            <a:endParaRPr lang="ru-RU" b="1" dirty="0" smtClean="0"/>
          </a:p>
        </p:txBody>
      </p:sp>
      <p:pic>
        <p:nvPicPr>
          <p:cNvPr id="5" name="Рисунок 4" descr="ученики в копьтерном классе школы N 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27603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de-DE" b="1" dirty="0" smtClean="0"/>
              <a:t> 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4"/>
            <a:ext cx="4040188" cy="639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Antwortet auf die Fragen!</a:t>
            </a:r>
            <a:endParaRPr lang="ru-RU" sz="28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214422"/>
            <a:ext cx="4000528" cy="56435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de-DE" b="1" dirty="0" smtClean="0"/>
              <a:t> </a:t>
            </a:r>
            <a:endParaRPr lang="de-DE" sz="29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de-DE" sz="2900" dirty="0" smtClean="0"/>
              <a:t>1</a:t>
            </a:r>
            <a:r>
              <a:rPr lang="de-DE" sz="2900" b="1" dirty="0" smtClean="0"/>
              <a:t>. Hast du Probleme zu Hause?</a:t>
            </a:r>
          </a:p>
          <a:p>
            <a:pPr>
              <a:lnSpc>
                <a:spcPct val="90000"/>
              </a:lnSpc>
              <a:buNone/>
            </a:pPr>
            <a:r>
              <a:rPr lang="de-DE" sz="2900" dirty="0" smtClean="0"/>
              <a:t>2</a:t>
            </a:r>
            <a:r>
              <a:rPr lang="de-DE" sz="2900" b="1" dirty="0" smtClean="0"/>
              <a:t>. Hast du Probleme in der Schule?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3. Hast du Probleme auf der Straße?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4. Hast du Probleme mit den Eltern?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5. Vertraust du deinen Eltern?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6. Hast du Angst von deinen Eltern?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7. Sind deine Eltern streng, aber gerecht?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8. Verbringst du viel Zeit mit deinen Eltern?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9. Sind sie Vorbilder für dich?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10. Hauen viele Jugendliche von Zuhause ab?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11. Ist für dich dein Stellenwert in der Gesellschaft sehr wichtig?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12. Willst du beruflich etwas erreichen?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13. Willst du vom Leben nur Spaß haben?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14. Schwänzt du den Unterricht?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15. Rauchst du?</a:t>
            </a:r>
          </a:p>
          <a:p>
            <a:pPr>
              <a:lnSpc>
                <a:spcPct val="90000"/>
              </a:lnSpc>
              <a:buNone/>
            </a:pPr>
            <a:r>
              <a:rPr lang="de-DE" sz="2900" b="1" dirty="0" smtClean="0"/>
              <a:t>16. Trinkst du Alkohol?</a:t>
            </a:r>
            <a:endParaRPr lang="ru-RU" sz="29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428604"/>
            <a:ext cx="4041775" cy="639762"/>
          </a:xfrm>
        </p:spPr>
        <p:txBody>
          <a:bodyPr>
            <a:normAutofit/>
          </a:bodyPr>
          <a:lstStyle/>
          <a:p>
            <a:r>
              <a:rPr lang="de-DE" sz="2800" b="0" dirty="0" smtClean="0">
                <a:solidFill>
                  <a:srgbClr val="FF0000"/>
                </a:solidFill>
              </a:rPr>
              <a:t>Hast du richtig gemacht?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1285860"/>
            <a:ext cx="4041775" cy="5286412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de-DE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Prozent der Raucher weit vor dem 18. Lebensjahr zu rauchen.</a:t>
            </a:r>
          </a:p>
          <a:p>
            <a:pPr>
              <a:buNone/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2.In diesem </a:t>
            </a:r>
            <a:r>
              <a:rPr lang="de-DE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beginnt die Nikotinabhängigkeit schon nach wenigen Wochen.</a:t>
            </a:r>
          </a:p>
          <a:p>
            <a:pPr>
              <a:buNone/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3.Als die Eltern dieser jungen Leute mit dem Rauchen anfingen, da schmeckte die erste </a:t>
            </a:r>
            <a:r>
              <a:rPr lang="de-DE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Zigarette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noch ekelhaft, führte zu Übelkeit und Erbrechen.</a:t>
            </a:r>
          </a:p>
          <a:p>
            <a:pPr>
              <a:buNone/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4.Dabei wissen </a:t>
            </a:r>
            <a:r>
              <a:rPr lang="de-DE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Jugendliche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eigentlich ganz genau, dass Rauchen gesundheitsschädlich ist.</a:t>
            </a:r>
          </a:p>
          <a:p>
            <a:pPr>
              <a:buNone/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5. Sie bekommen solche </a:t>
            </a:r>
            <a:r>
              <a:rPr lang="de-DE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Krankheiten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wie Lungenkrebs, Lippenkrebs, Tuberkulose, Bronchitis und andere.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 uiExpand="1" build="p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15913"/>
            <a:ext cx="8229600" cy="1368426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0" smtClean="0">
                <a:solidFill>
                  <a:srgbClr val="FF0000"/>
                </a:solidFill>
              </a:rPr>
              <a:t>Übersetzt ins Deutsche!</a:t>
            </a:r>
            <a:endParaRPr lang="ru-RU" sz="2800" b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dirty="0" smtClean="0"/>
              <a:t>1.</a:t>
            </a:r>
            <a:r>
              <a:rPr lang="ru-RU" sz="2400" b="1" dirty="0" smtClean="0"/>
              <a:t>Многие подростки имеют проблемы с родителями.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</a:t>
            </a:r>
            <a:r>
              <a:rPr lang="de-DE" sz="2400" b="1" dirty="0" smtClean="0"/>
              <a:t>Viele Jugendliche haben Probleme mit den Eltern.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2.Они сбегают из дома.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dirty="0" smtClean="0"/>
              <a:t>  Sie hauen von Zuhause ab.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3.Некоторые хотят иметь от жизни только удовольствие.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dirty="0" smtClean="0"/>
              <a:t>  Einige wollen nur Spaß vom Leben haben.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4.Некоторые мальчики и девочки часто сбегают с уроков.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</a:t>
            </a:r>
            <a:r>
              <a:rPr lang="de-DE" sz="2400" b="1" dirty="0" smtClean="0"/>
              <a:t>Einige Jungen und Mädchen schwänzen oft den Unterricht.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5.Я хочу достичь чего-нибудь в профессиональном плане.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 </a:t>
            </a:r>
            <a:r>
              <a:rPr lang="de-DE" sz="2400" b="1" dirty="0" smtClean="0"/>
              <a:t>Ich will beruflich etwas erreichen</a:t>
            </a:r>
            <a:r>
              <a:rPr lang="de-DE" sz="2400" dirty="0" smtClean="0"/>
              <a:t>.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94044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Основной целью обучения иностранным языкам является формирование и развитие коммуникативной компетенции школьников, обучение практическому владению иностранным языком.</a:t>
            </a:r>
            <a:r>
              <a:rPr lang="ru-RU" sz="4000" dirty="0" smtClean="0">
                <a:solidFill>
                  <a:schemeClr val="bg1"/>
                </a:solidFill>
              </a:rPr>
              <a:t>         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Мои рисунки\Организатор клипов (Microsoft)\j02836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429132"/>
            <a:ext cx="1604718" cy="220939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уроках немецкого языка с помощью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можно решать целый ряд задач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5560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пополнять словарный запас учащихся;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7167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формировать у школьников устойчивую мотивацию к изучению немецкого языка путем использования в упражнениях рисунков, кроссвордов, непосредственной работы на компьютере;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эффективнее использовать время на уроке для закрепления умения и навыков знаний учащихся;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92919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Компьютерные программы дают </a:t>
            </a:r>
            <a:r>
              <a:rPr lang="ru-RU" sz="2800" b="1" dirty="0" smtClean="0">
                <a:solidFill>
                  <a:schemeClr val="bg1"/>
                </a:solidFill>
              </a:rPr>
              <a:t>возможность</a:t>
            </a:r>
            <a:r>
              <a:rPr lang="ru-RU" sz="2400" b="1" dirty="0" smtClean="0">
                <a:solidFill>
                  <a:schemeClr val="bg1"/>
                </a:solidFill>
              </a:rPr>
              <a:t> индивидуализации процесса обучения.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Мои рисунки\Организатор клипов (Microsoft)\j02544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1428760" cy="2029489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5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5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5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 descr="E:\Мои рисунки\Организатор клипов (Microsoft)\j03368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42852"/>
            <a:ext cx="1643074" cy="22502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69294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заполнение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пропусков</a:t>
            </a:r>
            <a:r>
              <a:rPr lang="en-US" sz="3200" dirty="0" smtClean="0"/>
              <a:t> в </a:t>
            </a:r>
            <a:r>
              <a:rPr lang="en-US" sz="3200" dirty="0" err="1" smtClean="0"/>
              <a:t>предложениях</a:t>
            </a:r>
            <a:r>
              <a:rPr lang="ru-RU" sz="3200" dirty="0" smtClean="0"/>
              <a:t>;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восстановление</a:t>
            </a:r>
            <a:r>
              <a:rPr lang="en-US" sz="3200" dirty="0" smtClean="0"/>
              <a:t> </a:t>
            </a:r>
            <a:r>
              <a:rPr lang="en-US" sz="3200" dirty="0" err="1" smtClean="0"/>
              <a:t>последовательности</a:t>
            </a:r>
            <a:r>
              <a:rPr lang="en-US" sz="3200" dirty="0" smtClean="0"/>
              <a:t> </a:t>
            </a:r>
            <a:r>
              <a:rPr lang="en-US" sz="3200" dirty="0" err="1" smtClean="0"/>
              <a:t>букв</a:t>
            </a:r>
            <a:r>
              <a:rPr lang="en-US" sz="3200" dirty="0" smtClean="0"/>
              <a:t> в </a:t>
            </a:r>
            <a:r>
              <a:rPr lang="en-US" sz="3200" dirty="0" err="1" smtClean="0"/>
              <a:t>слове</a:t>
            </a:r>
            <a:r>
              <a:rPr lang="en-US" sz="3200" dirty="0" smtClean="0"/>
              <a:t>, </a:t>
            </a:r>
            <a:r>
              <a:rPr lang="en-US" sz="3200" dirty="0" err="1" smtClean="0"/>
              <a:t>слов</a:t>
            </a:r>
            <a:r>
              <a:rPr lang="en-US" sz="3200" dirty="0" smtClean="0"/>
              <a:t> в </a:t>
            </a:r>
            <a:r>
              <a:rPr lang="en-US" sz="3200" dirty="0" err="1" smtClean="0"/>
              <a:t>предложении</a:t>
            </a:r>
            <a:r>
              <a:rPr lang="en-US" sz="3200" dirty="0" smtClean="0"/>
              <a:t>, </a:t>
            </a:r>
            <a:r>
              <a:rPr lang="en-US" sz="3200" dirty="0" err="1" smtClean="0"/>
              <a:t>предложений</a:t>
            </a:r>
            <a:r>
              <a:rPr lang="en-US" sz="3200" dirty="0" smtClean="0"/>
              <a:t> в </a:t>
            </a:r>
            <a:r>
              <a:rPr lang="en-US" sz="3200" dirty="0" err="1" smtClean="0"/>
              <a:t>тексте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подстановочные</a:t>
            </a:r>
            <a:r>
              <a:rPr lang="en-US" sz="3200" dirty="0" smtClean="0"/>
              <a:t> </a:t>
            </a:r>
            <a:r>
              <a:rPr lang="en-US" sz="3200" dirty="0" err="1" smtClean="0"/>
              <a:t>упражнения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вопросы</a:t>
            </a:r>
            <a:r>
              <a:rPr lang="en-US" sz="3200" dirty="0" smtClean="0"/>
              <a:t> с </a:t>
            </a:r>
            <a:r>
              <a:rPr lang="en-US" sz="3200" dirty="0" err="1" smtClean="0"/>
              <a:t>множественным</a:t>
            </a:r>
            <a:r>
              <a:rPr lang="en-US" sz="3200" dirty="0" smtClean="0"/>
              <a:t> </a:t>
            </a:r>
            <a:r>
              <a:rPr lang="en-US" sz="3200" dirty="0" err="1" smtClean="0"/>
              <a:t>выбором</a:t>
            </a:r>
            <a:r>
              <a:rPr lang="en-US" sz="3200" dirty="0" smtClean="0"/>
              <a:t> </a:t>
            </a:r>
            <a:r>
              <a:rPr lang="en-US" sz="3200" dirty="0" err="1" smtClean="0"/>
              <a:t>ответа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тренировка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произношения</a:t>
            </a:r>
            <a:r>
              <a:rPr lang="en-US" sz="3200" dirty="0" smtClean="0"/>
              <a:t> </a:t>
            </a:r>
            <a:r>
              <a:rPr lang="en-US" sz="3200" dirty="0" err="1" smtClean="0"/>
              <a:t>отдельных</a:t>
            </a:r>
            <a:r>
              <a:rPr lang="en-US" sz="3200" dirty="0" smtClean="0"/>
              <a:t> </a:t>
            </a:r>
            <a:r>
              <a:rPr lang="en-US" sz="3200" dirty="0" err="1" smtClean="0"/>
              <a:t>звуков</a:t>
            </a:r>
            <a:r>
              <a:rPr lang="en-US" sz="3200" dirty="0" smtClean="0"/>
              <a:t>, </a:t>
            </a:r>
            <a:r>
              <a:rPr lang="en-US" sz="3200" dirty="0" err="1" smtClean="0"/>
              <a:t>слов</a:t>
            </a:r>
            <a:r>
              <a:rPr lang="en-US" sz="3200" dirty="0" smtClean="0"/>
              <a:t>, </a:t>
            </a:r>
            <a:r>
              <a:rPr lang="en-US" sz="3200" dirty="0" err="1" smtClean="0"/>
              <a:t>фраз</a:t>
            </a:r>
            <a:r>
              <a:rPr lang="en-US" sz="3200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E:\Мои рисунки\Организатор клипов (Microsoft)\j03367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456034"/>
            <a:ext cx="1433595" cy="1401966"/>
          </a:xfrm>
          <a:prstGeom prst="rect">
            <a:avLst/>
          </a:prstGeom>
          <a:noFill/>
        </p:spPr>
      </p:pic>
      <p:pic>
        <p:nvPicPr>
          <p:cNvPr id="1026" name="Picture 2" descr="E:\Мои рисунки\Организатор клипов (Microsoft)\j03369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786322"/>
            <a:ext cx="1571636" cy="1892192"/>
          </a:xfrm>
          <a:prstGeom prst="rect">
            <a:avLst/>
          </a:prstGeom>
          <a:noFill/>
        </p:spPr>
      </p:pic>
      <p:pic>
        <p:nvPicPr>
          <p:cNvPr id="1027" name="Picture 3" descr="E:\Мои рисунки\Организатор клипов (Microsoft)\j02834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642918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368 0.62639 C -0.58455 0.67616 -0.28524 0.72593 -0.13715 0.61852 C 0.01094 0.51088 -0.01823 0.08426 0.00469 -0.01875 C 0.02761 -0.12175 0.01372 -0.06087 -1.11111E-6 -2.59259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57554" y="2428868"/>
            <a:ext cx="5643602" cy="14287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« 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Изучаем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немецкий с Бабой Ягой» 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071670" y="4000504"/>
            <a:ext cx="6429420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«</a:t>
            </a:r>
            <a:r>
              <a:rPr lang="ru-RU" sz="3600" b="1" dirty="0" err="1" smtClean="0"/>
              <a:t>Дракоша</a:t>
            </a:r>
            <a:r>
              <a:rPr lang="ru-RU" sz="3600" b="1" dirty="0" smtClean="0"/>
              <a:t> и занимательный немецкий»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357422" y="5357826"/>
            <a:ext cx="6572296" cy="1500174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/>
              <a:t>«</a:t>
            </a:r>
            <a:r>
              <a:rPr lang="en-US" sz="3800" b="1" dirty="0" smtClean="0"/>
              <a:t>Lingua Land</a:t>
            </a:r>
            <a:r>
              <a:rPr lang="ru-RU" sz="3800" b="1" dirty="0" smtClean="0"/>
              <a:t>»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        </a:t>
            </a:r>
            <a:r>
              <a:rPr lang="ru-RU" sz="3800" b="1" dirty="0" smtClean="0"/>
              <a:t>«Уроки тётушки Совы»</a:t>
            </a:r>
            <a:endParaRPr lang="ru-RU" sz="3800" dirty="0"/>
          </a:p>
        </p:txBody>
      </p:sp>
      <p:pic>
        <p:nvPicPr>
          <p:cNvPr id="5122" name="Picture 2" descr="C:\Program Files\Com.Media\Baba_Yaga_German\instal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500330" cy="1785950"/>
          </a:xfrm>
          <a:prstGeom prst="rect">
            <a:avLst/>
          </a:prstGeom>
          <a:noFill/>
        </p:spPr>
      </p:pic>
      <p:pic>
        <p:nvPicPr>
          <p:cNvPr id="5123" name="Picture 3" descr="E:\Мои рисунки\Организатор клипов (Microsoft)\j02889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1676403" cy="1586824"/>
          </a:xfrm>
          <a:prstGeom prst="rect">
            <a:avLst/>
          </a:prstGeom>
          <a:noFill/>
        </p:spPr>
      </p:pic>
      <p:pic>
        <p:nvPicPr>
          <p:cNvPr id="5124" name="Picture 4" descr="E:\Мои рисунки\Организатор клипов (Microsoft)\j02888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000636"/>
            <a:ext cx="983323" cy="1285884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96718"/>
            <a:ext cx="1857388" cy="1913637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28"/>
            <a:ext cx="6572296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Обучающе-развивающие игры, используемые на уроках немецкого языка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 Изучаем немецкий с Бабой Ягой»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000240"/>
            <a:ext cx="7991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Азбука</a:t>
            </a:r>
            <a:r>
              <a:rPr lang="ru-RU" sz="2000" b="1" dirty="0" smtClean="0">
                <a:solidFill>
                  <a:srgbClr val="7030A0"/>
                </a:solidFill>
              </a:rPr>
              <a:t> (буквы немецкого алфавита и примеры их использования) </a:t>
            </a:r>
          </a:p>
          <a:p>
            <a:endParaRPr lang="ru-RU" dirty="0"/>
          </a:p>
        </p:txBody>
      </p:sp>
      <p:pic>
        <p:nvPicPr>
          <p:cNvPr id="16" name="Рисунок 15" descr="C:\Documents and Settings\Наташка\Local Settings\Temporary Internet Files\Content.Word\SP_A0177.jpg"/>
          <p:cNvPicPr/>
          <p:nvPr/>
        </p:nvPicPr>
        <p:blipFill>
          <a:blip r:embed="rId2"/>
          <a:srcRect l="20534" t="17875" r="21653" b="27060"/>
          <a:stretch>
            <a:fillRect/>
          </a:stretch>
        </p:blipFill>
        <p:spPr bwMode="auto">
          <a:xfrm>
            <a:off x="1857356" y="2643182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Наташка\Local Settings\Temporary Internet Files\Content.Word\SP_A0175.jpg"/>
          <p:cNvPicPr/>
          <p:nvPr/>
        </p:nvPicPr>
        <p:blipFill>
          <a:blip r:embed="rId3">
            <a:lum bright="10000"/>
          </a:blip>
          <a:srcRect l="19966" t="20316" r="17102" b="16568"/>
          <a:stretch>
            <a:fillRect/>
          </a:stretch>
        </p:blipFill>
        <p:spPr bwMode="auto">
          <a:xfrm>
            <a:off x="4857752" y="2643182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Наташка\Local Settings\Temporary Internet Files\Content.Word\SP_A0176.jpg"/>
          <p:cNvPicPr/>
          <p:nvPr/>
        </p:nvPicPr>
        <p:blipFill>
          <a:blip r:embed="rId4"/>
          <a:srcRect l="21192" t="18156" r="21220" b="24496"/>
          <a:stretch>
            <a:fillRect/>
          </a:stretch>
        </p:blipFill>
        <p:spPr bwMode="auto">
          <a:xfrm>
            <a:off x="1071538" y="485776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Наташка\Local Settings\Temporary Internet Files\Content.Word\SP_A0174.jpg"/>
          <p:cNvPicPr/>
          <p:nvPr/>
        </p:nvPicPr>
        <p:blipFill>
          <a:blip r:embed="rId5" cstate="print">
            <a:lum bright="10000"/>
          </a:blip>
          <a:srcRect l="20114" t="16371" r="15343" b="19917"/>
          <a:stretch>
            <a:fillRect/>
          </a:stretch>
        </p:blipFill>
        <p:spPr bwMode="auto">
          <a:xfrm>
            <a:off x="3357554" y="3214686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Наташка\Local Settings\Temporary Internet Files\Content.Word\SP_A0173.jpg"/>
          <p:cNvPicPr/>
          <p:nvPr/>
        </p:nvPicPr>
        <p:blipFill>
          <a:blip r:embed="rId6">
            <a:lum bright="20000"/>
          </a:blip>
          <a:srcRect l="21749" t="21105" r="15047" b="13807"/>
          <a:stretch>
            <a:fillRect/>
          </a:stretch>
        </p:blipFill>
        <p:spPr bwMode="auto">
          <a:xfrm>
            <a:off x="214282" y="3214686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АЛЬБОМ 1\август 2009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4239" y="4786322"/>
            <a:ext cx="1809761" cy="1357321"/>
          </a:xfrm>
          <a:prstGeom prst="rect">
            <a:avLst/>
          </a:prstGeom>
          <a:noFill/>
        </p:spPr>
      </p:pic>
      <p:pic>
        <p:nvPicPr>
          <p:cNvPr id="1027" name="Picture 3" descr="E:\АЛЬБОМ 1\август 2009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214686"/>
            <a:ext cx="1809761" cy="1357321"/>
          </a:xfrm>
          <a:prstGeom prst="rect">
            <a:avLst/>
          </a:prstGeom>
          <a:noFill/>
        </p:spPr>
      </p:pic>
      <p:pic>
        <p:nvPicPr>
          <p:cNvPr id="1028" name="Picture 4" descr="E:\АЛЬБОМ 1\август 2009 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5286388"/>
            <a:ext cx="1809761" cy="1357321"/>
          </a:xfrm>
          <a:prstGeom prst="rect">
            <a:avLst/>
          </a:prstGeom>
          <a:noFill/>
        </p:spPr>
      </p:pic>
      <p:pic>
        <p:nvPicPr>
          <p:cNvPr id="1029" name="Picture 5" descr="E:\АЛЬБОМ 1\август 2009 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86322"/>
            <a:ext cx="1809761" cy="1357321"/>
          </a:xfrm>
          <a:prstGeom prst="rect">
            <a:avLst/>
          </a:prstGeom>
          <a:noFill/>
        </p:spPr>
      </p:pic>
      <p:pic>
        <p:nvPicPr>
          <p:cNvPr id="1030" name="Picture 6" descr="E:\АЛЬБОМ 1\август 2009 004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000364" y="5214950"/>
            <a:ext cx="1809761" cy="1357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Игры из сундука (задания на числа, цвета, времена года, правописание, активацию словаря, использование предлогов, восприятие разговорной речи)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Содержимое 4" descr="C:\Documents and Settings\Наташка\Local Settings\Temporary Internet Files\Content.Word\SP_A0172.jpg"/>
          <p:cNvPicPr>
            <a:picLocks noGrp="1"/>
          </p:cNvPicPr>
          <p:nvPr>
            <p:ph idx="1"/>
          </p:nvPr>
        </p:nvPicPr>
        <p:blipFill>
          <a:blip/>
          <a:srcRect l="19357" t="21302" r="20229" b="18935"/>
          <a:stretch>
            <a:fillRect/>
          </a:stretch>
        </p:blipFill>
        <p:spPr bwMode="auto">
          <a:xfrm>
            <a:off x="214282" y="1643050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Наташка\Local Settings\Temporary Internet Files\Content.Word\SP_A0166.jpg"/>
          <p:cNvPicPr/>
          <p:nvPr/>
        </p:nvPicPr>
        <p:blipFill>
          <a:blip/>
          <a:srcRect l="12723" t="11177" r="15645" b="15348"/>
          <a:stretch>
            <a:fillRect/>
          </a:stretch>
        </p:blipFill>
        <p:spPr bwMode="auto">
          <a:xfrm>
            <a:off x="4500562" y="1643050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ташка\Local Settings\Temporary Internet Files\Content.Word\SP_A0167.jpg"/>
          <p:cNvPicPr/>
          <p:nvPr/>
        </p:nvPicPr>
        <p:blipFill>
          <a:blip/>
          <a:srcRect l="19348" t="10959" r="20867" b="33619"/>
          <a:stretch>
            <a:fillRect/>
          </a:stretch>
        </p:blipFill>
        <p:spPr bwMode="auto">
          <a:xfrm>
            <a:off x="571472" y="400050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ташка\Local Settings\Temporary Internet Files\Content.Word\SP_A0170.jpg"/>
          <p:cNvPicPr/>
          <p:nvPr/>
        </p:nvPicPr>
        <p:blipFill>
          <a:blip/>
          <a:srcRect l="-81" t="11880" r="-58" b="395"/>
          <a:stretch>
            <a:fillRect/>
          </a:stretch>
        </p:blipFill>
        <p:spPr bwMode="auto">
          <a:xfrm>
            <a:off x="5143504" y="4000504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Словарик (для каждой из основных игр с возможностью прослушивания и печати слов из данной игры)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Содержимое 4" descr="C:\Documents and Settings\Наташка\Local Settings\Temporary Internet Files\Content.Word\SP_A0169.jpg"/>
          <p:cNvPicPr>
            <a:picLocks noGrp="1"/>
          </p:cNvPicPr>
          <p:nvPr>
            <p:ph idx="1"/>
          </p:nvPr>
        </p:nvPicPr>
        <p:blipFill>
          <a:blip>
            <a:lum contrast="30000"/>
          </a:blip>
          <a:srcRect l="19490" t="7267" r="13402" b="13440"/>
          <a:stretch>
            <a:fillRect/>
          </a:stretch>
        </p:blipFill>
        <p:spPr bwMode="auto">
          <a:xfrm>
            <a:off x="1142976" y="1643050"/>
            <a:ext cx="5982661" cy="44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Com.Media\Baba_Yaga_German\instal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2625347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93991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Три уровня восприятия преподаваемого материала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1. слова и конструкции, которыми ребёнок должен владеть активно, понимать их значение и уметь правильно использовать</a:t>
            </a:r>
            <a:r>
              <a:rPr lang="ru-RU" sz="3200" b="1" dirty="0" smtClean="0">
                <a:solidFill>
                  <a:srgbClr val="002060"/>
                </a:solidFill>
              </a:rPr>
              <a:t>;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2. </a:t>
            </a:r>
            <a:r>
              <a:rPr lang="ru-RU" sz="3600" dirty="0" smtClean="0">
                <a:solidFill>
                  <a:srgbClr val="002060"/>
                </a:solidFill>
              </a:rPr>
              <a:t>слова и конструкции, которые ребёнок понимает, но сам пока не использует;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3. неизвестные пока слова и выражения, которые могут быть поняты из контекста. 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Мои рисунки\Организатор клипов (Microsoft)\j0283274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357166"/>
            <a:ext cx="1381129" cy="1381129"/>
          </a:xfrm>
          <a:prstGeom prst="rect">
            <a:avLst/>
          </a:prstGeom>
          <a:noFill/>
        </p:spPr>
      </p:pic>
      <p:pic>
        <p:nvPicPr>
          <p:cNvPr id="4099" name="Picture 3" descr="E:\Мои рисунки\Организатор клипов (Microsoft)\j0283275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929454" y="5500678"/>
            <a:ext cx="1357322" cy="135732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Сделай правильный перевод!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571472" y="1643050"/>
            <a:ext cx="2143140" cy="1285884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машина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928926" y="1643050"/>
            <a:ext cx="2000264" cy="1285884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Blume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42910" y="3071810"/>
            <a:ext cx="2000264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Fahrrad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42910" y="4429132"/>
            <a:ext cx="2100267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 Auto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2928926" y="4429132"/>
            <a:ext cx="2071702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928926" y="3071810"/>
            <a:ext cx="2071702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Велосипед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5214942" y="1643050"/>
            <a:ext cx="2143140" cy="1285884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5286380" y="4429132"/>
            <a:ext cx="2071702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Buch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5357818" y="3143248"/>
            <a:ext cx="2071702" cy="1143008"/>
          </a:xfrm>
          <a:prstGeom prst="roundRect">
            <a:avLst>
              <a:gd name="adj" fmla="val 16667"/>
            </a:avLst>
          </a:prstGeom>
          <a:blipFill>
            <a:blip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E:\Мои рисунки\Организатор клипов (Microsoft)\MCj04375610000[1].wmf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429256" y="3214686"/>
            <a:ext cx="1787525" cy="1101725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C36-B754-4CB3-9DF7-48F4EBC8AE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animBg="1"/>
      <p:bldP spid="1026" grpId="0" animBg="1"/>
      <p:bldP spid="1028" grpId="0" animBg="1"/>
      <p:bldP spid="1032" grpId="0" animBg="1"/>
      <p:bldP spid="1033" grpId="0" animBg="1"/>
      <p:bldP spid="1030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Экран (4:3)</PresentationFormat>
  <Paragraphs>211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«Обучающие компьютерные программы как средство повышения уровня коммуникативной компетенции учащихся» </vt:lpstr>
      <vt:lpstr>Основной целью обучения иностранным языкам является формирование и развитие коммуникативной компетенции школьников, обучение практическому владению иностранным языком.          </vt:lpstr>
      <vt:lpstr>    </vt:lpstr>
      <vt:lpstr>« Изучаем немецкий с Бабой Ягой» </vt:lpstr>
      <vt:lpstr>Презентация PowerPoint</vt:lpstr>
      <vt:lpstr>Игры из сундука (задания на числа, цвета, времена года, правописание, активацию словаря, использование предлогов, восприятие разговорной речи)  </vt:lpstr>
      <vt:lpstr>Словарик (для каждой из основных игр с возможностью прослушивания и печати слов из данной игры) </vt:lpstr>
      <vt:lpstr>          Три уровня восприятия преподаваемого материала   1. слова и конструкции, которыми ребёнок должен владеть активно, понимать их значение и уметь правильно использовать; 2. слова и конструкции, которые ребёнок понимает, но сам пока не использует; 3. неизвестные пока слова и выражения, которые могут быть поняты из контекста.  </vt:lpstr>
      <vt:lpstr>Сделай правильный перевод!</vt:lpstr>
      <vt:lpstr>Modalverb „dürfen“</vt:lpstr>
      <vt:lpstr>Презентация PowerPoint</vt:lpstr>
      <vt:lpstr>STEIGERUNGSSTUFEN</vt:lpstr>
      <vt:lpstr>СКЛОНЕНИЕ ПРИЛАГАТЕЛЬНЫХ  ПОСЛЕ НЕОПРЕДЕЛЁННОГО АРТИКЛЯ</vt:lpstr>
      <vt:lpstr> LEXIKALISCH-GRAMMATISCHER TEST FÜR DIE 5. KLASSE THEMA: ICH-DU-WIR, ÄUßERES DES MENSCHEN. </vt:lpstr>
      <vt:lpstr>   Mein Arbeitstag 1. Ich … um 7. Uhr … 2. Ich gehe ins Badewanne und dort … mich.   3. Ich …        die Zähne mit der …   4. Dann           ich mich und frühstücke.  5. Um 7.30 … ich in die … </vt:lpstr>
      <vt:lpstr>Исправьте неточности в тексте.</vt:lpstr>
      <vt:lpstr>Презентация PowerPoint</vt:lpstr>
      <vt:lpstr> </vt:lpstr>
      <vt:lpstr>Übersetzt ins Deutsche!</vt:lpstr>
      <vt:lpstr>На уроках немецкого языка с помощью компьютера можно решать целый ряд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«Обучающие компьютерные программы как средство повышения уровня коммуникативной компетенции учащихся» </dc:title>
  <dc:creator>User_45</dc:creator>
  <cp:lastModifiedBy>User_45</cp:lastModifiedBy>
  <cp:revision>1</cp:revision>
  <dcterms:modified xsi:type="dcterms:W3CDTF">2019-03-04T08:34:06Z</dcterms:modified>
</cp:coreProperties>
</file>