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61" r:id="rId3"/>
    <p:sldId id="267" r:id="rId4"/>
    <p:sldId id="266" r:id="rId5"/>
    <p:sldId id="268" r:id="rId6"/>
    <p:sldId id="270" r:id="rId7"/>
    <p:sldId id="260" r:id="rId8"/>
    <p:sldId id="262" r:id="rId9"/>
    <p:sldId id="263" r:id="rId10"/>
    <p:sldId id="265" r:id="rId11"/>
    <p:sldId id="264" r:id="rId12"/>
    <p:sldId id="257" r:id="rId13"/>
    <p:sldId id="25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269"/>
    <a:srgbClr val="FFFFCC"/>
    <a:srgbClr val="E6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"/>
          <p:cNvGrpSpPr>
            <a:grpSpLocks/>
          </p:cNvGrpSpPr>
          <p:nvPr/>
        </p:nvGrpSpPr>
        <p:grpSpPr bwMode="auto">
          <a:xfrm>
            <a:off x="0" y="0"/>
            <a:ext cx="9144000" cy="4076700"/>
            <a:chOff x="0" y="0"/>
            <a:chExt cx="5760" cy="2120"/>
          </a:xfrm>
        </p:grpSpPr>
        <p:pic>
          <p:nvPicPr>
            <p:cNvPr id="251907" name="Picture 3" descr="ARTBANNA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1908" name="Picture 4" descr="Arthsepa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19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1650" y="4292600"/>
            <a:ext cx="6102350" cy="123983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519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50825" y="6308725"/>
            <a:ext cx="5711825" cy="5492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1914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6948488" y="6343650"/>
            <a:ext cx="21955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21.08.2007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76A55-6F93-4CEB-8B1D-CEF005BF3A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3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40550" y="304800"/>
            <a:ext cx="2203450" cy="57515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28613" y="304800"/>
            <a:ext cx="6459537" cy="57515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042A4-AB22-4AF2-80C4-72458511BD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2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3A7E-E420-422B-96CE-73C2F477CB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0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8836C-370D-47F9-B36D-21F4E9561A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1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9E87-8079-4483-977A-EDA6EE9FBD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69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65C7-9500-4BFA-82BE-17E1FAAAB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7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C2D4-54F7-475B-8BBE-8D3F1D8D83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2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D8D32-5921-4FDD-BC06-6639E39912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1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F00D5-30CC-4D47-9C98-BE79AA7890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3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24A8-E026-44E6-9657-908AE82248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8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882" name="Group 2"/>
          <p:cNvGrpSpPr>
            <a:grpSpLocks/>
          </p:cNvGrpSpPr>
          <p:nvPr/>
        </p:nvGrpSpPr>
        <p:grpSpPr bwMode="auto">
          <a:xfrm>
            <a:off x="-7938" y="1219200"/>
            <a:ext cx="9151938" cy="5181600"/>
            <a:chOff x="-5" y="1031"/>
            <a:chExt cx="5763" cy="2909"/>
          </a:xfrm>
        </p:grpSpPr>
        <p:pic>
          <p:nvPicPr>
            <p:cNvPr id="250883" name="Picture 3" descr="ARTHSEP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0884" name="Picture 4" descr="Arthsep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08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06413" y="304800"/>
            <a:ext cx="86375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08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08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4301FAA5-8C95-4D74-A021-C11455C5A90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696200" cy="2057400"/>
          </a:xfrm>
          <a:noFill/>
        </p:spPr>
        <p:txBody>
          <a:bodyPr/>
          <a:lstStyle/>
          <a:p>
            <a:pPr algn="ctr"/>
            <a:r>
              <a:rPr lang="ru-RU" sz="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Исследовательская работа учащихся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4292600"/>
            <a:ext cx="5029200" cy="144145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E2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Научно-практическая </a:t>
            </a:r>
          </a:p>
          <a:p>
            <a:pPr algn="ctr"/>
            <a:r>
              <a:rPr lang="ru-RU" dirty="0">
                <a:solidFill>
                  <a:srgbClr val="FFE2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конференция </a:t>
            </a:r>
            <a:r>
              <a:rPr lang="ru-RU" dirty="0" smtClean="0">
                <a:solidFill>
                  <a:srgbClr val="FFE2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школьников</a:t>
            </a:r>
          </a:p>
          <a:p>
            <a:pPr algn="ctr"/>
            <a:r>
              <a:rPr lang="ru-RU" dirty="0" smtClean="0">
                <a:solidFill>
                  <a:srgbClr val="FFE26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-Виноградова З.Е.</a:t>
            </a:r>
            <a:endParaRPr lang="ru-RU" dirty="0">
              <a:solidFill>
                <a:srgbClr val="FFE26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0314"/>
            <a:ext cx="91440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Основное содержание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456113"/>
          </a:xfrm>
        </p:spPr>
        <p:txBody>
          <a:bodyPr/>
          <a:lstStyle/>
          <a:p>
            <a:pPr algn="just">
              <a:lnSpc>
                <a:spcPts val="37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Состоит из глав (разделов), в которых содержится материал по конкретно исследуемой теме</a:t>
            </a:r>
          </a:p>
          <a:p>
            <a:pPr algn="just">
              <a:lnSpc>
                <a:spcPts val="37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Формулировка проблем, подбор и изложение фак-тов, последовательность их изложения должны соответствовать логике развития темы</a:t>
            </a:r>
          </a:p>
          <a:p>
            <a:pPr algn="just">
              <a:lnSpc>
                <a:spcPts val="37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На все цитаты, статистические данные (если они не являются итогом самостоятельной работы) обя-зательно должны быть оформлены ссылки.</a:t>
            </a:r>
          </a:p>
          <a:p>
            <a:pPr>
              <a:buClr>
                <a:srgbClr val="FFE269"/>
              </a:buClr>
            </a:pPr>
            <a:endParaRPr lang="ru-RU">
              <a:solidFill>
                <a:schemeClr val="tx2"/>
              </a:solidFill>
            </a:endParaRPr>
          </a:p>
        </p:txBody>
      </p:sp>
      <p:sp>
        <p:nvSpPr>
          <p:cNvPr id="261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286"/>
            <a:ext cx="9144000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Заключение</a:t>
            </a:r>
            <a:b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419600"/>
          </a:xfrm>
        </p:spPr>
        <p:txBody>
          <a:bodyPr/>
          <a:lstStyle/>
          <a:p>
            <a:pPr algn="just">
              <a:lnSpc>
                <a:spcPts val="42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Основные выводы по результатам выполненной работы</a:t>
            </a:r>
          </a:p>
          <a:p>
            <a:pPr algn="just">
              <a:lnSpc>
                <a:spcPts val="42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Теоретическое и (или) практическое значение полученных результатов</a:t>
            </a:r>
          </a:p>
          <a:p>
            <a:pPr algn="just">
              <a:lnSpc>
                <a:spcPts val="42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Проблемы, не решённые или выявленные в про-</a:t>
            </a:r>
            <a:r>
              <a:rPr lang="ru-RU" sz="3000" dirty="0" err="1">
                <a:solidFill>
                  <a:srgbClr val="000000"/>
                </a:solidFill>
                <a:latin typeface="Times New Roman" pitchFamily="18" charset="0"/>
              </a:rPr>
              <a:t>цессе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 работы</a:t>
            </a:r>
          </a:p>
          <a:p>
            <a:pPr algn="just">
              <a:lnSpc>
                <a:spcPts val="42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Пути дальнейшего развития темы</a:t>
            </a:r>
          </a:p>
          <a:p>
            <a:pPr>
              <a:lnSpc>
                <a:spcPct val="105000"/>
              </a:lnSpc>
              <a:buClr>
                <a:srgbClr val="FFE269"/>
              </a:buClr>
            </a:pPr>
            <a:endParaRPr lang="ru-RU" sz="3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5000"/>
              </a:lnSpc>
              <a:buClr>
                <a:srgbClr val="FFE269"/>
              </a:buClr>
            </a:pPr>
            <a:endParaRPr lang="ru-RU" sz="3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0100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34400" y="6400800"/>
            <a:ext cx="6096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Критерии оценивания исследовательских работ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893175" cy="5140325"/>
          </a:xfrm>
        </p:spPr>
        <p:txBody>
          <a:bodyPr/>
          <a:lstStyle/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Актуальность, обоснованность исследования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Оригинальность подходов к исследовательской работе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Полнота и логическая последовательность изложения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Результативность исследовательской работы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Практическая и теоретическая значимость полученных результатов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Свободное владение материалом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Чёткость обоснований и доказательств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Владение основами исследовательской деятельности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Использование методов, описанных в специальной литературе</a:t>
            </a:r>
          </a:p>
          <a:p>
            <a:pPr>
              <a:buClr>
                <a:srgbClr val="FFE269"/>
              </a:buClr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Умение аргументировано ответить на вопросы.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514"/>
            <a:ext cx="91440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Тезисы докладов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447800"/>
            <a:ext cx="8510587" cy="4608513"/>
          </a:xfrm>
        </p:spPr>
        <p:txBody>
          <a:bodyPr/>
          <a:lstStyle/>
          <a:p>
            <a:pPr algn="just">
              <a:lnSpc>
                <a:spcPts val="3400"/>
              </a:lnSpc>
              <a:buClr>
                <a:srgbClr val="FFFFCC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Тезисы предназначены для читателей, не </a:t>
            </a:r>
            <a:r>
              <a:rPr lang="ru-RU" sz="3000" dirty="0" err="1">
                <a:solidFill>
                  <a:srgbClr val="000000"/>
                </a:solidFill>
                <a:latin typeface="Times New Roman" pitchFamily="18" charset="0"/>
              </a:rPr>
              <a:t>знако-мых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 с устными докладами, и имеют </a:t>
            </a:r>
            <a:r>
              <a:rPr lang="ru-RU" sz="3000" dirty="0" err="1">
                <a:solidFill>
                  <a:srgbClr val="000000"/>
                </a:solidFill>
                <a:latin typeface="Times New Roman" pitchFamily="18" charset="0"/>
              </a:rPr>
              <a:t>самостоя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-тельную познавательную ценность.</a:t>
            </a:r>
          </a:p>
          <a:p>
            <a:pPr algn="just">
              <a:lnSpc>
                <a:spcPts val="3400"/>
              </a:lnSpc>
              <a:buClr>
                <a:srgbClr val="FFFFCC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Из-за ограниченности объёма тезисы должны быть максимально информативны. Простой перечень вопросов, рассматриваемых в работе, не несут никакой информации.</a:t>
            </a:r>
          </a:p>
          <a:p>
            <a:pPr algn="just">
              <a:lnSpc>
                <a:spcPts val="3400"/>
              </a:lnSpc>
              <a:buClr>
                <a:srgbClr val="FFFFCC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Приведённые данные должны быть </a:t>
            </a:r>
            <a:r>
              <a:rPr lang="ru-RU" sz="3000" dirty="0" err="1">
                <a:solidFill>
                  <a:srgbClr val="000000"/>
                </a:solidFill>
                <a:latin typeface="Times New Roman" pitchFamily="18" charset="0"/>
              </a:rPr>
              <a:t>конкрет-ными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 и по, возможности, преподнесены в срав-</a:t>
            </a:r>
            <a:r>
              <a:rPr lang="ru-RU" sz="3000" dirty="0" err="1">
                <a:solidFill>
                  <a:srgbClr val="000000"/>
                </a:solidFill>
                <a:latin typeface="Times New Roman" pitchFamily="18" charset="0"/>
              </a:rPr>
              <a:t>нительном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 плане.</a:t>
            </a:r>
          </a:p>
          <a:p>
            <a:pPr>
              <a:buClr>
                <a:srgbClr val="FFFFCC"/>
              </a:buClr>
            </a:pPr>
            <a:endParaRPr lang="ru-RU" sz="3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487363"/>
            <a:ext cx="8637587" cy="579437"/>
          </a:xfrm>
        </p:spPr>
        <p:txBody>
          <a:bodyPr/>
          <a:lstStyle/>
          <a:p>
            <a:pPr algn="ctr"/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Литература для учителя: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6847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000">
                <a:latin typeface="Times New Roman" pitchFamily="18" charset="0"/>
              </a:rPr>
              <a:t>1. 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Ануфриев А. Ф. Научное исследование. – М., 2002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>
                <a:latin typeface="Times New Roman" pitchFamily="18" charset="0"/>
              </a:rPr>
              <a:t>2. 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Бартенева</a:t>
            </a: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Н.В., Дворникова</a:t>
            </a: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О.Л. Научно-исследовательская работа </a:t>
            </a: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учащихся.</a:t>
            </a:r>
            <a:r>
              <a:rPr lang="ru-RU" sz="2200">
                <a:latin typeface="Times New Roman" pitchFamily="18" charset="0"/>
              </a:rPr>
              <a:t>   П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реподавание истории в школе №3, 2005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</a:rPr>
              <a:t> 3. 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Дереклеева Н. И. Научно-исследовательская работа в школе. – М.: «Вербу», 2001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>
                <a:latin typeface="Times New Roman" pitchFamily="18" charset="0"/>
              </a:rPr>
              <a:t>4.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Ивочкина Т., Ливерц И. Организация научно-исследовательской деятельности учащихся. Народное образование. – 2000, № 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</a:rPr>
              <a:t> 5.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 Исследовательская работа школьников /сост. Н.С. Криволап.-Мн.: </a:t>
            </a:r>
            <a:r>
              <a:rPr lang="ru-RU" sz="2200">
                <a:latin typeface="Times New Roman" pitchFamily="18" charset="0"/>
              </a:rPr>
              <a:t>К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расико-Принт, 2005.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6.   Капица П. Л. Эксперимент. Теория. Практика. – М.: «Наука», 1981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7.   Кунавич А. В. Оформление исследовательских работ учащихся. – </a:t>
            </a:r>
            <a:r>
              <a:rPr lang="ru-RU" sz="2200">
                <a:latin typeface="Times New Roman" pitchFamily="18" charset="0"/>
              </a:rPr>
              <a:t> 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М.: МГОИПК и ПК, 2006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latin typeface="Times New Roman" pitchFamily="18" charset="0"/>
              </a:rPr>
              <a:t>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8.   Яковлева Е. Л. Психология развития творческого потенциала личности. – М.: «Флинта», 1997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tint val="97647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-365125"/>
            <a:ext cx="8637587" cy="1431925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41513"/>
            <a:ext cx="8208963" cy="4114800"/>
          </a:xfrm>
        </p:spPr>
        <p:txBody>
          <a:bodyPr/>
          <a:lstStyle/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endParaRPr lang="ru-RU"/>
          </a:p>
        </p:txBody>
      </p:sp>
      <p:pic>
        <p:nvPicPr>
          <p:cNvPr id="2560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Нужна ли эта работа?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2971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 </a:t>
            </a:r>
            <a:r>
              <a:rPr lang="ru-RU" sz="3200" u="sng">
                <a:latin typeface="Times New Roman" pitchFamily="18" charset="0"/>
              </a:rPr>
              <a:t>Учитель</a:t>
            </a:r>
          </a:p>
          <a:p>
            <a:pPr>
              <a:buFont typeface="Wingdings" pitchFamily="2" charset="2"/>
              <a:buNone/>
            </a:pPr>
            <a:endParaRPr lang="ru-RU" sz="1600">
              <a:latin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600">
                <a:solidFill>
                  <a:srgbClr val="FFFFCC"/>
                </a:solidFill>
                <a:latin typeface="Times New Roman" pitchFamily="18" charset="0"/>
              </a:rPr>
              <a:t>Требуют…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600">
                <a:solidFill>
                  <a:srgbClr val="FFFFCC"/>
                </a:solidFill>
                <a:latin typeface="Times New Roman" pitchFamily="18" charset="0"/>
              </a:rPr>
              <a:t>Интересно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600">
                <a:solidFill>
                  <a:srgbClr val="FFFFCC"/>
                </a:solidFill>
                <a:latin typeface="Times New Roman" pitchFamily="18" charset="0"/>
              </a:rPr>
              <a:t>Полезно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905000"/>
            <a:ext cx="3962400" cy="3810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u="sng">
                <a:latin typeface="Times New Roman" pitchFamily="18" charset="0"/>
              </a:rPr>
              <a:t>Ученик</a:t>
            </a:r>
          </a:p>
          <a:p>
            <a:pPr algn="ctr">
              <a:buFont typeface="Wingdings" pitchFamily="2" charset="2"/>
              <a:buNone/>
            </a:pPr>
            <a:endParaRPr lang="ru-RU" sz="1400" u="sng">
              <a:latin typeface="Times New Roman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200">
                <a:solidFill>
                  <a:srgbClr val="FFFFCC"/>
                </a:solidFill>
                <a:latin typeface="Times New Roman" pitchFamily="18" charset="0"/>
              </a:rPr>
              <a:t>Требует учитель…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200">
                <a:solidFill>
                  <a:srgbClr val="FFFFCC"/>
                </a:solidFill>
                <a:latin typeface="Times New Roman" pitchFamily="18" charset="0"/>
              </a:rPr>
              <a:t>Интересно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ru-RU" sz="3200">
                <a:solidFill>
                  <a:srgbClr val="FFFFCC"/>
                </a:solidFill>
                <a:latin typeface="Times New Roman" pitchFamily="18" charset="0"/>
                <a:hlinkClick r:id="rId2" action="ppaction://hlinksldjump"/>
              </a:rPr>
              <a:t>Полезно</a:t>
            </a:r>
            <a:endParaRPr lang="ru-RU" sz="3200">
              <a:solidFill>
                <a:srgbClr val="FFFF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utoUpdateAnimBg="0"/>
      <p:bldP spid="2641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-99392"/>
            <a:ext cx="8637587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ходе работы учащиеся развивают умения: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32313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формулировать  тему и проблему;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отбирать научную литературу;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конспектировать изученный материал;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анализировать исторические факты и отбирать их в соответствии с темой;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сравнивать разные точки зрения;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формулировать собственное мнение;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  <a:latin typeface="Times New Roman" pitchFamily="18" charset="0"/>
              </a:rPr>
              <a:t>грамотно излагать свои мысли соответственно нормам языка.</a:t>
            </a:r>
          </a:p>
          <a:p>
            <a:pPr>
              <a:lnSpc>
                <a:spcPct val="90000"/>
              </a:lnSpc>
            </a:pPr>
            <a:endParaRPr lang="ru-RU" sz="3000">
              <a:solidFill>
                <a:srgbClr val="FFFF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514"/>
            <a:ext cx="91440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Тема исследовательской работы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7975" cy="28194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</a:rPr>
              <a:t>Вокруг нас…</a:t>
            </a:r>
          </a:p>
          <a:p>
            <a:pPr>
              <a:lnSpc>
                <a:spcPct val="150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</a:rPr>
              <a:t>Научно-популярная литература</a:t>
            </a:r>
          </a:p>
          <a:p>
            <a:pPr>
              <a:lnSpc>
                <a:spcPct val="150000"/>
              </a:lnSpc>
              <a:buClr>
                <a:srgbClr val="FFE269"/>
              </a:buClr>
            </a:pPr>
            <a:r>
              <a:rPr lang="ru-RU" sz="3000">
                <a:solidFill>
                  <a:srgbClr val="FFFFCC"/>
                </a:solidFill>
              </a:rPr>
              <a:t>Учебники, сборники, хрестоматии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80439"/>
            <a:ext cx="9144000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Примерные направления</a:t>
            </a:r>
            <a:b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исследовательской работы: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История семьи. </a:t>
            </a:r>
            <a:endParaRPr lang="ru-RU" sz="2800">
              <a:solidFill>
                <a:srgbClr val="FFFF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Личность и общество. </a:t>
            </a: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Человек и власть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.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>
              <a:solidFill>
                <a:srgbClr val="FFFF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Свои – чужие. Другая национальность, другая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 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рели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-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гия, другие убеждения. </a:t>
            </a: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Человек и малая родина (интересно проследить исто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-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рию какого-либо здания, памятника, улицы, музея и т.д. </a:t>
            </a:r>
            <a:endParaRPr lang="ru-RU" sz="2800">
              <a:solidFill>
                <a:srgbClr val="FFFF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Судьба человека в истории Беларуси ХХ века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.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>
              <a:solidFill>
                <a:srgbClr val="FFFFCC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§"/>
            </a:pP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Отношение различных общественных слоев к револю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</a:rPr>
              <a:t>-</a:t>
            </a:r>
            <a:r>
              <a:rPr lang="ru-RU" sz="280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ции…</a:t>
            </a:r>
          </a:p>
          <a:p>
            <a:pPr>
              <a:lnSpc>
                <a:spcPct val="90000"/>
              </a:lnSpc>
              <a:buClr>
                <a:srgbClr val="FFE269"/>
              </a:buClr>
              <a:buFont typeface="Wingdings" pitchFamily="2" charset="2"/>
              <a:buChar char="q"/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913"/>
            <a:ext cx="9144000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Задачи научно-практической конференции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524000"/>
            <a:ext cx="8208962" cy="4532313"/>
          </a:xfrm>
          <a:ln/>
        </p:spPr>
        <p:txBody>
          <a:bodyPr/>
          <a:lstStyle/>
          <a:p>
            <a:pPr algn="just">
              <a:lnSpc>
                <a:spcPct val="110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Привлечение учащихся к ведению научных  и опытно-экспериментальных исследований</a:t>
            </a:r>
          </a:p>
          <a:p>
            <a:pPr algn="just">
              <a:lnSpc>
                <a:spcPct val="110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Углубление теоретической и научно-практи-ческой подготовки учащихся</a:t>
            </a:r>
          </a:p>
          <a:p>
            <a:pPr algn="just">
              <a:lnSpc>
                <a:spcPct val="110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Создание условий для реализации творческих способностей учащихся и стимулирование научно-исследовательской деятельности уча-щихся и педагогов.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-99392"/>
            <a:ext cx="8637587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Структура исследовательской работы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8613" y="1676400"/>
            <a:ext cx="8208962" cy="457200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Титульный лист</a:t>
            </a: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Оглавление</a:t>
            </a: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  <a:hlinkClick r:id="rId2" action="ppaction://hlinksldjump"/>
              </a:rPr>
              <a:t>Введение</a:t>
            </a:r>
            <a:endParaRPr lang="ru-RU" sz="30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  <a:hlinkClick r:id="rId3" action="ppaction://hlinksldjump"/>
              </a:rPr>
              <a:t>Основная часть</a:t>
            </a:r>
            <a:endParaRPr lang="ru-RU" sz="30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  <a:hlinkClick r:id="rId4" action="ppaction://hlinksldjump"/>
              </a:rPr>
              <a:t>Заключение </a:t>
            </a:r>
            <a:endParaRPr lang="ru-RU" sz="30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Библиографический список</a:t>
            </a:r>
          </a:p>
          <a:p>
            <a:pPr>
              <a:lnSpc>
                <a:spcPct val="115000"/>
              </a:lnSpc>
              <a:buClr>
                <a:srgbClr val="FFE269"/>
              </a:buClr>
            </a:pPr>
            <a:r>
              <a:rPr lang="ru-RU" sz="3000">
                <a:solidFill>
                  <a:schemeClr val="tx2"/>
                </a:solidFill>
                <a:latin typeface="Times New Roman" pitchFamily="18" charset="0"/>
              </a:rPr>
              <a:t>Приложения</a:t>
            </a:r>
          </a:p>
        </p:txBody>
      </p:sp>
      <p:sp>
        <p:nvSpPr>
          <p:cNvPr id="25805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00800"/>
            <a:ext cx="609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55418" y="-13708"/>
            <a:ext cx="9144000" cy="1323439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Обзорная часть исследовательской работы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524000"/>
            <a:ext cx="8815387" cy="4800600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Актуальность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Обзор литературы по теме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Объект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Предмет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Цель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Задачи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Методы исследования</a:t>
            </a:r>
          </a:p>
          <a:p>
            <a:pPr>
              <a:lnSpc>
                <a:spcPct val="95000"/>
              </a:lnSpc>
              <a:buClr>
                <a:srgbClr val="FFE269"/>
              </a:buClr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Основные положения, выносимые на обсуждение</a:t>
            </a:r>
          </a:p>
          <a:p>
            <a:pPr>
              <a:lnSpc>
                <a:spcPct val="95000"/>
              </a:lnSpc>
            </a:pPr>
            <a:r>
              <a:rPr lang="ru-RU" sz="3000" dirty="0">
                <a:solidFill>
                  <a:srgbClr val="000000"/>
                </a:solidFill>
                <a:latin typeface="Times New Roman" pitchFamily="18" charset="0"/>
              </a:rPr>
              <a:t>Структура и объём работы</a:t>
            </a:r>
          </a:p>
        </p:txBody>
      </p:sp>
      <p:sp>
        <p:nvSpPr>
          <p:cNvPr id="25907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34400" y="6400800"/>
            <a:ext cx="6096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рыв">
  <a:themeElements>
    <a:clrScheme name="Обрыв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C0C0C0"/>
      </a:accent1>
      <a:accent2>
        <a:srgbClr val="DDDDDD"/>
      </a:accent2>
      <a:accent3>
        <a:srgbClr val="FFFFFF"/>
      </a:accent3>
      <a:accent4>
        <a:srgbClr val="000000"/>
      </a:accent4>
      <a:accent5>
        <a:srgbClr val="DCDCDC"/>
      </a:accent5>
      <a:accent6>
        <a:srgbClr val="C8C8C8"/>
      </a:accent6>
      <a:hlink>
        <a:srgbClr val="808080"/>
      </a:hlink>
      <a:folHlink>
        <a:srgbClr val="969696"/>
      </a:folHlink>
    </a:clrScheme>
    <a:fontScheme name="Обрыв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рыв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рыв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рыв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рыв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E:\MsOffice2000\Templates\Presentation Designs\Обрыв.pot</Template>
  <TotalTime>355</TotalTime>
  <Words>417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Wingdings</vt:lpstr>
      <vt:lpstr>Times New Roman</vt:lpstr>
      <vt:lpstr>Обрыв</vt:lpstr>
      <vt:lpstr>Исследовательская работа учащихся</vt:lpstr>
      <vt:lpstr> </vt:lpstr>
      <vt:lpstr>Нужна ли эта работа?</vt:lpstr>
      <vt:lpstr>В ходе работы учащиеся развивают умения:</vt:lpstr>
      <vt:lpstr>Тема исследовательской работы</vt:lpstr>
      <vt:lpstr>Примерные направления исследовательской работы:</vt:lpstr>
      <vt:lpstr>Задачи научно-практической конференции</vt:lpstr>
      <vt:lpstr>Структура исследовательской работы</vt:lpstr>
      <vt:lpstr>Обзорная часть исследовательской работы</vt:lpstr>
      <vt:lpstr>Основное содержание</vt:lpstr>
      <vt:lpstr>Заключение </vt:lpstr>
      <vt:lpstr>Критерии оценивания исследовательских работ</vt:lpstr>
      <vt:lpstr>Тезисы докладов</vt:lpstr>
      <vt:lpstr>Литература для учителя: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зоя</dc:creator>
  <cp:lastModifiedBy>Пользователь Windows</cp:lastModifiedBy>
  <cp:revision>107</cp:revision>
  <dcterms:created xsi:type="dcterms:W3CDTF">2007-08-14T15:48:55Z</dcterms:created>
  <dcterms:modified xsi:type="dcterms:W3CDTF">2019-01-17T08:30:54Z</dcterms:modified>
</cp:coreProperties>
</file>