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4" autoAdjust="0"/>
    <p:restoredTop sz="94660"/>
  </p:normalViewPr>
  <p:slideViewPr>
    <p:cSldViewPr>
      <p:cViewPr>
        <p:scale>
          <a:sx n="75" d="100"/>
          <a:sy n="75" d="100"/>
        </p:scale>
        <p:origin x="-72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B88F01D6-49E6-4B48-8917-ED81E0476F15}" type="slidenum">
              <a:rPr lang="ru-RU"/>
              <a:pPr>
                <a:defRPr/>
              </a:pPr>
              <a:t>‹#›</a:t>
            </a:fld>
            <a:endParaRPr lang="ru-RU"/>
          </a:p>
        </p:txBody>
      </p:sp>
    </p:spTree>
    <p:extLst>
      <p:ext uri="{BB962C8B-B14F-4D97-AF65-F5344CB8AC3E}">
        <p14:creationId xmlns:p14="http://schemas.microsoft.com/office/powerpoint/2010/main" val="1835585846"/>
      </p:ext>
    </p:extLst>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8E9F313E-053C-415A-84DF-6D0BA983B9D9}" type="slidenum">
              <a:rPr lang="ru-RU"/>
              <a:pPr>
                <a:defRPr/>
              </a:pPr>
              <a:t>‹#›</a:t>
            </a:fld>
            <a:endParaRPr lang="ru-RU"/>
          </a:p>
        </p:txBody>
      </p:sp>
    </p:spTree>
    <p:extLst>
      <p:ext uri="{BB962C8B-B14F-4D97-AF65-F5344CB8AC3E}">
        <p14:creationId xmlns:p14="http://schemas.microsoft.com/office/powerpoint/2010/main" val="796255112"/>
      </p:ext>
    </p:extLst>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5B243BD4-A735-4F9A-980A-BC9314CAECBF}" type="slidenum">
              <a:rPr lang="ru-RU"/>
              <a:pPr>
                <a:defRPr/>
              </a:pPr>
              <a:t>‹#›</a:t>
            </a:fld>
            <a:endParaRPr lang="ru-RU"/>
          </a:p>
        </p:txBody>
      </p:sp>
    </p:spTree>
    <p:extLst>
      <p:ext uri="{BB962C8B-B14F-4D97-AF65-F5344CB8AC3E}">
        <p14:creationId xmlns:p14="http://schemas.microsoft.com/office/powerpoint/2010/main" val="4256935440"/>
      </p:ext>
    </p:extLst>
  </p:cSld>
  <p:clrMapOvr>
    <a:masterClrMapping/>
  </p:clrMapOvr>
  <p:transition spd="slow">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838200"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918075" y="1905000"/>
            <a:ext cx="3927475" cy="2019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918075" y="4076700"/>
            <a:ext cx="3927475" cy="2019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9"/>
          <p:cNvSpPr>
            <a:spLocks noGrp="1"/>
          </p:cNvSpPr>
          <p:nvPr>
            <p:ph type="dt" sz="half" idx="10"/>
          </p:nvPr>
        </p:nvSpPr>
        <p:spPr/>
        <p:txBody>
          <a:bodyPr/>
          <a:lstStyle>
            <a:lvl1pPr>
              <a:defRPr/>
            </a:lvl1pPr>
          </a:lstStyle>
          <a:p>
            <a:pPr>
              <a:defRPr/>
            </a:pPr>
            <a:endParaRPr lang="ru-RU"/>
          </a:p>
        </p:txBody>
      </p:sp>
      <p:sp>
        <p:nvSpPr>
          <p:cNvPr id="7" name="Нижний колонтитул 21"/>
          <p:cNvSpPr>
            <a:spLocks noGrp="1"/>
          </p:cNvSpPr>
          <p:nvPr>
            <p:ph type="ftr" sz="quarter" idx="11"/>
          </p:nvPr>
        </p:nvSpPr>
        <p:spPr/>
        <p:txBody>
          <a:bodyPr/>
          <a:lstStyle>
            <a:lvl1pPr>
              <a:defRPr/>
            </a:lvl1pPr>
          </a:lstStyle>
          <a:p>
            <a:pPr>
              <a:defRPr/>
            </a:pPr>
            <a:endParaRPr lang="ru-RU"/>
          </a:p>
        </p:txBody>
      </p:sp>
      <p:sp>
        <p:nvSpPr>
          <p:cNvPr id="8" name="Номер слайда 17"/>
          <p:cNvSpPr>
            <a:spLocks noGrp="1"/>
          </p:cNvSpPr>
          <p:nvPr>
            <p:ph type="sldNum" sz="quarter" idx="12"/>
          </p:nvPr>
        </p:nvSpPr>
        <p:spPr/>
        <p:txBody>
          <a:bodyPr/>
          <a:lstStyle>
            <a:lvl1pPr>
              <a:defRPr/>
            </a:lvl1pPr>
          </a:lstStyle>
          <a:p>
            <a:pPr>
              <a:defRPr/>
            </a:pPr>
            <a:fld id="{63614EC7-0CBE-43DB-B3F2-95C8E515E49E}" type="slidenum">
              <a:rPr lang="ru-RU"/>
              <a:pPr>
                <a:defRPr/>
              </a:pPr>
              <a:t>‹#›</a:t>
            </a:fld>
            <a:endParaRPr lang="ru-RU"/>
          </a:p>
        </p:txBody>
      </p:sp>
    </p:spTree>
    <p:extLst>
      <p:ext uri="{BB962C8B-B14F-4D97-AF65-F5344CB8AC3E}">
        <p14:creationId xmlns:p14="http://schemas.microsoft.com/office/powerpoint/2010/main" val="367377205"/>
      </p:ext>
    </p:extLst>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833DC957-DDF2-4E3C-B87C-29DA4C1F512D}" type="slidenum">
              <a:rPr lang="ru-RU"/>
              <a:pPr>
                <a:defRPr/>
              </a:pPr>
              <a:t>‹#›</a:t>
            </a:fld>
            <a:endParaRPr lang="ru-RU"/>
          </a:p>
        </p:txBody>
      </p:sp>
    </p:spTree>
    <p:extLst>
      <p:ext uri="{BB962C8B-B14F-4D97-AF65-F5344CB8AC3E}">
        <p14:creationId xmlns:p14="http://schemas.microsoft.com/office/powerpoint/2010/main" val="2444969635"/>
      </p:ext>
    </p:extLst>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8E6EBAE-25DA-4A99-9CCD-B5E2A6E02D7A}" type="slidenum">
              <a:rPr lang="ru-RU"/>
              <a:pPr>
                <a:defRPr/>
              </a:pPr>
              <a:t>‹#›</a:t>
            </a:fld>
            <a:endParaRPr lang="ru-RU"/>
          </a:p>
        </p:txBody>
      </p:sp>
    </p:spTree>
    <p:extLst>
      <p:ext uri="{BB962C8B-B14F-4D97-AF65-F5344CB8AC3E}">
        <p14:creationId xmlns:p14="http://schemas.microsoft.com/office/powerpoint/2010/main" val="2464187576"/>
      </p:ext>
    </p:extLst>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B0898F2A-D545-4D60-AB00-E99F92E35EC8}" type="slidenum">
              <a:rPr lang="ru-RU"/>
              <a:pPr>
                <a:defRPr/>
              </a:pPr>
              <a:t>‹#›</a:t>
            </a:fld>
            <a:endParaRPr lang="ru-RU"/>
          </a:p>
        </p:txBody>
      </p:sp>
    </p:spTree>
    <p:extLst>
      <p:ext uri="{BB962C8B-B14F-4D97-AF65-F5344CB8AC3E}">
        <p14:creationId xmlns:p14="http://schemas.microsoft.com/office/powerpoint/2010/main" val="937763336"/>
      </p:ext>
    </p:extLst>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6CFCE56F-3E3C-4A45-B876-D289A2C9B684}" type="slidenum">
              <a:rPr lang="ru-RU"/>
              <a:pPr>
                <a:defRPr/>
              </a:pPr>
              <a:t>‹#›</a:t>
            </a:fld>
            <a:endParaRPr lang="ru-RU"/>
          </a:p>
        </p:txBody>
      </p:sp>
    </p:spTree>
    <p:extLst>
      <p:ext uri="{BB962C8B-B14F-4D97-AF65-F5344CB8AC3E}">
        <p14:creationId xmlns:p14="http://schemas.microsoft.com/office/powerpoint/2010/main" val="890198096"/>
      </p:ext>
    </p:extLst>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7326064D-78F9-4DB3-AAE3-40F008E08E6F}" type="slidenum">
              <a:rPr lang="ru-RU"/>
              <a:pPr>
                <a:defRPr/>
              </a:pPr>
              <a:t>‹#›</a:t>
            </a:fld>
            <a:endParaRPr lang="ru-RU"/>
          </a:p>
        </p:txBody>
      </p:sp>
    </p:spTree>
    <p:extLst>
      <p:ext uri="{BB962C8B-B14F-4D97-AF65-F5344CB8AC3E}">
        <p14:creationId xmlns:p14="http://schemas.microsoft.com/office/powerpoint/2010/main" val="4223347714"/>
      </p:ext>
    </p:extLst>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3602C705-4DB2-461B-8CCB-013820E796B6}" type="slidenum">
              <a:rPr lang="ru-RU"/>
              <a:pPr>
                <a:defRPr/>
              </a:pPr>
              <a:t>‹#›</a:t>
            </a:fld>
            <a:endParaRPr lang="ru-RU"/>
          </a:p>
        </p:txBody>
      </p:sp>
    </p:spTree>
    <p:extLst>
      <p:ext uri="{BB962C8B-B14F-4D97-AF65-F5344CB8AC3E}">
        <p14:creationId xmlns:p14="http://schemas.microsoft.com/office/powerpoint/2010/main" val="999766435"/>
      </p:ext>
    </p:extLst>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3D776AB9-1A67-434E-8A5B-3F027E1DFBC3}" type="slidenum">
              <a:rPr lang="ru-RU"/>
              <a:pPr>
                <a:defRPr/>
              </a:pPr>
              <a:t>‹#›</a:t>
            </a:fld>
            <a:endParaRPr lang="ru-RU"/>
          </a:p>
        </p:txBody>
      </p:sp>
    </p:spTree>
    <p:extLst>
      <p:ext uri="{BB962C8B-B14F-4D97-AF65-F5344CB8AC3E}">
        <p14:creationId xmlns:p14="http://schemas.microsoft.com/office/powerpoint/2010/main" val="4194570465"/>
      </p:ext>
    </p:extLst>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E9516536-B9F3-434D-A0B2-07DDA37AB54D}" type="slidenum">
              <a:rPr lang="ru-RU"/>
              <a:pPr>
                <a:defRPr/>
              </a:pPr>
              <a:t>‹#›</a:t>
            </a:fld>
            <a:endParaRPr lang="ru-RU"/>
          </a:p>
        </p:txBody>
      </p:sp>
    </p:spTree>
    <p:extLst>
      <p:ext uri="{BB962C8B-B14F-4D97-AF65-F5344CB8AC3E}">
        <p14:creationId xmlns:p14="http://schemas.microsoft.com/office/powerpoint/2010/main" val="3615977272"/>
      </p:ext>
    </p:extLst>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9" name="Заголовок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30" name="Текст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33E041B-4BE3-4094-BCFC-A0D21C840F14}"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16" r:id="rId1"/>
    <p:sldLayoutId id="2147483707" r:id="rId2"/>
    <p:sldLayoutId id="2147483717" r:id="rId3"/>
    <p:sldLayoutId id="2147483708" r:id="rId4"/>
    <p:sldLayoutId id="2147483709" r:id="rId5"/>
    <p:sldLayoutId id="2147483710" r:id="rId6"/>
    <p:sldLayoutId id="2147483711" r:id="rId7"/>
    <p:sldLayoutId id="2147483712" r:id="rId8"/>
    <p:sldLayoutId id="2147483718" r:id="rId9"/>
    <p:sldLayoutId id="2147483713" r:id="rId10"/>
    <p:sldLayoutId id="2147483714" r:id="rId11"/>
    <p:sldLayoutId id="2147483715" r:id="rId12"/>
  </p:sldLayoutIdLst>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1000">
                                          <p:stCondLst>
                                            <p:cond delay="0"/>
                                          </p:stCondLst>
                                        </p:cTn>
                                        <p:tgtEl>
                                          <p:spTgt spid="30">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0">
                                            <p:txEl>
                                              <p:pRg st="1" end="1"/>
                                            </p:txEl>
                                          </p:spTgt>
                                        </p:tgtEl>
                                        <p:attrNameLst>
                                          <p:attrName>style.visibility</p:attrName>
                                        </p:attrNameLst>
                                      </p:cBhvr>
                                      <p:to>
                                        <p:strVal val="visible"/>
                                      </p:to>
                                    </p:set>
                                    <p:animEffect transition="in" filter="fade">
                                      <p:cBhvr>
                                        <p:cTn id="17" dur="1000">
                                          <p:stCondLst>
                                            <p:cond delay="0"/>
                                          </p:stCondLst>
                                        </p:cTn>
                                        <p:tgtEl>
                                          <p:spTgt spid="30">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0">
                                            <p:txEl>
                                              <p:pRg st="2" end="2"/>
                                            </p:txEl>
                                          </p:spTgt>
                                        </p:tgtEl>
                                        <p:attrNameLst>
                                          <p:attrName>style.visibility</p:attrName>
                                        </p:attrNameLst>
                                      </p:cBhvr>
                                      <p:to>
                                        <p:strVal val="visible"/>
                                      </p:to>
                                    </p:set>
                                    <p:animEffect transition="in" filter="fade">
                                      <p:cBhvr>
                                        <p:cTn id="20" dur="1000">
                                          <p:stCondLst>
                                            <p:cond delay="0"/>
                                          </p:stCondLst>
                                        </p:cTn>
                                        <p:tgtEl>
                                          <p:spTgt spid="30">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0">
                                            <p:txEl>
                                              <p:pRg st="3" end="3"/>
                                            </p:txEl>
                                          </p:spTgt>
                                        </p:tgtEl>
                                        <p:attrNameLst>
                                          <p:attrName>style.visibility</p:attrName>
                                        </p:attrNameLst>
                                      </p:cBhvr>
                                      <p:to>
                                        <p:strVal val="visible"/>
                                      </p:to>
                                    </p:set>
                                    <p:animEffect transition="in" filter="fade">
                                      <p:cBhvr>
                                        <p:cTn id="23" dur="1000">
                                          <p:stCondLst>
                                            <p:cond delay="0"/>
                                          </p:stCondLst>
                                        </p:cTn>
                                        <p:tgtEl>
                                          <p:spTgt spid="30">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
                                            <p:txEl>
                                              <p:pRg st="4" end="4"/>
                                            </p:txEl>
                                          </p:spTgt>
                                        </p:tgtEl>
                                        <p:attrNameLst>
                                          <p:attrName>style.visibility</p:attrName>
                                        </p:attrNameLst>
                                      </p:cBhvr>
                                      <p:to>
                                        <p:strVal val="visible"/>
                                      </p:to>
                                    </p:set>
                                    <p:animEffect transition="in" filter="fade">
                                      <p:cBhvr>
                                        <p:cTn id="26" dur="1000">
                                          <p:stCondLst>
                                            <p:cond delay="0"/>
                                          </p:stCondLst>
                                        </p:cTn>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tmplLst>
          <p:tmpl lvl="1">
            <p:tnLst>
              <p:par>
                <p:cTn presetID="10"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1000">
                          <p:stCondLst>
                            <p:cond delay="0"/>
                          </p:stCondLst>
                        </p:cTn>
                        <p:tgtEl>
                          <p:spTgt spid="30"/>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1000">
                          <p:stCondLst>
                            <p:cond delay="0"/>
                          </p:stCondLst>
                        </p:cTn>
                        <p:tgtEl>
                          <p:spTgt spid="30"/>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1000">
                          <p:stCondLst>
                            <p:cond delay="0"/>
                          </p:stCondLst>
                        </p:cTn>
                        <p:tgtEl>
                          <p:spTgt spid="30"/>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1000">
                          <p:stCondLst>
                            <p:cond delay="0"/>
                          </p:stCondLst>
                        </p:cTn>
                        <p:tgtEl>
                          <p:spTgt spid="30"/>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1000">
                          <p:stCondLst>
                            <p:cond delay="0"/>
                          </p:stCondLst>
                        </p:cTn>
                        <p:tgtEl>
                          <p:spTgt spid="30"/>
                        </p:tgtEl>
                      </p:cBhvr>
                    </p:animEffect>
                  </p:childTnLst>
                </p:cTn>
              </p:par>
            </p:tnLst>
          </p:tmpl>
        </p:tmplLst>
      </p:bldP>
    </p:bld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57158" y="1071546"/>
            <a:ext cx="6264275" cy="1736725"/>
          </a:xfrm>
          <a:extLst/>
        </p:spPr>
        <p:txBody>
          <a:bodyPr/>
          <a:lstStyle/>
          <a:p>
            <a:pPr eaLnBrk="1" fontAlgn="auto" hangingPunct="1">
              <a:spcAft>
                <a:spcPts val="0"/>
              </a:spcAft>
              <a:defRPr/>
            </a:pPr>
            <a:r>
              <a:rPr lang="ru-RU" b="0" i="1" dirty="0" smtClean="0">
                <a:solidFill>
                  <a:srgbClr val="C00000"/>
                </a:solidFill>
              </a:rPr>
              <a:t>Интерактивные методы</a:t>
            </a:r>
          </a:p>
        </p:txBody>
      </p:sp>
      <p:sp>
        <p:nvSpPr>
          <p:cNvPr id="5123" name="Rectangle 3"/>
          <p:cNvSpPr>
            <a:spLocks noGrp="1" noChangeArrowheads="1"/>
          </p:cNvSpPr>
          <p:nvPr>
            <p:ph type="subTitle" idx="1"/>
          </p:nvPr>
        </p:nvSpPr>
        <p:spPr>
          <a:xfrm>
            <a:off x="642938" y="3571875"/>
            <a:ext cx="8215312" cy="2324100"/>
          </a:xfrm>
        </p:spPr>
        <p:txBody>
          <a:bodyPr/>
          <a:lstStyle/>
          <a:p>
            <a:pPr marR="0" eaLnBrk="1" hangingPunct="1">
              <a:lnSpc>
                <a:spcPct val="90000"/>
              </a:lnSpc>
            </a:pPr>
            <a:r>
              <a:rPr lang="ru-RU" sz="2400" b="1" smtClean="0">
                <a:solidFill>
                  <a:srgbClr val="C00000"/>
                </a:solidFill>
              </a:rPr>
              <a:t>Термины «интерактивные методы», «интерактивное обучение» пришли к нам из английского языка(«</a:t>
            </a:r>
            <a:r>
              <a:rPr lang="en-US" sz="2400" b="1" smtClean="0">
                <a:solidFill>
                  <a:srgbClr val="C00000"/>
                </a:solidFill>
              </a:rPr>
              <a:t>interactive</a:t>
            </a:r>
            <a:r>
              <a:rPr lang="ru-RU" sz="2400" b="1" smtClean="0">
                <a:solidFill>
                  <a:srgbClr val="C00000"/>
                </a:solidFill>
              </a:rPr>
              <a:t>»: «</a:t>
            </a:r>
            <a:r>
              <a:rPr lang="en-US" sz="2400" b="1" smtClean="0">
                <a:solidFill>
                  <a:srgbClr val="C00000"/>
                </a:solidFill>
              </a:rPr>
              <a:t>inter</a:t>
            </a:r>
            <a:r>
              <a:rPr lang="ru-RU" sz="2400" b="1" smtClean="0">
                <a:solidFill>
                  <a:srgbClr val="C00000"/>
                </a:solidFill>
              </a:rPr>
              <a:t>» означает «между», «меж»; «</a:t>
            </a:r>
            <a:r>
              <a:rPr lang="en-US" sz="2400" b="1" smtClean="0">
                <a:solidFill>
                  <a:srgbClr val="C00000"/>
                </a:solidFill>
              </a:rPr>
              <a:t>active</a:t>
            </a:r>
            <a:r>
              <a:rPr lang="ru-RU" sz="2400" b="1" smtClean="0">
                <a:solidFill>
                  <a:srgbClr val="C00000"/>
                </a:solidFill>
              </a:rPr>
              <a:t>» — от «ас</a:t>
            </a:r>
            <a:r>
              <a:rPr lang="en-US" sz="2400" b="1" smtClean="0">
                <a:solidFill>
                  <a:srgbClr val="C00000"/>
                </a:solidFill>
              </a:rPr>
              <a:t>t</a:t>
            </a:r>
            <a:r>
              <a:rPr lang="ru-RU" sz="2400" b="1" smtClean="0">
                <a:solidFill>
                  <a:srgbClr val="C00000"/>
                </a:solidFill>
              </a:rPr>
              <a:t>» - действовать, действие). </a:t>
            </a:r>
          </a:p>
          <a:p>
            <a:pPr marR="0" eaLnBrk="1" hangingPunct="1">
              <a:lnSpc>
                <a:spcPct val="90000"/>
              </a:lnSpc>
            </a:pPr>
            <a:endParaRPr lang="ru-RU" sz="2400" b="1" smtClean="0">
              <a:solidFill>
                <a:srgbClr val="C00000"/>
              </a:solidFill>
            </a:endParaRPr>
          </a:p>
        </p:txBody>
      </p:sp>
      <p:pic>
        <p:nvPicPr>
          <p:cNvPr id="5124" name="Picture 8" descr="comp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29388" y="0"/>
            <a:ext cx="2614612"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179388" y="765175"/>
            <a:ext cx="8662987" cy="2376488"/>
          </a:xfrm>
        </p:spPr>
        <p:txBody>
          <a:bodyPr>
            <a:normAutofit fontScale="90000"/>
          </a:bodyPr>
          <a:lstStyle/>
          <a:p>
            <a:pPr eaLnBrk="1" fontAlgn="auto" hangingPunct="1">
              <a:spcAft>
                <a:spcPts val="0"/>
              </a:spcAft>
              <a:defRPr/>
            </a:pPr>
            <a:r>
              <a:rPr lang="ru-RU" sz="2000" b="1" i="1" u="sng" dirty="0" smtClean="0">
                <a:solidFill>
                  <a:srgbClr val="C00000"/>
                </a:solidFill>
              </a:rPr>
              <a:t>Порядок проведения</a:t>
            </a:r>
            <a:br>
              <a:rPr lang="ru-RU" sz="2000" b="1" i="1" u="sng" dirty="0" smtClean="0">
                <a:solidFill>
                  <a:srgbClr val="C00000"/>
                </a:solidFill>
              </a:rPr>
            </a:br>
            <a:r>
              <a:rPr lang="ru-RU" sz="1800" b="1" i="1" u="sng" dirty="0" smtClean="0">
                <a:solidFill>
                  <a:srgbClr val="C00000"/>
                </a:solidFill>
              </a:rPr>
              <a:t>Предварительно:</a:t>
            </a:r>
            <a:br>
              <a:rPr lang="ru-RU" sz="1800" b="1" i="1" u="sng" dirty="0" smtClean="0">
                <a:solidFill>
                  <a:srgbClr val="C00000"/>
                </a:solidFill>
              </a:rPr>
            </a:br>
            <a:r>
              <a:rPr lang="ru-RU" sz="1800" b="1" i="1" u="sng" dirty="0" smtClean="0">
                <a:solidFill>
                  <a:srgbClr val="C00000"/>
                </a:solidFill>
              </a:rPr>
              <a:t>Приготовьте карточки по количеству участников (можно приготовить карточки с запасом). На карточках Вы можете написать определения понятий, описание концепций, факты, то есть ту информацию, которая является предметом изучения. Информации должно быть немного — до 3-4 предложений.</a:t>
            </a:r>
            <a:r>
              <a:rPr lang="ru-RU" sz="1800" b="1" i="1" u="sng" dirty="0" smtClean="0"/>
              <a:t/>
            </a:r>
            <a:br>
              <a:rPr lang="ru-RU" sz="1800" b="1" i="1" u="sng" dirty="0" smtClean="0"/>
            </a:br>
            <a:r>
              <a:rPr lang="ru-RU" sz="4000" i="1" u="sng" dirty="0" smtClean="0"/>
              <a:t/>
            </a:r>
            <a:br>
              <a:rPr lang="ru-RU" sz="4000" i="1" u="sng" dirty="0" smtClean="0"/>
            </a:br>
            <a:endParaRPr lang="ru-RU" sz="4000" i="1" u="sng" dirty="0" smtClean="0"/>
          </a:p>
        </p:txBody>
      </p:sp>
      <p:sp>
        <p:nvSpPr>
          <p:cNvPr id="14339" name="Rectangle 3"/>
          <p:cNvSpPr>
            <a:spLocks noGrp="1" noRot="1" noChangeArrowheads="1"/>
          </p:cNvSpPr>
          <p:nvPr>
            <p:ph idx="1"/>
          </p:nvPr>
        </p:nvSpPr>
        <p:spPr>
          <a:xfrm>
            <a:off x="179388" y="2143125"/>
            <a:ext cx="8728075" cy="4714875"/>
          </a:xfrm>
        </p:spPr>
        <p:txBody>
          <a:bodyPr/>
          <a:lstStyle/>
          <a:p>
            <a:pPr marL="609600" indent="-609600" eaLnBrk="1" hangingPunct="1">
              <a:lnSpc>
                <a:spcPct val="80000"/>
              </a:lnSpc>
            </a:pPr>
            <a:r>
              <a:rPr lang="ru-RU" sz="1600" b="1" smtClean="0">
                <a:solidFill>
                  <a:srgbClr val="FF0000"/>
                </a:solidFill>
              </a:rPr>
              <a:t>Раздайте по одной карточке каждому участнику.</a:t>
            </a:r>
          </a:p>
          <a:p>
            <a:pPr marL="609600" indent="-609600" eaLnBrk="1" hangingPunct="1">
              <a:lnSpc>
                <a:spcPct val="80000"/>
              </a:lnSpc>
            </a:pPr>
            <a:r>
              <a:rPr lang="ru-RU" sz="1600" b="1" smtClean="0">
                <a:solidFill>
                  <a:srgbClr val="FF0000"/>
                </a:solidFill>
              </a:rPr>
              <a:t>Попросите их внимательно прочитать текст. Обойдите аудиторию и посмотрите, понимают ли учащиеся смысл текста. Спросите, все ли им понятно.</a:t>
            </a:r>
          </a:p>
          <a:p>
            <a:pPr marL="609600" indent="-609600" eaLnBrk="1" hangingPunct="1">
              <a:lnSpc>
                <a:spcPct val="80000"/>
              </a:lnSpc>
            </a:pPr>
            <a:r>
              <a:rPr lang="ru-RU" sz="1600" b="1" smtClean="0">
                <a:solidFill>
                  <a:srgbClr val="FF0000"/>
                </a:solidFill>
              </a:rPr>
              <a:t>Объясните правила работы:</a:t>
            </a:r>
          </a:p>
          <a:p>
            <a:pPr marL="609600" indent="-609600" eaLnBrk="1" hangingPunct="1">
              <a:lnSpc>
                <a:spcPct val="80000"/>
              </a:lnSpc>
            </a:pPr>
            <a:r>
              <a:rPr lang="ru-RU" sz="1600" b="1" smtClean="0">
                <a:solidFill>
                  <a:srgbClr val="FF0000"/>
                </a:solidFill>
              </a:rPr>
              <a:t>Принцип этого метода - каждый попеременно является учеником и учителем.</a:t>
            </a:r>
          </a:p>
          <a:p>
            <a:pPr marL="609600" indent="-609600" eaLnBrk="1" hangingPunct="1">
              <a:lnSpc>
                <a:spcPct val="80000"/>
              </a:lnSpc>
            </a:pPr>
            <a:r>
              <a:rPr lang="ru-RU" sz="1600" b="1" smtClean="0">
                <a:solidFill>
                  <a:srgbClr val="FF0000"/>
                </a:solidFill>
              </a:rPr>
              <a:t>Каждый участник должен объяснить другому ту информацию, которая содержится в его карточке, а также убедиться, что собеседник понял и запомнил новый материал (спросить, что непонятно, и попросить его пересказать суть новой информации).</a:t>
            </a:r>
          </a:p>
          <a:p>
            <a:pPr marL="609600" indent="-609600" eaLnBrk="1" hangingPunct="1">
              <a:lnSpc>
                <a:spcPct val="80000"/>
              </a:lnSpc>
            </a:pPr>
            <a:r>
              <a:rPr lang="ru-RU" sz="1600" b="1" smtClean="0">
                <a:solidFill>
                  <a:srgbClr val="FF0000"/>
                </a:solidFill>
              </a:rPr>
              <a:t>Каждый участник свободно передвигается по аудитории.</a:t>
            </a:r>
          </a:p>
          <a:p>
            <a:pPr marL="609600" indent="-609600" eaLnBrk="1" hangingPunct="1">
              <a:lnSpc>
                <a:spcPct val="80000"/>
              </a:lnSpc>
            </a:pPr>
            <a:r>
              <a:rPr lang="ru-RU" sz="1600" b="1" smtClean="0">
                <a:solidFill>
                  <a:srgbClr val="FF0000"/>
                </a:solidFill>
              </a:rPr>
              <a:t>Затем участники меняются ролями. Теперь первый участник выступает в качестве ученика, а второй - спрашивает или объясняет ему новый материал из своей карточки.</a:t>
            </a:r>
          </a:p>
          <a:p>
            <a:pPr marL="609600" indent="-609600" eaLnBrk="1" hangingPunct="1">
              <a:lnSpc>
                <a:spcPct val="80000"/>
              </a:lnSpc>
            </a:pPr>
            <a:r>
              <a:rPr lang="ru-RU" sz="1600" b="1" smtClean="0">
                <a:solidFill>
                  <a:srgbClr val="FF0000"/>
                </a:solidFill>
              </a:rPr>
              <a:t>Беседа каждой пары продолжается 2-3 минуты.</a:t>
            </a:r>
          </a:p>
          <a:p>
            <a:pPr marL="609600" indent="-609600" eaLnBrk="1" hangingPunct="1">
              <a:lnSpc>
                <a:spcPct val="80000"/>
              </a:lnSpc>
            </a:pPr>
            <a:r>
              <a:rPr lang="ru-RU" sz="1600" b="1" smtClean="0">
                <a:solidFill>
                  <a:srgbClr val="FF0000"/>
                </a:solidFill>
              </a:rPr>
              <a:t>Затем участники расходятся и встречаются с другими учащимися, образуя новые пары.</a:t>
            </a:r>
          </a:p>
          <a:p>
            <a:pPr marL="609600" indent="-609600" eaLnBrk="1" hangingPunct="1">
              <a:lnSpc>
                <a:spcPct val="80000"/>
              </a:lnSpc>
            </a:pPr>
            <a:r>
              <a:rPr lang="ru-RU" sz="1600" b="1" smtClean="0">
                <a:solidFill>
                  <a:srgbClr val="FF0000"/>
                </a:solidFill>
              </a:rPr>
              <a:t>Задача участника — обучить как можно больше людей и самому усвоить как можно больше информации.</a:t>
            </a:r>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214313" y="428625"/>
            <a:ext cx="8662987" cy="2686050"/>
          </a:xfrm>
        </p:spPr>
        <p:txBody>
          <a:bodyPr/>
          <a:lstStyle/>
          <a:p>
            <a:pPr eaLnBrk="1" hangingPunct="1"/>
            <a:r>
              <a:rPr lang="ru-RU" sz="1800" b="1" smtClean="0">
                <a:solidFill>
                  <a:srgbClr val="C00000"/>
                </a:solidFill>
              </a:rPr>
              <a:t>МОЗАИКА (АЖУРНАЯ ПИЛА)</a:t>
            </a:r>
            <a:r>
              <a:rPr lang="ru-RU" sz="1800" smtClean="0">
                <a:solidFill>
                  <a:srgbClr val="000000"/>
                </a:solidFill>
              </a:rPr>
              <a:t/>
            </a:r>
            <a:br>
              <a:rPr lang="ru-RU" sz="1800" smtClean="0">
                <a:solidFill>
                  <a:srgbClr val="000000"/>
                </a:solidFill>
              </a:rPr>
            </a:br>
            <a:r>
              <a:rPr lang="ru-RU" sz="1800" b="1" smtClean="0">
                <a:solidFill>
                  <a:srgbClr val="FF0000"/>
                </a:solidFill>
              </a:rPr>
              <a:t>Этот метод является усложненной разновидностью метода «каждый учит каждого», соединенного с работой в малых группах. Мозаика позволяет учащимся получить большое количество информации в течение короткого времени и может в определенной степени заменить необходимость чтения лекций. Кроме того, данный метод может служить способом решения сложной проблемы, требующей определенных знаний. Этот прием лучше всего использовать, когда уже освоены работа в малых группах и метод «каждый учит каждого».</a:t>
            </a:r>
          </a:p>
        </p:txBody>
      </p:sp>
      <p:sp>
        <p:nvSpPr>
          <p:cNvPr id="18435" name="Rectangle 3"/>
          <p:cNvSpPr>
            <a:spLocks noGrp="1" noRot="1" noChangeArrowheads="1"/>
          </p:cNvSpPr>
          <p:nvPr>
            <p:ph idx="1"/>
          </p:nvPr>
        </p:nvSpPr>
        <p:spPr>
          <a:xfrm>
            <a:off x="0" y="3357563"/>
            <a:ext cx="9001125" cy="3500437"/>
          </a:xfrm>
        </p:spPr>
        <p:txBody>
          <a:bodyPr>
            <a:normAutofit/>
          </a:bodyPr>
          <a:lstStyle/>
          <a:p>
            <a:pPr marL="609600" indent="-609600" eaLnBrk="1" fontAlgn="auto" hangingPunct="1">
              <a:lnSpc>
                <a:spcPct val="80000"/>
              </a:lnSpc>
              <a:spcAft>
                <a:spcPts val="0"/>
              </a:spcAft>
              <a:buClr>
                <a:schemeClr val="accent3"/>
              </a:buClr>
              <a:buFont typeface="Wingdings 2"/>
              <a:buChar char=""/>
              <a:defRPr/>
            </a:pPr>
            <a:r>
              <a:rPr lang="ru-RU" sz="1600" b="1" dirty="0" smtClean="0">
                <a:solidFill>
                  <a:srgbClr val="FF0000"/>
                </a:solidFill>
                <a:effectLst>
                  <a:outerShdw blurRad="38100" dist="38100" dir="2700000" algn="tl">
                    <a:srgbClr val="FFFFFF"/>
                  </a:outerShdw>
                </a:effectLst>
              </a:rPr>
              <a:t>Разделите участников на «основные» группы Внутри групп определите экспертов - раздайте разноцветные карточки.</a:t>
            </a:r>
            <a:br>
              <a:rPr lang="ru-RU" sz="1600" b="1" dirty="0" smtClean="0">
                <a:solidFill>
                  <a:srgbClr val="FF0000"/>
                </a:solidFill>
                <a:effectLst>
                  <a:outerShdw blurRad="38100" dist="38100" dir="2700000" algn="tl">
                    <a:srgbClr val="FFFFFF"/>
                  </a:outerShdw>
                </a:effectLst>
              </a:rPr>
            </a:br>
            <a:r>
              <a:rPr lang="ru-RU" sz="1600" b="1" dirty="0" smtClean="0">
                <a:solidFill>
                  <a:srgbClr val="FF0000"/>
                </a:solidFill>
                <a:effectLst>
                  <a:outerShdw blurRad="38100" dist="38100" dir="2700000" algn="tl">
                    <a:srgbClr val="FFFFFF"/>
                  </a:outerShdw>
                </a:effectLst>
              </a:rPr>
              <a:t>Можно обозначить такими же карточками места сбора «экспертных» групп.</a:t>
            </a:r>
          </a:p>
          <a:p>
            <a:pPr marL="609600" indent="-609600" eaLnBrk="1" fontAlgn="auto" hangingPunct="1">
              <a:lnSpc>
                <a:spcPct val="80000"/>
              </a:lnSpc>
              <a:spcAft>
                <a:spcPts val="0"/>
              </a:spcAft>
              <a:buClr>
                <a:schemeClr val="accent3"/>
              </a:buClr>
              <a:buFont typeface="Wingdings 2"/>
              <a:buChar char=""/>
              <a:defRPr/>
            </a:pPr>
            <a:r>
              <a:rPr lang="ru-RU" sz="1600" b="1" dirty="0" smtClean="0">
                <a:solidFill>
                  <a:srgbClr val="FF0000"/>
                </a:solidFill>
                <a:effectLst>
                  <a:outerShdw blurRad="38100" dist="38100" dir="2700000" algn="tl">
                    <a:srgbClr val="FFFFFF"/>
                  </a:outerShdw>
                </a:effectLst>
              </a:rPr>
              <a:t>Сообщите время для работы «основных» и «экспертных» групп. У учащихся должно быть достаточно времени, чтобы стать «экспертами» по своему материалу: для этого может потребоваться целый урок или пол-урока, если материалы сложные или объемные. Для работы в «основных» группах также может потребоваться много времени.</a:t>
            </a:r>
          </a:p>
          <a:p>
            <a:pPr marL="609600" indent="-609600" eaLnBrk="1" fontAlgn="auto" hangingPunct="1">
              <a:lnSpc>
                <a:spcPct val="80000"/>
              </a:lnSpc>
              <a:spcAft>
                <a:spcPts val="0"/>
              </a:spcAft>
              <a:buClr>
                <a:schemeClr val="accent3"/>
              </a:buClr>
              <a:buFont typeface="Wingdings 2"/>
              <a:buChar char=""/>
              <a:defRPr/>
            </a:pPr>
            <a:r>
              <a:rPr lang="ru-RU" sz="1600" b="1" dirty="0" smtClean="0">
                <a:solidFill>
                  <a:srgbClr val="FF0000"/>
                </a:solidFill>
                <a:effectLst>
                  <a:outerShdw blurRad="38100" dist="38100" dir="2700000" algn="tl">
                    <a:srgbClr val="FFFFFF"/>
                  </a:outerShdw>
                </a:effectLst>
              </a:rPr>
              <a:t>Дайте команду к началу работы.</a:t>
            </a:r>
          </a:p>
          <a:p>
            <a:pPr marL="609600" indent="-609600" eaLnBrk="1" fontAlgn="auto" hangingPunct="1">
              <a:lnSpc>
                <a:spcPct val="80000"/>
              </a:lnSpc>
              <a:spcAft>
                <a:spcPts val="0"/>
              </a:spcAft>
              <a:buClr>
                <a:schemeClr val="accent3"/>
              </a:buClr>
              <a:buFont typeface="Wingdings 2"/>
              <a:buChar char=""/>
              <a:defRPr/>
            </a:pPr>
            <a:r>
              <a:rPr lang="ru-RU" sz="1600" b="1" dirty="0" smtClean="0">
                <a:solidFill>
                  <a:srgbClr val="FF0000"/>
                </a:solidFill>
                <a:effectLst>
                  <a:outerShdw blurRad="38100" dist="38100" dir="2700000" algn="tl">
                    <a:srgbClr val="FFFFFF"/>
                  </a:outerShdw>
                </a:effectLst>
              </a:rPr>
              <a:t>В ходе работы следите за временем и приходите на помощь группам.</a:t>
            </a:r>
          </a:p>
          <a:p>
            <a:pPr marL="609600" indent="-609600" eaLnBrk="1" fontAlgn="auto" hangingPunct="1">
              <a:lnSpc>
                <a:spcPct val="80000"/>
              </a:lnSpc>
              <a:spcAft>
                <a:spcPts val="0"/>
              </a:spcAft>
              <a:buClr>
                <a:schemeClr val="accent3"/>
              </a:buClr>
              <a:buFont typeface="Wingdings 2"/>
              <a:buChar char=""/>
              <a:defRPr/>
            </a:pPr>
            <a:r>
              <a:rPr lang="ru-RU" sz="1600" b="1" dirty="0" smtClean="0">
                <a:solidFill>
                  <a:srgbClr val="FF0000"/>
                </a:solidFill>
                <a:effectLst>
                  <a:outerShdw blurRad="38100" dist="38100" dir="2700000" algn="tl">
                    <a:srgbClr val="FFFFFF"/>
                  </a:outerShdw>
                </a:effectLst>
              </a:rPr>
              <a:t>После окончания работы дайте слово представителям «основных» групп для презентации группового решения проблемы (результатов выполнения задания).</a:t>
            </a:r>
          </a:p>
          <a:p>
            <a:pPr marL="609600" indent="-609600" eaLnBrk="1" fontAlgn="auto" hangingPunct="1">
              <a:lnSpc>
                <a:spcPct val="80000"/>
              </a:lnSpc>
              <a:spcAft>
                <a:spcPts val="0"/>
              </a:spcAft>
              <a:buClr>
                <a:schemeClr val="accent3"/>
              </a:buClr>
              <a:buFont typeface="Wingdings 2"/>
              <a:buChar char=""/>
              <a:defRPr/>
            </a:pPr>
            <a:r>
              <a:rPr lang="ru-RU" sz="1600" b="1" dirty="0" smtClean="0">
                <a:solidFill>
                  <a:srgbClr val="FF0000"/>
                </a:solidFill>
                <a:effectLst>
                  <a:outerShdw blurRad="38100" dist="38100" dir="2700000" algn="tl">
                    <a:srgbClr val="FFFFFF"/>
                  </a:outerShdw>
                </a:effectLst>
              </a:rPr>
              <a:t>	Подведите итоги. Спросите, каков был вклад разных «экспертов» в общее решение? В чем была разница в работе «основных» и «экспертных» групп?</a:t>
            </a: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3"/>
          <p:cNvGraphicFramePr>
            <a:graphicFrameLocks noChangeAspect="1"/>
          </p:cNvGraphicFramePr>
          <p:nvPr>
            <p:ph idx="1"/>
          </p:nvPr>
        </p:nvGraphicFramePr>
        <p:xfrm>
          <a:off x="179388" y="1866900"/>
          <a:ext cx="8785225" cy="3986213"/>
        </p:xfrm>
        <a:graphic>
          <a:graphicData uri="http://schemas.openxmlformats.org/presentationml/2006/ole">
            <mc:AlternateContent xmlns:mc="http://schemas.openxmlformats.org/markup-compatibility/2006">
              <mc:Choice xmlns:v="urn:schemas-microsoft-com:vml" Requires="v">
                <p:oleObj spid="_x0000_s16388" name="Документ" r:id="rId3" imgW="8776551" imgH="3982559" progId="Word.Document.8">
                  <p:embed/>
                </p:oleObj>
              </mc:Choice>
              <mc:Fallback>
                <p:oleObj name="Документ" r:id="rId3" imgW="8776551" imgH="3982559"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1866900"/>
                        <a:ext cx="8785225" cy="398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Прямоугольник 3"/>
          <p:cNvSpPr/>
          <p:nvPr/>
        </p:nvSpPr>
        <p:spPr>
          <a:xfrm>
            <a:off x="1643042" y="642918"/>
            <a:ext cx="5846216" cy="923330"/>
          </a:xfrm>
          <a:prstGeom prst="rect">
            <a:avLst/>
          </a:prstGeom>
          <a:noFill/>
        </p:spPr>
        <p:txBody>
          <a:bodyPr wrap="none">
            <a:spAutoFit/>
          </a:bodyPr>
          <a:lstStyle/>
          <a:p>
            <a:pPr algn="ctr">
              <a:defRPr/>
            </a:pPr>
            <a:r>
              <a:rPr lang="ru-RU" sz="5400" b="1" spc="300" dirty="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rPr>
              <a:t>Схема мозаики</a:t>
            </a:r>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Rot="1" noChangeArrowheads="1"/>
          </p:cNvSpPr>
          <p:nvPr>
            <p:ph idx="1"/>
          </p:nvPr>
        </p:nvSpPr>
        <p:spPr>
          <a:xfrm>
            <a:off x="395288" y="1143000"/>
            <a:ext cx="8450262" cy="5454650"/>
          </a:xfrm>
        </p:spPr>
        <p:txBody>
          <a:bodyPr>
            <a:normAutofit/>
          </a:bodyPr>
          <a:lstStyle/>
          <a:p>
            <a:pPr marL="274320" indent="-274320" eaLnBrk="1" fontAlgn="auto" hangingPunct="1">
              <a:spcAft>
                <a:spcPts val="0"/>
              </a:spcAft>
              <a:buClr>
                <a:schemeClr val="accent3"/>
              </a:buClr>
              <a:buFont typeface="Wingdings 2"/>
              <a:buChar char=""/>
              <a:defRPr/>
            </a:pPr>
            <a:r>
              <a:rPr lang="ru-RU" sz="1800" b="1" dirty="0" smtClean="0">
                <a:solidFill>
                  <a:srgbClr val="FF0000"/>
                </a:solidFill>
              </a:rPr>
              <a:t>Мозговой штурм - это хорошо известный и широко применяемый интерактивный метод, поскольку он дает возможность каждому принять участие в работе. Он также позволяет учащимся свободно и открыто высказывать разные идеи по поводу ситуации или проблемы, побуждая использовать воображение и творческий подход. </a:t>
            </a:r>
          </a:p>
          <a:p>
            <a:pPr marL="274320" indent="-274320" eaLnBrk="1" fontAlgn="auto" hangingPunct="1">
              <a:spcAft>
                <a:spcPts val="0"/>
              </a:spcAft>
              <a:buClr>
                <a:schemeClr val="accent3"/>
              </a:buClr>
              <a:buFont typeface="Wingdings 2"/>
              <a:buChar char=""/>
              <a:defRPr/>
            </a:pPr>
            <a:endParaRPr lang="ru-RU" sz="1800" dirty="0" smtClean="0">
              <a:solidFill>
                <a:srgbClr val="000000"/>
              </a:solidFill>
              <a:effectLst>
                <a:outerShdw blurRad="38100" dist="38100" dir="2700000" algn="tl">
                  <a:srgbClr val="FFFFFF"/>
                </a:outerShdw>
              </a:effectLst>
            </a:endParaRPr>
          </a:p>
        </p:txBody>
      </p:sp>
      <p:sp>
        <p:nvSpPr>
          <p:cNvPr id="21508" name="Rectangle 4"/>
          <p:cNvSpPr>
            <a:spLocks noChangeArrowheads="1"/>
          </p:cNvSpPr>
          <p:nvPr/>
        </p:nvSpPr>
        <p:spPr bwMode="auto">
          <a:xfrm>
            <a:off x="539750" y="3117850"/>
            <a:ext cx="835342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tabLst>
                <a:tab pos="323850" algn="l"/>
              </a:tabLst>
            </a:pPr>
            <a:r>
              <a:rPr lang="ru-RU" b="1" i="1">
                <a:solidFill>
                  <a:srgbClr val="FF0000"/>
                </a:solidFill>
              </a:rPr>
              <a:t>Правила проведения мозгового штурма</a:t>
            </a:r>
            <a:endParaRPr lang="ru-RU" b="1">
              <a:solidFill>
                <a:srgbClr val="FF0000"/>
              </a:solidFill>
            </a:endParaRPr>
          </a:p>
          <a:p>
            <a:pPr algn="ctr">
              <a:tabLst>
                <a:tab pos="323850" algn="l"/>
              </a:tabLst>
            </a:pPr>
            <a:r>
              <a:rPr lang="ru-RU" b="1">
                <a:solidFill>
                  <a:srgbClr val="FF0000"/>
                </a:solidFill>
              </a:rPr>
              <a:t>Говорите только тогда, когда вам дадут слово.</a:t>
            </a:r>
          </a:p>
          <a:p>
            <a:pPr algn="ctr">
              <a:tabLst>
                <a:tab pos="323850" algn="l"/>
              </a:tabLst>
            </a:pPr>
            <a:r>
              <a:rPr lang="ru-RU" b="1">
                <a:solidFill>
                  <a:srgbClr val="FF0000"/>
                </a:solidFill>
              </a:rPr>
              <a:t>Высказывайте любые идеи, какие приходят вам в голову. Чем больше предложений - тем лучше.</a:t>
            </a:r>
          </a:p>
          <a:p>
            <a:pPr algn="ctr">
              <a:tabLst>
                <a:tab pos="323850" algn="l"/>
              </a:tabLst>
            </a:pPr>
            <a:r>
              <a:rPr lang="ru-RU" b="1">
                <a:solidFill>
                  <a:srgbClr val="FF0000"/>
                </a:solidFill>
              </a:rPr>
              <a:t>Не обсуждайте и не критикуйте высказывания других людей.</a:t>
            </a:r>
          </a:p>
          <a:p>
            <a:pPr algn="ctr">
              <a:tabLst>
                <a:tab pos="323850" algn="l"/>
              </a:tabLst>
            </a:pPr>
            <a:r>
              <a:rPr lang="ru-RU" b="1">
                <a:solidFill>
                  <a:srgbClr val="FF0000"/>
                </a:solidFill>
              </a:rPr>
              <a:t>Не забывайте, что развитие идей, выдвинутых другими участниками, поощряется.</a:t>
            </a:r>
          </a:p>
          <a:p>
            <a:pPr algn="ctr">
              <a:tabLst>
                <a:tab pos="323850" algn="l"/>
              </a:tabLst>
            </a:pPr>
            <a:r>
              <a:rPr lang="ru-RU" b="1">
                <a:solidFill>
                  <a:srgbClr val="FF0000"/>
                </a:solidFill>
              </a:rPr>
              <a:t>Продолжайте думать даже когда считаете, что ваша фантазия уже истощились.</a:t>
            </a:r>
          </a:p>
          <a:p>
            <a:pPr algn="ctr" eaLnBrk="0" hangingPunct="0">
              <a:tabLst>
                <a:tab pos="323850" algn="l"/>
              </a:tabLst>
            </a:pPr>
            <a:endParaRPr lang="ru-RU" b="1">
              <a:solidFill>
                <a:srgbClr val="FF0000"/>
              </a:solidFill>
            </a:endParaRPr>
          </a:p>
        </p:txBody>
      </p:sp>
      <p:sp>
        <p:nvSpPr>
          <p:cNvPr id="5" name="Прямоугольник 4"/>
          <p:cNvSpPr/>
          <p:nvPr/>
        </p:nvSpPr>
        <p:spPr>
          <a:xfrm>
            <a:off x="642910" y="285728"/>
            <a:ext cx="7718588" cy="923330"/>
          </a:xfrm>
          <a:prstGeom prst="rect">
            <a:avLst/>
          </a:prstGeom>
          <a:noFill/>
        </p:spPr>
        <p:txBody>
          <a:bodyPr wrap="none">
            <a:spAutoFit/>
          </a:bodyPr>
          <a:lstStyle/>
          <a:p>
            <a:pPr algn="ctr">
              <a:defRPr/>
            </a:pPr>
            <a:r>
              <a:rPr lang="ru-RU" sz="5400" b="1" spc="300" dirty="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rPr>
              <a:t>МОЗГОВОЙ ШТУРМ </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fade">
                                      <p:cBhvr>
                                        <p:cTn id="7" dur="20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Rot="1" noChangeArrowheads="1"/>
          </p:cNvSpPr>
          <p:nvPr>
            <p:ph idx="1"/>
          </p:nvPr>
        </p:nvSpPr>
        <p:spPr>
          <a:xfrm>
            <a:off x="684213" y="1773238"/>
            <a:ext cx="8007350" cy="4191000"/>
          </a:xfrm>
        </p:spPr>
        <p:txBody>
          <a:bodyPr>
            <a:normAutofit/>
          </a:bodyPr>
          <a:lstStyle/>
          <a:p>
            <a:pPr marL="274320" indent="-274320" eaLnBrk="1" fontAlgn="auto" hangingPunct="1">
              <a:spcAft>
                <a:spcPts val="0"/>
              </a:spcAft>
              <a:buClr>
                <a:schemeClr val="accent3"/>
              </a:buClr>
              <a:buFont typeface="Wingdings 2"/>
              <a:buChar char=""/>
              <a:defRPr/>
            </a:pPr>
            <a:r>
              <a:rPr lang="ru-RU" sz="2000" b="1" dirty="0" smtClean="0">
                <a:solidFill>
                  <a:srgbClr val="C00000"/>
                </a:solidFill>
                <a:effectLst>
                  <a:outerShdw blurRad="38100" dist="38100" dir="2700000" algn="tl">
                    <a:srgbClr val="FFFFFF"/>
                  </a:outerShdw>
                </a:effectLst>
              </a:rPr>
              <a:t>ПРИМЕРЫ МЕТОДОВ И ФОРМ  ОЦЕНИВАНИЯ</a:t>
            </a:r>
          </a:p>
        </p:txBody>
      </p:sp>
      <p:sp>
        <p:nvSpPr>
          <p:cNvPr id="22543" name="Rectangle 15"/>
          <p:cNvSpPr>
            <a:spLocks noChangeArrowheads="1"/>
          </p:cNvSpPr>
          <p:nvPr/>
        </p:nvSpPr>
        <p:spPr bwMode="auto">
          <a:xfrm>
            <a:off x="4140200" y="3213100"/>
            <a:ext cx="90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ru-RU" b="1" i="1">
                <a:solidFill>
                  <a:srgbClr val="FF0000"/>
                </a:solidFill>
              </a:rPr>
              <a:t>Тест.</a:t>
            </a:r>
            <a:r>
              <a:rPr lang="ru-RU">
                <a:solidFill>
                  <a:srgbClr val="FF0000"/>
                </a:solidFill>
              </a:rPr>
              <a:t> </a:t>
            </a:r>
          </a:p>
        </p:txBody>
      </p:sp>
      <p:sp>
        <p:nvSpPr>
          <p:cNvPr id="22544" name="Rectangle 16"/>
          <p:cNvSpPr>
            <a:spLocks noChangeArrowheads="1"/>
          </p:cNvSpPr>
          <p:nvPr/>
        </p:nvSpPr>
        <p:spPr bwMode="auto">
          <a:xfrm>
            <a:off x="2778125" y="2905125"/>
            <a:ext cx="3587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ru-RU" b="1" i="1">
                <a:solidFill>
                  <a:srgbClr val="FF0000"/>
                </a:solidFill>
              </a:rPr>
              <a:t>Экспресс-опрос</a:t>
            </a:r>
            <a:r>
              <a:rPr lang="ru-RU" b="1" i="1">
                <a:solidFill>
                  <a:srgbClr val="000000"/>
                </a:solidFill>
              </a:rPr>
              <a:t> </a:t>
            </a:r>
            <a:r>
              <a:rPr lang="ru-RU" b="1" i="1">
                <a:solidFill>
                  <a:srgbClr val="FF0000"/>
                </a:solidFill>
              </a:rPr>
              <a:t>(«летучка»).</a:t>
            </a:r>
            <a:r>
              <a:rPr lang="ru-RU">
                <a:solidFill>
                  <a:srgbClr val="FF0000"/>
                </a:solidFill>
              </a:rPr>
              <a:t> </a:t>
            </a:r>
          </a:p>
        </p:txBody>
      </p:sp>
      <p:sp>
        <p:nvSpPr>
          <p:cNvPr id="22545" name="Rectangle 17"/>
          <p:cNvSpPr>
            <a:spLocks noChangeArrowheads="1"/>
          </p:cNvSpPr>
          <p:nvPr/>
        </p:nvSpPr>
        <p:spPr bwMode="auto">
          <a:xfrm>
            <a:off x="3228975" y="3478213"/>
            <a:ext cx="26876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ru-RU" b="1" i="1">
                <a:solidFill>
                  <a:srgbClr val="FF0000"/>
                </a:solidFill>
              </a:rPr>
              <a:t>Расширенный опрос.</a:t>
            </a:r>
            <a:r>
              <a:rPr lang="ru-RU">
                <a:solidFill>
                  <a:srgbClr val="FF0000"/>
                </a:solidFill>
              </a:rPr>
              <a:t> </a:t>
            </a:r>
          </a:p>
        </p:txBody>
      </p:sp>
      <p:sp>
        <p:nvSpPr>
          <p:cNvPr id="22547" name="Rectangle 19"/>
          <p:cNvSpPr>
            <a:spLocks noChangeArrowheads="1"/>
          </p:cNvSpPr>
          <p:nvPr/>
        </p:nvSpPr>
        <p:spPr bwMode="auto">
          <a:xfrm>
            <a:off x="2938463" y="2519363"/>
            <a:ext cx="32686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ru-RU" b="1" i="1">
                <a:solidFill>
                  <a:srgbClr val="FF0000"/>
                </a:solidFill>
              </a:rPr>
              <a:t>Контрольное упражнение</a:t>
            </a:r>
            <a:r>
              <a:rPr lang="ru-RU">
                <a:solidFill>
                  <a:srgbClr val="FF0000"/>
                </a:solidFill>
              </a:rPr>
              <a:t> </a:t>
            </a:r>
          </a:p>
        </p:txBody>
      </p:sp>
      <p:sp>
        <p:nvSpPr>
          <p:cNvPr id="22548" name="Rectangle 20"/>
          <p:cNvSpPr>
            <a:spLocks noChangeArrowheads="1"/>
          </p:cNvSpPr>
          <p:nvPr/>
        </p:nvSpPr>
        <p:spPr bwMode="auto">
          <a:xfrm rot="10800000" flipV="1">
            <a:off x="3692525" y="3875088"/>
            <a:ext cx="1758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ru-RU" b="1" i="1">
                <a:solidFill>
                  <a:srgbClr val="FF0000"/>
                </a:solidFill>
              </a:rPr>
              <a:t>Наблюдение.</a:t>
            </a:r>
            <a:r>
              <a:rPr lang="ru-RU">
                <a:solidFill>
                  <a:srgbClr val="FF0000"/>
                </a:solidFill>
              </a:rPr>
              <a:t> </a:t>
            </a:r>
          </a:p>
        </p:txBody>
      </p:sp>
      <p:sp>
        <p:nvSpPr>
          <p:cNvPr id="22549" name="Rectangle 21"/>
          <p:cNvSpPr>
            <a:spLocks noChangeArrowheads="1"/>
          </p:cNvSpPr>
          <p:nvPr/>
        </p:nvSpPr>
        <p:spPr bwMode="auto">
          <a:xfrm rot="10800000" flipV="1">
            <a:off x="3717925" y="4338638"/>
            <a:ext cx="170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ru-RU" b="1" i="1">
                <a:solidFill>
                  <a:srgbClr val="FF0000"/>
                </a:solidFill>
              </a:rPr>
              <a:t>Самооценка.</a:t>
            </a:r>
            <a:r>
              <a:rPr lang="ru-RU">
                <a:solidFill>
                  <a:srgbClr val="000000"/>
                </a:solidFill>
              </a:rPr>
              <a:t> </a:t>
            </a:r>
          </a:p>
        </p:txBody>
      </p:sp>
      <p:pic>
        <p:nvPicPr>
          <p:cNvPr id="18441" name="Picture 23" descr="0622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115888"/>
            <a:ext cx="1655763"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Содержимое 5" descr="http://www.fizika.ru/theory/tema-15/15e-i3.gif"/>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395288" y="4652963"/>
            <a:ext cx="2881312"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Прямоугольник 11"/>
          <p:cNvSpPr/>
          <p:nvPr/>
        </p:nvSpPr>
        <p:spPr>
          <a:xfrm>
            <a:off x="714348" y="642918"/>
            <a:ext cx="6229526" cy="954107"/>
          </a:xfrm>
          <a:prstGeom prst="rect">
            <a:avLst/>
          </a:prstGeom>
          <a:noFill/>
        </p:spPr>
        <p:txBody>
          <a:bodyPr>
            <a:spAutoFit/>
          </a:bodyPr>
          <a:lstStyle/>
          <a:p>
            <a:pPr algn="ctr">
              <a:defRPr/>
            </a:pPr>
            <a:r>
              <a:rPr lang="ru-RU" sz="2800" b="1" dirty="0">
                <a:solidFill>
                  <a:srgbClr val="C00000"/>
                </a:solidFill>
              </a:rPr>
              <a:t>ОЦЕНИВАНИЕ НА ИНТЕРАКТИВНЫХ ЗАНЯТИЯХ</a:t>
            </a:r>
            <a:endParaRPr lang="ru-RU" sz="2800" b="1" spc="300" dirty="0">
              <a:ln w="11430" cmpd="sng">
                <a:solidFill>
                  <a:schemeClr val="accent1">
                    <a:tint val="10000"/>
                  </a:schemeClr>
                </a:solidFill>
                <a:prstDash val="solid"/>
                <a:miter lim="800000"/>
              </a:ln>
              <a:solidFill>
                <a:srgbClr val="C000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547"/>
                                        </p:tgtEl>
                                        <p:attrNameLst>
                                          <p:attrName>style.visibility</p:attrName>
                                        </p:attrNameLst>
                                      </p:cBhvr>
                                      <p:to>
                                        <p:strVal val="visible"/>
                                      </p:to>
                                    </p:set>
                                    <p:anim calcmode="lin" valueType="num">
                                      <p:cBhvr>
                                        <p:cTn id="7" dur="500" fill="hold"/>
                                        <p:tgtEl>
                                          <p:spTgt spid="22547"/>
                                        </p:tgtEl>
                                        <p:attrNameLst>
                                          <p:attrName>ppt_w</p:attrName>
                                        </p:attrNameLst>
                                      </p:cBhvr>
                                      <p:tavLst>
                                        <p:tav tm="0">
                                          <p:val>
                                            <p:fltVal val="0"/>
                                          </p:val>
                                        </p:tav>
                                        <p:tav tm="100000">
                                          <p:val>
                                            <p:strVal val="#ppt_w"/>
                                          </p:val>
                                        </p:tav>
                                      </p:tavLst>
                                    </p:anim>
                                    <p:anim calcmode="lin" valueType="num">
                                      <p:cBhvr>
                                        <p:cTn id="8" dur="500" fill="hold"/>
                                        <p:tgtEl>
                                          <p:spTgt spid="22547"/>
                                        </p:tgtEl>
                                        <p:attrNameLst>
                                          <p:attrName>ppt_h</p:attrName>
                                        </p:attrNameLst>
                                      </p:cBhvr>
                                      <p:tavLst>
                                        <p:tav tm="0">
                                          <p:val>
                                            <p:fltVal val="0"/>
                                          </p:val>
                                        </p:tav>
                                        <p:tav tm="100000">
                                          <p:val>
                                            <p:strVal val="#ppt_h"/>
                                          </p:val>
                                        </p:tav>
                                      </p:tavLst>
                                    </p:anim>
                                    <p:animEffect transition="in" filter="fade">
                                      <p:cBhvr>
                                        <p:cTn id="9" dur="500"/>
                                        <p:tgtEl>
                                          <p:spTgt spid="2254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2544"/>
                                        </p:tgtEl>
                                        <p:attrNameLst>
                                          <p:attrName>style.visibility</p:attrName>
                                        </p:attrNameLst>
                                      </p:cBhvr>
                                      <p:to>
                                        <p:strVal val="visible"/>
                                      </p:to>
                                    </p:set>
                                    <p:anim calcmode="lin" valueType="num">
                                      <p:cBhvr>
                                        <p:cTn id="14" dur="500" fill="hold"/>
                                        <p:tgtEl>
                                          <p:spTgt spid="22544"/>
                                        </p:tgtEl>
                                        <p:attrNameLst>
                                          <p:attrName>ppt_w</p:attrName>
                                        </p:attrNameLst>
                                      </p:cBhvr>
                                      <p:tavLst>
                                        <p:tav tm="0">
                                          <p:val>
                                            <p:fltVal val="0"/>
                                          </p:val>
                                        </p:tav>
                                        <p:tav tm="100000">
                                          <p:val>
                                            <p:strVal val="#ppt_w"/>
                                          </p:val>
                                        </p:tav>
                                      </p:tavLst>
                                    </p:anim>
                                    <p:anim calcmode="lin" valueType="num">
                                      <p:cBhvr>
                                        <p:cTn id="15" dur="500" fill="hold"/>
                                        <p:tgtEl>
                                          <p:spTgt spid="22544"/>
                                        </p:tgtEl>
                                        <p:attrNameLst>
                                          <p:attrName>ppt_h</p:attrName>
                                        </p:attrNameLst>
                                      </p:cBhvr>
                                      <p:tavLst>
                                        <p:tav tm="0">
                                          <p:val>
                                            <p:fltVal val="0"/>
                                          </p:val>
                                        </p:tav>
                                        <p:tav tm="100000">
                                          <p:val>
                                            <p:strVal val="#ppt_h"/>
                                          </p:val>
                                        </p:tav>
                                      </p:tavLst>
                                    </p:anim>
                                    <p:animEffect transition="in" filter="fade">
                                      <p:cBhvr>
                                        <p:cTn id="16" dur="500"/>
                                        <p:tgtEl>
                                          <p:spTgt spid="2254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2543"/>
                                        </p:tgtEl>
                                        <p:attrNameLst>
                                          <p:attrName>style.visibility</p:attrName>
                                        </p:attrNameLst>
                                      </p:cBhvr>
                                      <p:to>
                                        <p:strVal val="visible"/>
                                      </p:to>
                                    </p:set>
                                    <p:anim calcmode="lin" valueType="num">
                                      <p:cBhvr>
                                        <p:cTn id="21" dur="500" fill="hold"/>
                                        <p:tgtEl>
                                          <p:spTgt spid="22543"/>
                                        </p:tgtEl>
                                        <p:attrNameLst>
                                          <p:attrName>ppt_w</p:attrName>
                                        </p:attrNameLst>
                                      </p:cBhvr>
                                      <p:tavLst>
                                        <p:tav tm="0">
                                          <p:val>
                                            <p:fltVal val="0"/>
                                          </p:val>
                                        </p:tav>
                                        <p:tav tm="100000">
                                          <p:val>
                                            <p:strVal val="#ppt_w"/>
                                          </p:val>
                                        </p:tav>
                                      </p:tavLst>
                                    </p:anim>
                                    <p:anim calcmode="lin" valueType="num">
                                      <p:cBhvr>
                                        <p:cTn id="22" dur="500" fill="hold"/>
                                        <p:tgtEl>
                                          <p:spTgt spid="22543"/>
                                        </p:tgtEl>
                                        <p:attrNameLst>
                                          <p:attrName>ppt_h</p:attrName>
                                        </p:attrNameLst>
                                      </p:cBhvr>
                                      <p:tavLst>
                                        <p:tav tm="0">
                                          <p:val>
                                            <p:fltVal val="0"/>
                                          </p:val>
                                        </p:tav>
                                        <p:tav tm="100000">
                                          <p:val>
                                            <p:strVal val="#ppt_h"/>
                                          </p:val>
                                        </p:tav>
                                      </p:tavLst>
                                    </p:anim>
                                    <p:animEffect transition="in" filter="fade">
                                      <p:cBhvr>
                                        <p:cTn id="23" dur="500"/>
                                        <p:tgtEl>
                                          <p:spTgt spid="2254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2545"/>
                                        </p:tgtEl>
                                        <p:attrNameLst>
                                          <p:attrName>style.visibility</p:attrName>
                                        </p:attrNameLst>
                                      </p:cBhvr>
                                      <p:to>
                                        <p:strVal val="visible"/>
                                      </p:to>
                                    </p:set>
                                    <p:anim calcmode="lin" valueType="num">
                                      <p:cBhvr>
                                        <p:cTn id="28" dur="500" fill="hold"/>
                                        <p:tgtEl>
                                          <p:spTgt spid="22545"/>
                                        </p:tgtEl>
                                        <p:attrNameLst>
                                          <p:attrName>ppt_w</p:attrName>
                                        </p:attrNameLst>
                                      </p:cBhvr>
                                      <p:tavLst>
                                        <p:tav tm="0">
                                          <p:val>
                                            <p:fltVal val="0"/>
                                          </p:val>
                                        </p:tav>
                                        <p:tav tm="100000">
                                          <p:val>
                                            <p:strVal val="#ppt_w"/>
                                          </p:val>
                                        </p:tav>
                                      </p:tavLst>
                                    </p:anim>
                                    <p:anim calcmode="lin" valueType="num">
                                      <p:cBhvr>
                                        <p:cTn id="29" dur="500" fill="hold"/>
                                        <p:tgtEl>
                                          <p:spTgt spid="22545"/>
                                        </p:tgtEl>
                                        <p:attrNameLst>
                                          <p:attrName>ppt_h</p:attrName>
                                        </p:attrNameLst>
                                      </p:cBhvr>
                                      <p:tavLst>
                                        <p:tav tm="0">
                                          <p:val>
                                            <p:fltVal val="0"/>
                                          </p:val>
                                        </p:tav>
                                        <p:tav tm="100000">
                                          <p:val>
                                            <p:strVal val="#ppt_h"/>
                                          </p:val>
                                        </p:tav>
                                      </p:tavLst>
                                    </p:anim>
                                    <p:animEffect transition="in" filter="fade">
                                      <p:cBhvr>
                                        <p:cTn id="30" dur="500"/>
                                        <p:tgtEl>
                                          <p:spTgt spid="2254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2548"/>
                                        </p:tgtEl>
                                        <p:attrNameLst>
                                          <p:attrName>style.visibility</p:attrName>
                                        </p:attrNameLst>
                                      </p:cBhvr>
                                      <p:to>
                                        <p:strVal val="visible"/>
                                      </p:to>
                                    </p:set>
                                    <p:anim calcmode="lin" valueType="num">
                                      <p:cBhvr>
                                        <p:cTn id="35" dur="500" fill="hold"/>
                                        <p:tgtEl>
                                          <p:spTgt spid="22548"/>
                                        </p:tgtEl>
                                        <p:attrNameLst>
                                          <p:attrName>ppt_w</p:attrName>
                                        </p:attrNameLst>
                                      </p:cBhvr>
                                      <p:tavLst>
                                        <p:tav tm="0">
                                          <p:val>
                                            <p:fltVal val="0"/>
                                          </p:val>
                                        </p:tav>
                                        <p:tav tm="100000">
                                          <p:val>
                                            <p:strVal val="#ppt_w"/>
                                          </p:val>
                                        </p:tav>
                                      </p:tavLst>
                                    </p:anim>
                                    <p:anim calcmode="lin" valueType="num">
                                      <p:cBhvr>
                                        <p:cTn id="36" dur="500" fill="hold"/>
                                        <p:tgtEl>
                                          <p:spTgt spid="22548"/>
                                        </p:tgtEl>
                                        <p:attrNameLst>
                                          <p:attrName>ppt_h</p:attrName>
                                        </p:attrNameLst>
                                      </p:cBhvr>
                                      <p:tavLst>
                                        <p:tav tm="0">
                                          <p:val>
                                            <p:fltVal val="0"/>
                                          </p:val>
                                        </p:tav>
                                        <p:tav tm="100000">
                                          <p:val>
                                            <p:strVal val="#ppt_h"/>
                                          </p:val>
                                        </p:tav>
                                      </p:tavLst>
                                    </p:anim>
                                    <p:animEffect transition="in" filter="fade">
                                      <p:cBhvr>
                                        <p:cTn id="37" dur="500"/>
                                        <p:tgtEl>
                                          <p:spTgt spid="22548"/>
                                        </p:tgtEl>
                                      </p:cBhvr>
                                    </p:animEffect>
                                  </p:childTnLst>
                                </p:cTn>
                              </p:par>
                              <p:par>
                                <p:cTn id="38" presetID="7" presetClass="entr" presetSubtype="4" fill="hold" nodeType="with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2000" fill="hold"/>
                                        <p:tgtEl>
                                          <p:spTgt spid="6"/>
                                        </p:tgtEl>
                                        <p:attrNameLst>
                                          <p:attrName>ppt_x</p:attrName>
                                        </p:attrNameLst>
                                      </p:cBhvr>
                                      <p:tavLst>
                                        <p:tav tm="0">
                                          <p:val>
                                            <p:strVal val="#ppt_x"/>
                                          </p:val>
                                        </p:tav>
                                        <p:tav tm="100000">
                                          <p:val>
                                            <p:strVal val="#ppt_x"/>
                                          </p:val>
                                        </p:tav>
                                      </p:tavLst>
                                    </p:anim>
                                    <p:anim calcmode="lin" valueType="num">
                                      <p:cBhvr additive="base">
                                        <p:cTn id="41"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5" presetClass="entr" presetSubtype="10"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checkerboard(across)">
                                      <p:cBhvr>
                                        <p:cTn id="46" dur="500"/>
                                        <p:tgtEl>
                                          <p:spTgt spid="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22549"/>
                                        </p:tgtEl>
                                        <p:attrNameLst>
                                          <p:attrName>style.visibility</p:attrName>
                                        </p:attrNameLst>
                                      </p:cBhvr>
                                      <p:to>
                                        <p:strVal val="visible"/>
                                      </p:to>
                                    </p:set>
                                    <p:animEffect transition="in" filter="checkerboard(across)">
                                      <p:cBhvr>
                                        <p:cTn id="51" dur="500"/>
                                        <p:tgtEl>
                                          <p:spTgt spid="22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3" grpId="0"/>
      <p:bldP spid="22544" grpId="0"/>
      <p:bldP spid="22545" grpId="0"/>
      <p:bldP spid="22547" grpId="0"/>
      <p:bldP spid="22548" grpId="0"/>
      <p:bldP spid="2254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Rot="1" noChangeArrowheads="1"/>
          </p:cNvSpPr>
          <p:nvPr>
            <p:ph idx="1"/>
          </p:nvPr>
        </p:nvSpPr>
        <p:spPr>
          <a:xfrm>
            <a:off x="838200" y="2133600"/>
            <a:ext cx="8007350" cy="4464050"/>
          </a:xfrm>
        </p:spPr>
        <p:txBody>
          <a:bodyPr/>
          <a:lstStyle/>
          <a:p>
            <a:pPr eaLnBrk="1" hangingPunct="1"/>
            <a:endParaRPr lang="ru-RU" sz="1800" smtClean="0"/>
          </a:p>
        </p:txBody>
      </p:sp>
      <p:graphicFrame>
        <p:nvGraphicFramePr>
          <p:cNvPr id="23721" name="Group 169"/>
          <p:cNvGraphicFramePr>
            <a:graphicFrameLocks noGrp="1"/>
          </p:cNvGraphicFramePr>
          <p:nvPr/>
        </p:nvGraphicFramePr>
        <p:xfrm>
          <a:off x="1314450" y="2852738"/>
          <a:ext cx="7361238" cy="3600450"/>
        </p:xfrm>
        <a:graphic>
          <a:graphicData uri="http://schemas.openxmlformats.org/drawingml/2006/table">
            <a:tbl>
              <a:tblPr/>
              <a:tblGrid>
                <a:gridCol w="3875088"/>
                <a:gridCol w="903287"/>
                <a:gridCol w="903288"/>
                <a:gridCol w="776287"/>
                <a:gridCol w="903288"/>
              </a:tblGrid>
              <a:tr h="387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Показатели</a:t>
                      </a: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Всегда</a:t>
                      </a: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Обычно</a:t>
                      </a: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Иногда</a:t>
                      </a: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Никогда</a:t>
                      </a: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74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1. Мы проверяли, все ли участники группы понимают, что нужно сделать</a:t>
                      </a: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400" b="1"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400" b="1"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400" b="1"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400" b="1"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73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2. Мы отвечали на вопросы, давая объяснения, когда это было необходимо</a:t>
                      </a: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74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3. Мы выясняли то, что было нам непонятно</a:t>
                      </a: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890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4. Мы помогали друг другу, с тем чтобы все могли понять и применить на практике ту информацию, которую мы получили</a:t>
                      </a: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5" name="Прямоугольник 4"/>
          <p:cNvSpPr/>
          <p:nvPr/>
        </p:nvSpPr>
        <p:spPr>
          <a:xfrm>
            <a:off x="285720" y="785794"/>
            <a:ext cx="8643998" cy="1077218"/>
          </a:xfrm>
          <a:prstGeom prst="rect">
            <a:avLst/>
          </a:prstGeom>
          <a:noFill/>
        </p:spPr>
        <p:txBody>
          <a:bodyPr>
            <a:spAutoFit/>
          </a:bodyPr>
          <a:lstStyle/>
          <a:p>
            <a:pPr algn="ctr">
              <a:defRPr/>
            </a:pPr>
            <a:r>
              <a:rPr lang="ru-RU" sz="3200" b="1" i="1" spc="300" dirty="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rPr>
              <a:t>Самооценка работы в малой группе</a:t>
            </a:r>
            <a:r>
              <a:rPr lang="ru-RU" sz="3200" b="1" spc="300" dirty="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rPr>
              <a:t> </a:t>
            </a:r>
          </a:p>
        </p:txBody>
      </p:sp>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Rot="1" noChangeArrowheads="1"/>
          </p:cNvSpPr>
          <p:nvPr>
            <p:ph idx="1"/>
          </p:nvPr>
        </p:nvSpPr>
        <p:spPr>
          <a:xfrm>
            <a:off x="323850" y="642938"/>
            <a:ext cx="8521700" cy="6357937"/>
          </a:xfrm>
        </p:spPr>
        <p:txBody>
          <a:bodyPr>
            <a:normAutofit fontScale="92500" lnSpcReduction="10000"/>
          </a:bodyPr>
          <a:lstStyle/>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При оценивании использования метода ПОПС  можно вести наблюдение по данным моментам, отмечая, каким показателям (критериям) соответствует или не соответствует выступление того или иного учащегося. Можно каждый из предложенных показателей оценить по пятибалльной системе. Этот же лист оценки возможно использовать и для самооценки учащихся. Возможный вариант проверочного задания: сделать плакат или написать эссе по определенной проблеме с использованием вышеперечисленных критериев.</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П - Позиция</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Позиция ясно сформулирована.</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Позиция кратко сформулирована.</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Позиция сформулирована доступным для понимания аудитории образом.</a:t>
            </a:r>
            <a:br>
              <a:rPr lang="ru-RU" sz="1700" b="1" dirty="0" smtClean="0">
                <a:solidFill>
                  <a:srgbClr val="FF0000"/>
                </a:solidFill>
              </a:rPr>
            </a:br>
            <a:endParaRPr lang="ru-RU" sz="1700" b="1" dirty="0" smtClean="0">
              <a:solidFill>
                <a:srgbClr val="FF0000"/>
              </a:solidFill>
            </a:endParaRP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О - Объяснение</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В объяснении имеются ссылки на общественные ценности, законодательство, конституцию, международные документы по правам человека.</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Объяснение поддерживает заявленную позицию.</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Объяснение является убедительным.</a:t>
            </a:r>
            <a:br>
              <a:rPr lang="ru-RU" sz="1700" b="1" dirty="0" smtClean="0">
                <a:solidFill>
                  <a:srgbClr val="FF0000"/>
                </a:solidFill>
              </a:rPr>
            </a:br>
            <a:endParaRPr lang="ru-RU" sz="1700" b="1" dirty="0" smtClean="0">
              <a:solidFill>
                <a:srgbClr val="FF0000"/>
              </a:solidFill>
            </a:endParaRP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П — Пример</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Пример вызывает всеобщий интерес.</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Пример является общественно значимым.</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В примере есть ссылки на источники - газеты, мнения экспертов, личный опыт.</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Пример дает достаточное, но не избыточное количество деталей.</a:t>
            </a:r>
            <a:br>
              <a:rPr lang="ru-RU" sz="1700" b="1" dirty="0" smtClean="0">
                <a:solidFill>
                  <a:srgbClr val="FF0000"/>
                </a:solidFill>
              </a:rPr>
            </a:br>
            <a:endParaRPr lang="ru-RU" sz="1700" b="1" dirty="0" smtClean="0">
              <a:solidFill>
                <a:srgbClr val="FF0000"/>
              </a:solidFill>
            </a:endParaRP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С — Следствие</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Кратко повторена суть позиции.</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Подведен итог выступлению.</a:t>
            </a:r>
          </a:p>
          <a:p>
            <a:pPr marL="274320" indent="-274320" eaLnBrk="1" fontAlgn="auto" hangingPunct="1">
              <a:lnSpc>
                <a:spcPct val="80000"/>
              </a:lnSpc>
              <a:spcAft>
                <a:spcPts val="0"/>
              </a:spcAft>
              <a:buClr>
                <a:schemeClr val="accent3"/>
              </a:buClr>
              <a:buFont typeface="Wingdings 2"/>
              <a:buChar char=""/>
              <a:defRPr/>
            </a:pPr>
            <a:r>
              <a:rPr lang="ru-RU" sz="1700" b="1" dirty="0" smtClean="0">
                <a:solidFill>
                  <a:srgbClr val="FF0000"/>
                </a:solidFill>
              </a:rPr>
              <a:t>Предложены конкретные действия для решения проблемы.</a:t>
            </a:r>
            <a:br>
              <a:rPr lang="ru-RU" sz="1700" b="1" dirty="0" smtClean="0">
                <a:solidFill>
                  <a:srgbClr val="FF0000"/>
                </a:solidFill>
              </a:rPr>
            </a:br>
            <a:r>
              <a:rPr lang="ru-RU" sz="1400" b="1" dirty="0" smtClean="0">
                <a:solidFill>
                  <a:srgbClr val="000000"/>
                </a:solidFill>
                <a:effectLst>
                  <a:outerShdw blurRad="38100" dist="38100" dir="2700000" algn="tl">
                    <a:srgbClr val="FFFFFF"/>
                  </a:outerShdw>
                </a:effectLst>
              </a:rPr>
              <a:t/>
            </a:r>
            <a:br>
              <a:rPr lang="ru-RU" sz="1400" b="1" dirty="0" smtClean="0">
                <a:solidFill>
                  <a:srgbClr val="000000"/>
                </a:solidFill>
                <a:effectLst>
                  <a:outerShdw blurRad="38100" dist="38100" dir="2700000" algn="tl">
                    <a:srgbClr val="FFFFFF"/>
                  </a:outerShdw>
                </a:effectLst>
              </a:rPr>
            </a:br>
            <a:endParaRPr lang="ru-RU" sz="1400" b="1" dirty="0" smtClean="0">
              <a:solidFill>
                <a:srgbClr val="000000"/>
              </a:solidFill>
              <a:effectLst>
                <a:outerShdw blurRad="38100" dist="38100" dir="2700000" algn="tl">
                  <a:srgbClr val="FFFFFF"/>
                </a:outerShdw>
              </a:effectLst>
            </a:endParaRPr>
          </a:p>
        </p:txBody>
      </p:sp>
      <p:sp>
        <p:nvSpPr>
          <p:cNvPr id="4" name="Прямоугольник 3"/>
          <p:cNvSpPr/>
          <p:nvPr/>
        </p:nvSpPr>
        <p:spPr>
          <a:xfrm>
            <a:off x="357158" y="142852"/>
            <a:ext cx="8358246" cy="523220"/>
          </a:xfrm>
          <a:prstGeom prst="rect">
            <a:avLst/>
          </a:prstGeom>
          <a:noFill/>
        </p:spPr>
        <p:txBody>
          <a:bodyPr>
            <a:spAutoFit/>
          </a:bodyPr>
          <a:lstStyle/>
          <a:p>
            <a:pPr algn="ctr">
              <a:defRPr/>
            </a:pPr>
            <a:r>
              <a:rPr lang="ru-RU" sz="2800" b="1" i="1" dirty="0">
                <a:ln w="10541" cmpd="sng">
                  <a:solidFill>
                    <a:schemeClr val="accent1">
                      <a:shade val="88000"/>
                      <a:satMod val="110000"/>
                    </a:schemeClr>
                  </a:solidFill>
                  <a:prstDash val="solid"/>
                </a:ln>
                <a:solidFill>
                  <a:srgbClr val="C00000"/>
                </a:solidFill>
              </a:rPr>
              <a:t>Лист оценки использования метода ПОПС</a:t>
            </a:r>
            <a:r>
              <a:rPr lang="ru-RU" sz="2800" b="1" dirty="0">
                <a:ln w="10541" cmpd="sng">
                  <a:solidFill>
                    <a:schemeClr val="accent1">
                      <a:shade val="88000"/>
                      <a:satMod val="110000"/>
                    </a:schemeClr>
                  </a:solidFill>
                  <a:prstDash val="solid"/>
                </a:ln>
                <a:solidFill>
                  <a:srgbClr val="C00000"/>
                </a:solidFill>
              </a:rPr>
              <a:t> </a:t>
            </a:r>
          </a:p>
        </p:txBody>
      </p:sp>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142875" y="500063"/>
            <a:ext cx="8599488" cy="2928937"/>
          </a:xfrm>
        </p:spPr>
        <p:txBody>
          <a:bodyPr>
            <a:normAutofit fontScale="90000"/>
          </a:bodyPr>
          <a:lstStyle/>
          <a:p>
            <a:pPr eaLnBrk="1" fontAlgn="auto" hangingPunct="1">
              <a:spcAft>
                <a:spcPts val="0"/>
              </a:spcAft>
              <a:defRPr/>
            </a:pPr>
            <a:r>
              <a:rPr lang="ru-RU" sz="4000" i="1" dirty="0" smtClean="0">
                <a:solidFill>
                  <a:srgbClr val="000000"/>
                </a:solidFill>
                <a:effectLst>
                  <a:outerShdw blurRad="38100" dist="38100" dir="2700000" algn="tl">
                    <a:srgbClr val="FFFFFF"/>
                  </a:outerShdw>
                </a:effectLst>
              </a:rPr>
              <a:t>. </a:t>
            </a:r>
            <a:r>
              <a:rPr lang="ru-RU" sz="2200" b="1" i="1" dirty="0" smtClean="0">
                <a:solidFill>
                  <a:srgbClr val="C00000"/>
                </a:solidFill>
              </a:rPr>
              <a:t>Оценка успешности занятия (мероприятия) - «мишень»</a:t>
            </a:r>
            <a:r>
              <a:rPr lang="ru-RU" sz="2200" dirty="0" smtClean="0">
                <a:solidFill>
                  <a:srgbClr val="000000"/>
                </a:solidFill>
                <a:effectLst>
                  <a:outerShdw blurRad="38100" dist="38100" dir="2700000" algn="tl">
                    <a:srgbClr val="FFFFFF"/>
                  </a:outerShdw>
                </a:effectLst>
              </a:rPr>
              <a:t/>
            </a:r>
            <a:br>
              <a:rPr lang="ru-RU" sz="2200" dirty="0" smtClean="0">
                <a:solidFill>
                  <a:srgbClr val="000000"/>
                </a:solidFill>
                <a:effectLst>
                  <a:outerShdw blurRad="38100" dist="38100" dir="2700000" algn="tl">
                    <a:srgbClr val="FFFFFF"/>
                  </a:outerShdw>
                </a:effectLst>
              </a:rPr>
            </a:br>
            <a:r>
              <a:rPr lang="ru-RU" sz="2200" b="1" dirty="0" smtClean="0">
                <a:solidFill>
                  <a:srgbClr val="FF0000"/>
                </a:solidFill>
              </a:rPr>
              <a:t>Эту форму обычно применяют при оценке семинара ил и мероприятия, но ее с удовольствием используют и дети для оценки уроков. Каждый участник должен «выстрелить» в мишень 4 раза (в каждую четверть мишени), поставив оценку за тот или иной показатель. Показатели могут меняться зависимости от целей оценивания. Если нужно оценить три показателя, то мишень делят на три части</a:t>
            </a:r>
            <a:br>
              <a:rPr lang="ru-RU" sz="2200" b="1" dirty="0" smtClean="0">
                <a:solidFill>
                  <a:srgbClr val="FF0000"/>
                </a:solidFill>
              </a:rPr>
            </a:br>
            <a:r>
              <a:rPr lang="ru-RU" sz="1600" b="1" dirty="0" smtClean="0">
                <a:solidFill>
                  <a:srgbClr val="FF0000"/>
                </a:solidFill>
              </a:rPr>
              <a:t/>
            </a:r>
            <a:br>
              <a:rPr lang="ru-RU" sz="1600" b="1" dirty="0" smtClean="0">
                <a:solidFill>
                  <a:srgbClr val="FF0000"/>
                </a:solidFill>
              </a:rPr>
            </a:br>
            <a:r>
              <a:rPr lang="ru-RU" sz="1600" b="1" dirty="0" smtClean="0">
                <a:solidFill>
                  <a:srgbClr val="FF0000"/>
                </a:solidFill>
              </a:rPr>
              <a:t/>
            </a:r>
            <a:br>
              <a:rPr lang="ru-RU" sz="1600" b="1" dirty="0" smtClean="0">
                <a:solidFill>
                  <a:srgbClr val="FF0000"/>
                </a:solidFill>
              </a:rPr>
            </a:br>
            <a:r>
              <a:rPr lang="ru-RU" sz="1600" b="1" dirty="0" smtClean="0">
                <a:solidFill>
                  <a:srgbClr val="FF0000"/>
                </a:solidFill>
              </a:rPr>
              <a:t/>
            </a:r>
            <a:br>
              <a:rPr lang="ru-RU" sz="1600" b="1" dirty="0" smtClean="0">
                <a:solidFill>
                  <a:srgbClr val="FF0000"/>
                </a:solidFill>
              </a:rPr>
            </a:br>
            <a:r>
              <a:rPr lang="ru-RU" sz="1600" dirty="0" smtClean="0"/>
              <a:t/>
            </a:r>
            <a:br>
              <a:rPr lang="ru-RU" sz="1600" dirty="0" smtClean="0"/>
            </a:br>
            <a:endParaRPr lang="ru-RU" sz="1600" dirty="0" smtClean="0"/>
          </a:p>
        </p:txBody>
      </p:sp>
      <p:pic>
        <p:nvPicPr>
          <p:cNvPr id="21507" name="Picture 4"/>
          <p:cNvPicPr>
            <a:picLocks noGrp="1" noChangeAspect="1" noChangeArrowheads="1"/>
          </p:cNvPicPr>
          <p:nvPr>
            <p:ph idx="1"/>
          </p:nvPr>
        </p:nvPicPr>
        <p:blipFill>
          <a:blip r:embed="rId2">
            <a:grayscl/>
            <a:extLst>
              <a:ext uri="{28A0092B-C50C-407E-A947-70E740481C1C}">
                <a14:useLocalDpi xmlns:a14="http://schemas.microsoft.com/office/drawing/2010/main" val="0"/>
              </a:ext>
            </a:extLst>
          </a:blip>
          <a:srcRect/>
          <a:stretch>
            <a:fillRect/>
          </a:stretch>
        </p:blipFill>
        <p:spPr>
          <a:xfrm>
            <a:off x="2500313" y="2714625"/>
            <a:ext cx="4210050" cy="3943350"/>
          </a:xfrm>
          <a:noFill/>
        </p:spPr>
      </p:pic>
      <p:graphicFrame>
        <p:nvGraphicFramePr>
          <p:cNvPr id="25617" name="Group 17"/>
          <p:cNvGraphicFramePr>
            <a:graphicFrameLocks noGrp="1"/>
          </p:cNvGraphicFramePr>
          <p:nvPr/>
        </p:nvGraphicFramePr>
        <p:xfrm>
          <a:off x="6858000" y="3500438"/>
          <a:ext cx="1871663" cy="936625"/>
        </p:xfrm>
        <a:graphic>
          <a:graphicData uri="http://schemas.openxmlformats.org/drawingml/2006/table">
            <a:tbl>
              <a:tblPr/>
              <a:tblGrid>
                <a:gridCol w="1871663"/>
              </a:tblGrid>
              <a:tr h="936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Arial" charset="0"/>
                          <a:cs typeface="Times New Roman" pitchFamily="18" charset="0"/>
                        </a:rPr>
                        <a:t>ОБЩАЯ ПОЛЕЗНОСТЬ ИЛИ ПРАКТИЧЕСКАЯ ПРИМЕНИМОСТЬ</a:t>
                      </a:r>
                      <a:endParaRPr kumimoji="0" lang="ru-RU" sz="1800" b="0" i="0" u="none" strike="noStrike" cap="none" normalizeH="0" baseline="0" dirty="0" smtClean="0">
                        <a:ln>
                          <a:noFill/>
                        </a:ln>
                        <a:solidFill>
                          <a:schemeClr val="tx1"/>
                        </a:solidFill>
                        <a:effectLst/>
                        <a:latin typeface="Arial"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21510" name="Rectangle 15"/>
          <p:cNvSpPr>
            <a:spLocks noChangeArrowheads="1"/>
          </p:cNvSpPr>
          <p:nvPr/>
        </p:nvSpPr>
        <p:spPr bwMode="auto">
          <a:xfrm>
            <a:off x="3852863" y="3846513"/>
            <a:ext cx="184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ru-RU" sz="1100"/>
              <a:t/>
            </a:r>
            <a:br>
              <a:rPr lang="ru-RU" sz="1100"/>
            </a:br>
            <a:endParaRPr lang="ru-RU"/>
          </a:p>
        </p:txBody>
      </p:sp>
      <p:graphicFrame>
        <p:nvGraphicFramePr>
          <p:cNvPr id="25629" name="Group 29"/>
          <p:cNvGraphicFramePr>
            <a:graphicFrameLocks noGrp="1"/>
          </p:cNvGraphicFramePr>
          <p:nvPr/>
        </p:nvGraphicFramePr>
        <p:xfrm>
          <a:off x="428625" y="3714750"/>
          <a:ext cx="4090988" cy="274638"/>
        </p:xfrm>
        <a:graphic>
          <a:graphicData uri="http://schemas.openxmlformats.org/drawingml/2006/table">
            <a:tbl>
              <a:tblPr/>
              <a:tblGrid>
                <a:gridCol w="4090988"/>
              </a:tblGrid>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Arial" charset="0"/>
                          <a:cs typeface="Times New Roman" pitchFamily="18" charset="0"/>
                        </a:rPr>
                        <a:t>ИНТЕРЕСНОСТЬ</a:t>
                      </a:r>
                      <a:endParaRPr kumimoji="0" lang="ru-RU" sz="1800" b="1" i="0" u="none" strike="noStrike" cap="none" normalizeH="0" baseline="0" dirty="0" smtClean="0">
                        <a:ln>
                          <a:noFill/>
                        </a:ln>
                        <a:solidFill>
                          <a:schemeClr val="tx1"/>
                        </a:solidFill>
                        <a:effectLst/>
                        <a:latin typeface="Arial" charset="0"/>
                      </a:endParaRPr>
                    </a:p>
                  </a:txBody>
                  <a:tcPr marT="45773" marB="45773" horzOverflow="overflow">
                    <a:lnL cap="flat">
                      <a:noFill/>
                    </a:lnL>
                    <a:lnR cap="flat">
                      <a:noFill/>
                    </a:lnR>
                    <a:lnT cap="flat">
                      <a:noFill/>
                    </a:lnT>
                    <a:lnB cap="flat">
                      <a:noFill/>
                    </a:lnB>
                    <a:lnTlToBr>
                      <a:noFill/>
                    </a:lnTlToBr>
                    <a:lnBlToTr>
                      <a:noFill/>
                    </a:lnBlToTr>
                    <a:noFill/>
                  </a:tcPr>
                </a:tc>
              </a:tr>
            </a:tbl>
          </a:graphicData>
        </a:graphic>
      </p:graphicFrame>
      <p:sp>
        <p:nvSpPr>
          <p:cNvPr id="21513" name="Rectangle 28"/>
          <p:cNvSpPr>
            <a:spLocks noChangeArrowheads="1"/>
          </p:cNvSpPr>
          <p:nvPr/>
        </p:nvSpPr>
        <p:spPr bwMode="auto">
          <a:xfrm>
            <a:off x="3867150" y="3389313"/>
            <a:ext cx="184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ru-RU" sz="1100"/>
              <a:t/>
            </a:r>
            <a:br>
              <a:rPr lang="ru-RU" sz="1100"/>
            </a:br>
            <a:endParaRPr lang="ru-RU"/>
          </a:p>
        </p:txBody>
      </p:sp>
      <p:sp>
        <p:nvSpPr>
          <p:cNvPr id="21514" name="Rectangle 30"/>
          <p:cNvSpPr>
            <a:spLocks noChangeArrowheads="1"/>
          </p:cNvSpPr>
          <p:nvPr/>
        </p:nvSpPr>
        <p:spPr bwMode="auto">
          <a:xfrm>
            <a:off x="571500" y="5715000"/>
            <a:ext cx="20891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ru-RU" b="1">
                <a:solidFill>
                  <a:srgbClr val="000000"/>
                </a:solidFill>
              </a:rPr>
              <a:t>Качество раздаточных материалов</a:t>
            </a:r>
          </a:p>
        </p:txBody>
      </p:sp>
      <p:sp>
        <p:nvSpPr>
          <p:cNvPr id="21515" name="Rectangle 31"/>
          <p:cNvSpPr>
            <a:spLocks noChangeArrowheads="1"/>
          </p:cNvSpPr>
          <p:nvPr/>
        </p:nvSpPr>
        <p:spPr bwMode="auto">
          <a:xfrm>
            <a:off x="6786563" y="6215063"/>
            <a:ext cx="1944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ru-RU" b="1">
                <a:solidFill>
                  <a:srgbClr val="000000"/>
                </a:solidFill>
              </a:rPr>
              <a:t>атмосфера</a:t>
            </a:r>
          </a:p>
        </p:txBody>
      </p:sp>
    </p:spTree>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428625" y="0"/>
            <a:ext cx="8715375" cy="1143000"/>
          </a:xfrm>
        </p:spPr>
        <p:txBody>
          <a:bodyPr>
            <a:normAutofit/>
          </a:bodyPr>
          <a:lstStyle/>
          <a:p>
            <a:pPr algn="ctr" eaLnBrk="1" fontAlgn="auto" hangingPunct="1">
              <a:spcAft>
                <a:spcPts val="0"/>
              </a:spcAft>
              <a:defRPr/>
            </a:pPr>
            <a:r>
              <a:rPr lang="ru-RU" sz="2400" i="1" dirty="0" smtClean="0">
                <a:solidFill>
                  <a:srgbClr val="000000"/>
                </a:solidFill>
                <a:effectLst>
                  <a:outerShdw blurRad="38100" dist="38100" dir="2700000" algn="tl">
                    <a:srgbClr val="FFFFFF"/>
                  </a:outerShdw>
                </a:effectLst>
              </a:rPr>
              <a:t>. </a:t>
            </a:r>
            <a:r>
              <a:rPr lang="ru-RU" sz="3600" b="1" i="1" dirty="0" smtClean="0">
                <a:solidFill>
                  <a:srgbClr val="C00000"/>
                </a:solidFill>
              </a:rPr>
              <a:t>Оценка успешности занятия (мероприятия) - «квадрат»</a:t>
            </a:r>
          </a:p>
        </p:txBody>
      </p:sp>
      <p:sp>
        <p:nvSpPr>
          <p:cNvPr id="26627" name="Rectangle 3"/>
          <p:cNvSpPr>
            <a:spLocks noGrp="1" noRot="1" noChangeArrowheads="1"/>
          </p:cNvSpPr>
          <p:nvPr>
            <p:ph idx="1"/>
          </p:nvPr>
        </p:nvSpPr>
        <p:spPr>
          <a:xfrm>
            <a:off x="500063" y="1500188"/>
            <a:ext cx="8262937" cy="4786312"/>
          </a:xfrm>
        </p:spPr>
        <p:txBody>
          <a:bodyPr>
            <a:normAutofit/>
          </a:bodyPr>
          <a:lstStyle/>
          <a:p>
            <a:pPr marL="274320" indent="-274320" eaLnBrk="1" fontAlgn="auto" hangingPunct="1">
              <a:spcAft>
                <a:spcPts val="0"/>
              </a:spcAft>
              <a:buClr>
                <a:schemeClr val="accent3"/>
              </a:buClr>
              <a:buFont typeface="Wingdings 2"/>
              <a:buChar char=""/>
              <a:defRPr/>
            </a:pPr>
            <a:endParaRPr lang="ru-RU" sz="1600" b="1" dirty="0" smtClean="0">
              <a:solidFill>
                <a:srgbClr val="000000"/>
              </a:solidFill>
              <a:effectLst>
                <a:outerShdw blurRad="38100" dist="38100" dir="2700000" algn="tl">
                  <a:srgbClr val="FFFFFF"/>
                </a:outerShdw>
              </a:effectLst>
            </a:endParaRPr>
          </a:p>
          <a:p>
            <a:pPr marL="274320" indent="-274320" eaLnBrk="1" fontAlgn="auto" hangingPunct="1">
              <a:spcAft>
                <a:spcPts val="0"/>
              </a:spcAft>
              <a:buClr>
                <a:schemeClr val="accent3"/>
              </a:buClr>
              <a:buFont typeface="Wingdings 2"/>
              <a:buChar char=""/>
              <a:defRPr/>
            </a:pPr>
            <a:r>
              <a:rPr lang="ru-RU" sz="2000" b="1" dirty="0" smtClean="0">
                <a:solidFill>
                  <a:srgbClr val="FF0000"/>
                </a:solidFill>
              </a:rPr>
              <a:t>Что вы ожидали от семинара?</a:t>
            </a:r>
          </a:p>
        </p:txBody>
      </p:sp>
      <p:sp>
        <p:nvSpPr>
          <p:cNvPr id="22532" name="Line 4"/>
          <p:cNvSpPr>
            <a:spLocks noChangeShapeType="1"/>
          </p:cNvSpPr>
          <p:nvPr/>
        </p:nvSpPr>
        <p:spPr bwMode="auto">
          <a:xfrm flipH="1">
            <a:off x="4767263" y="1500188"/>
            <a:ext cx="46037" cy="4714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2533" name="Line 5"/>
          <p:cNvSpPr>
            <a:spLocks noChangeShapeType="1"/>
          </p:cNvSpPr>
          <p:nvPr/>
        </p:nvSpPr>
        <p:spPr bwMode="auto">
          <a:xfrm>
            <a:off x="684213" y="4005263"/>
            <a:ext cx="8064500"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6630" name="Rectangle 6"/>
          <p:cNvSpPr>
            <a:spLocks noChangeArrowheads="1"/>
          </p:cNvSpPr>
          <p:nvPr/>
        </p:nvSpPr>
        <p:spPr bwMode="auto">
          <a:xfrm>
            <a:off x="5364163" y="1916113"/>
            <a:ext cx="3168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ru-RU" sz="2000" b="1">
                <a:solidFill>
                  <a:srgbClr val="FF0000"/>
                </a:solidFill>
              </a:rPr>
              <a:t>Какую информацию вы получили? </a:t>
            </a:r>
          </a:p>
        </p:txBody>
      </p:sp>
      <p:sp>
        <p:nvSpPr>
          <p:cNvPr id="26631" name="Rectangle 7"/>
          <p:cNvSpPr>
            <a:spLocks noChangeArrowheads="1"/>
          </p:cNvSpPr>
          <p:nvPr/>
        </p:nvSpPr>
        <p:spPr bwMode="auto">
          <a:xfrm>
            <a:off x="539750" y="4222750"/>
            <a:ext cx="396081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tabLst>
                <a:tab pos="282575" algn="l"/>
              </a:tabLst>
            </a:pPr>
            <a:r>
              <a:rPr lang="ru-RU" sz="2000" b="1">
                <a:solidFill>
                  <a:srgbClr val="FF0000"/>
                </a:solidFill>
              </a:rPr>
              <a:t>Что из полученной  информации важно для вас?</a:t>
            </a:r>
          </a:p>
          <a:p>
            <a:pPr algn="ctr">
              <a:tabLst>
                <a:tab pos="282575" algn="l"/>
              </a:tabLst>
            </a:pPr>
            <a:r>
              <a:rPr lang="ru-RU" sz="2000" b="1">
                <a:solidFill>
                  <a:srgbClr val="FF0000"/>
                </a:solidFill>
              </a:rPr>
              <a:t>Что вы будете использовать?</a:t>
            </a:r>
          </a:p>
          <a:p>
            <a:pPr algn="ctr" eaLnBrk="0" hangingPunct="0">
              <a:tabLst>
                <a:tab pos="282575" algn="l"/>
              </a:tabLst>
            </a:pPr>
            <a:endParaRPr lang="ru-RU">
              <a:solidFill>
                <a:srgbClr val="000000"/>
              </a:solidFill>
            </a:endParaRPr>
          </a:p>
        </p:txBody>
      </p:sp>
      <p:sp>
        <p:nvSpPr>
          <p:cNvPr id="26632" name="Rectangle 8"/>
          <p:cNvSpPr>
            <a:spLocks noChangeArrowheads="1"/>
          </p:cNvSpPr>
          <p:nvPr/>
        </p:nvSpPr>
        <p:spPr bwMode="auto">
          <a:xfrm>
            <a:off x="5435600" y="4349750"/>
            <a:ext cx="33845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ru-RU" sz="2000" b="1">
                <a:solidFill>
                  <a:srgbClr val="FF0000"/>
                </a:solidFill>
              </a:rPr>
              <a:t>Что вам еще необходимо? </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checkerboard(across)">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630"/>
                                        </p:tgtEl>
                                        <p:attrNameLst>
                                          <p:attrName>style.visibility</p:attrName>
                                        </p:attrNameLst>
                                      </p:cBhvr>
                                      <p:to>
                                        <p:strVal val="visible"/>
                                      </p:to>
                                    </p:set>
                                    <p:animEffect transition="in" filter="checkerboard(across)">
                                      <p:cBhvr>
                                        <p:cTn id="17" dur="500"/>
                                        <p:tgtEl>
                                          <p:spTgt spid="266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6631"/>
                                        </p:tgtEl>
                                        <p:attrNameLst>
                                          <p:attrName>style.visibility</p:attrName>
                                        </p:attrNameLst>
                                      </p:cBhvr>
                                      <p:to>
                                        <p:strVal val="visible"/>
                                      </p:to>
                                    </p:set>
                                    <p:animEffect transition="in" filter="checkerboard(across)">
                                      <p:cBhvr>
                                        <p:cTn id="22" dur="500"/>
                                        <p:tgtEl>
                                          <p:spTgt spid="266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6632"/>
                                        </p:tgtEl>
                                        <p:attrNameLst>
                                          <p:attrName>style.visibility</p:attrName>
                                        </p:attrNameLst>
                                      </p:cBhvr>
                                      <p:to>
                                        <p:strVal val="visible"/>
                                      </p:to>
                                    </p:set>
                                    <p:animEffect transition="in" filter="checkerboard(across)">
                                      <p:cBhvr>
                                        <p:cTn id="27" dur="500"/>
                                        <p:tgtEl>
                                          <p:spTgt spid="26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P spid="26630" grpId="0"/>
      <p:bldP spid="26631" grpId="0"/>
      <p:bldP spid="266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323850" y="188913"/>
            <a:ext cx="8820150" cy="576262"/>
          </a:xfrm>
        </p:spPr>
        <p:txBody>
          <a:bodyPr>
            <a:normAutofit fontScale="90000"/>
          </a:bodyPr>
          <a:lstStyle/>
          <a:p>
            <a:pPr eaLnBrk="1" fontAlgn="auto" hangingPunct="1">
              <a:spcAft>
                <a:spcPts val="0"/>
              </a:spcAft>
              <a:defRPr/>
            </a:pPr>
            <a:r>
              <a:rPr lang="ru-RU" sz="2400" b="1" i="1" dirty="0" smtClean="0">
                <a:solidFill>
                  <a:srgbClr val="C00000"/>
                </a:solidFill>
                <a:effectLst>
                  <a:outerShdw blurRad="38100" dist="38100" dir="2700000" algn="tl">
                    <a:srgbClr val="FFFFFF"/>
                  </a:outerShdw>
                </a:effectLst>
              </a:rPr>
              <a:t>ПОДГОТОВКА К ЗАНЯТИЮ</a:t>
            </a:r>
            <a:r>
              <a:rPr lang="ru-RU" sz="4000" b="1" dirty="0" smtClean="0">
                <a:solidFill>
                  <a:srgbClr val="C00000"/>
                </a:solidFill>
              </a:rPr>
              <a:t> </a:t>
            </a:r>
          </a:p>
        </p:txBody>
      </p:sp>
      <p:sp>
        <p:nvSpPr>
          <p:cNvPr id="27651" name="Rectangle 3"/>
          <p:cNvSpPr>
            <a:spLocks noGrp="1" noRot="1" noChangeArrowheads="1"/>
          </p:cNvSpPr>
          <p:nvPr>
            <p:ph idx="1"/>
          </p:nvPr>
        </p:nvSpPr>
        <p:spPr>
          <a:xfrm>
            <a:off x="179388" y="908050"/>
            <a:ext cx="8007350" cy="5056188"/>
          </a:xfrm>
        </p:spPr>
        <p:txBody>
          <a:bodyPr/>
          <a:lstStyle/>
          <a:p>
            <a:pPr eaLnBrk="1" hangingPunct="1">
              <a:buFont typeface="Wingdings 2" pitchFamily="18" charset="2"/>
              <a:buNone/>
            </a:pPr>
            <a:r>
              <a:rPr lang="ru-RU" sz="2000" b="1" i="1" smtClean="0"/>
              <a:t>     </a:t>
            </a:r>
            <a:r>
              <a:rPr lang="ru-RU" sz="2000" b="1" i="1" smtClean="0">
                <a:solidFill>
                  <a:srgbClr val="FF0000"/>
                </a:solidFill>
              </a:rPr>
              <a:t> </a:t>
            </a:r>
            <a:r>
              <a:rPr lang="ru-RU" sz="2400" b="1" i="1" smtClean="0">
                <a:solidFill>
                  <a:srgbClr val="FF0000"/>
                </a:solidFill>
              </a:rPr>
              <a:t>1.Определение темы занятия.</a:t>
            </a:r>
          </a:p>
        </p:txBody>
      </p:sp>
      <p:sp>
        <p:nvSpPr>
          <p:cNvPr id="27652" name="Rectangle 4"/>
          <p:cNvSpPr>
            <a:spLocks noChangeArrowheads="1"/>
          </p:cNvSpPr>
          <p:nvPr/>
        </p:nvSpPr>
        <p:spPr bwMode="auto">
          <a:xfrm>
            <a:off x="323850" y="1412875"/>
            <a:ext cx="7962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ru-RU" b="1" i="1">
                <a:solidFill>
                  <a:srgbClr val="FF0000"/>
                </a:solidFill>
              </a:rPr>
              <a:t>   </a:t>
            </a:r>
            <a:r>
              <a:rPr lang="ru-RU" sz="2000" b="1" i="1">
                <a:solidFill>
                  <a:srgbClr val="FF0000"/>
                </a:solidFill>
              </a:rPr>
              <a:t>2.Определение прогнозируемых учебных </a:t>
            </a:r>
          </a:p>
          <a:p>
            <a:r>
              <a:rPr lang="ru-RU" sz="2000" b="1" i="1">
                <a:solidFill>
                  <a:srgbClr val="FF0000"/>
                </a:solidFill>
              </a:rPr>
              <a:t>               результатов</a:t>
            </a:r>
            <a:r>
              <a:rPr lang="ru-RU" sz="2000">
                <a:solidFill>
                  <a:srgbClr val="FF0000"/>
                </a:solidFill>
              </a:rPr>
              <a:t> </a:t>
            </a:r>
          </a:p>
        </p:txBody>
      </p:sp>
      <p:sp>
        <p:nvSpPr>
          <p:cNvPr id="27653" name="Rectangle 5"/>
          <p:cNvSpPr>
            <a:spLocks noChangeArrowheads="1"/>
          </p:cNvSpPr>
          <p:nvPr/>
        </p:nvSpPr>
        <p:spPr bwMode="auto">
          <a:xfrm>
            <a:off x="214313" y="2071688"/>
            <a:ext cx="75326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358775" algn="l"/>
              </a:tabLst>
            </a:pPr>
            <a:r>
              <a:rPr lang="ru-RU" b="1" i="1"/>
              <a:t>     </a:t>
            </a:r>
            <a:r>
              <a:rPr lang="ru-RU" sz="2000" b="1" i="1">
                <a:solidFill>
                  <a:srgbClr val="FF0000"/>
                </a:solidFill>
              </a:rPr>
              <a:t>3.Формулирование прогнозируемых результатов.</a:t>
            </a:r>
          </a:p>
        </p:txBody>
      </p:sp>
      <p:sp>
        <p:nvSpPr>
          <p:cNvPr id="27654" name="Rectangle 6"/>
          <p:cNvSpPr>
            <a:spLocks noChangeArrowheads="1"/>
          </p:cNvSpPr>
          <p:nvPr/>
        </p:nvSpPr>
        <p:spPr bwMode="auto">
          <a:xfrm>
            <a:off x="214313" y="2571750"/>
            <a:ext cx="84248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358775" algn="l"/>
              </a:tabLst>
            </a:pPr>
            <a:r>
              <a:rPr lang="ru-RU" b="1" i="1"/>
              <a:t>     </a:t>
            </a:r>
            <a:r>
              <a:rPr lang="ru-RU" b="1" i="1">
                <a:solidFill>
                  <a:srgbClr val="FF0000"/>
                </a:solidFill>
              </a:rPr>
              <a:t>4.  </a:t>
            </a:r>
            <a:r>
              <a:rPr lang="ru-RU" sz="2000" b="1" i="1">
                <a:solidFill>
                  <a:srgbClr val="FF0000"/>
                </a:solidFill>
              </a:rPr>
              <a:t>Определение целей (ожидаемых результатов) занятия для       самого педагога.</a:t>
            </a:r>
          </a:p>
        </p:txBody>
      </p:sp>
      <p:sp>
        <p:nvSpPr>
          <p:cNvPr id="27655" name="Rectangle 7"/>
          <p:cNvSpPr>
            <a:spLocks noChangeArrowheads="1"/>
          </p:cNvSpPr>
          <p:nvPr/>
        </p:nvSpPr>
        <p:spPr bwMode="auto">
          <a:xfrm>
            <a:off x="357188" y="3286125"/>
            <a:ext cx="7332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298450" algn="l"/>
              </a:tabLst>
            </a:pPr>
            <a:r>
              <a:rPr lang="ru-RU" b="1" i="1"/>
              <a:t> </a:t>
            </a:r>
            <a:r>
              <a:rPr lang="ru-RU" b="1" i="1">
                <a:solidFill>
                  <a:srgbClr val="FF0000"/>
                </a:solidFill>
              </a:rPr>
              <a:t>5. </a:t>
            </a:r>
            <a:r>
              <a:rPr lang="ru-RU" sz="2000" b="1" i="1">
                <a:solidFill>
                  <a:srgbClr val="FF0000"/>
                </a:solidFill>
              </a:rPr>
              <a:t>Отбор наиболее важных учебных результатов.</a:t>
            </a:r>
          </a:p>
        </p:txBody>
      </p:sp>
      <p:sp>
        <p:nvSpPr>
          <p:cNvPr id="27656" name="Rectangle 8"/>
          <p:cNvSpPr>
            <a:spLocks noChangeArrowheads="1"/>
          </p:cNvSpPr>
          <p:nvPr/>
        </p:nvSpPr>
        <p:spPr bwMode="auto">
          <a:xfrm>
            <a:off x="-714375" y="3786188"/>
            <a:ext cx="10633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298450" algn="l"/>
              </a:tabLst>
            </a:pPr>
            <a:r>
              <a:rPr lang="ru-RU" b="1" i="1"/>
              <a:t>                  </a:t>
            </a:r>
            <a:r>
              <a:rPr lang="ru-RU" b="1" i="1">
                <a:solidFill>
                  <a:srgbClr val="FF0000"/>
                </a:solidFill>
              </a:rPr>
              <a:t>6.</a:t>
            </a:r>
            <a:r>
              <a:rPr lang="ru-RU" b="1" i="1"/>
              <a:t> </a:t>
            </a:r>
            <a:r>
              <a:rPr lang="ru-RU" sz="2000" b="1" i="1">
                <a:solidFill>
                  <a:srgbClr val="FF0000"/>
                </a:solidFill>
              </a:rPr>
              <a:t>Выбор упражнений и методов, которые ведут результатам</a:t>
            </a:r>
          </a:p>
        </p:txBody>
      </p:sp>
      <p:sp>
        <p:nvSpPr>
          <p:cNvPr id="27657" name="Rectangle 9"/>
          <p:cNvSpPr>
            <a:spLocks noChangeArrowheads="1"/>
          </p:cNvSpPr>
          <p:nvPr/>
        </p:nvSpPr>
        <p:spPr bwMode="auto">
          <a:xfrm>
            <a:off x="357188" y="4357688"/>
            <a:ext cx="66690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298450" algn="l"/>
              </a:tabLst>
            </a:pPr>
            <a:r>
              <a:rPr lang="ru-RU" b="1" i="1">
                <a:solidFill>
                  <a:srgbClr val="FF0000"/>
                </a:solidFill>
              </a:rPr>
              <a:t> 7. </a:t>
            </a:r>
            <a:r>
              <a:rPr lang="ru-RU" sz="2000" b="1" i="1">
                <a:solidFill>
                  <a:srgbClr val="FF0000"/>
                </a:solidFill>
              </a:rPr>
              <a:t>Определение критериев оценивания. </a:t>
            </a:r>
          </a:p>
        </p:txBody>
      </p:sp>
      <p:sp>
        <p:nvSpPr>
          <p:cNvPr id="27658" name="Rectangle 10"/>
          <p:cNvSpPr>
            <a:spLocks noChangeArrowheads="1"/>
          </p:cNvSpPr>
          <p:nvPr/>
        </p:nvSpPr>
        <p:spPr bwMode="auto">
          <a:xfrm>
            <a:off x="428625" y="4857750"/>
            <a:ext cx="6491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298450" algn="l"/>
              </a:tabLst>
            </a:pPr>
            <a:r>
              <a:rPr lang="ru-RU" b="1" i="1">
                <a:solidFill>
                  <a:srgbClr val="FF0000"/>
                </a:solidFill>
              </a:rPr>
              <a:t>8. </a:t>
            </a:r>
            <a:r>
              <a:rPr lang="ru-RU" sz="2000" b="1" i="1">
                <a:solidFill>
                  <a:srgbClr val="FF0000"/>
                </a:solidFill>
              </a:rPr>
              <a:t>Определение методов оценивания.</a:t>
            </a:r>
          </a:p>
        </p:txBody>
      </p:sp>
      <p:sp>
        <p:nvSpPr>
          <p:cNvPr id="27659" name="Rectangle 11"/>
          <p:cNvSpPr>
            <a:spLocks noChangeArrowheads="1"/>
          </p:cNvSpPr>
          <p:nvPr/>
        </p:nvSpPr>
        <p:spPr bwMode="auto">
          <a:xfrm>
            <a:off x="214313" y="5429250"/>
            <a:ext cx="8054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323850" algn="l"/>
              </a:tabLst>
            </a:pPr>
            <a:r>
              <a:rPr lang="ru-RU" b="1" i="1"/>
              <a:t>   </a:t>
            </a:r>
            <a:r>
              <a:rPr lang="ru-RU" b="1" i="1">
                <a:solidFill>
                  <a:srgbClr val="FF0000"/>
                </a:solidFill>
              </a:rPr>
              <a:t> 9. </a:t>
            </a:r>
            <a:r>
              <a:rPr lang="ru-RU" sz="2000" b="1" i="1">
                <a:solidFill>
                  <a:srgbClr val="FF0000"/>
                </a:solidFill>
              </a:rPr>
              <a:t>Составление поминутного развернутого плана занятия.   </a:t>
            </a:r>
          </a:p>
        </p:txBody>
      </p:sp>
      <p:sp>
        <p:nvSpPr>
          <p:cNvPr id="27660" name="Rectangle 12"/>
          <p:cNvSpPr>
            <a:spLocks noChangeArrowheads="1"/>
          </p:cNvSpPr>
          <p:nvPr/>
        </p:nvSpPr>
        <p:spPr bwMode="auto">
          <a:xfrm>
            <a:off x="500063" y="6215063"/>
            <a:ext cx="65770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403225" algn="l"/>
              </a:tabLst>
            </a:pPr>
            <a:r>
              <a:rPr lang="ru-RU" b="1" i="1">
                <a:solidFill>
                  <a:srgbClr val="FF0000"/>
                </a:solidFill>
              </a:rPr>
              <a:t>10. </a:t>
            </a:r>
            <a:r>
              <a:rPr lang="ru-RU" sz="2000" b="1" i="1">
                <a:solidFill>
                  <a:srgbClr val="FF0000"/>
                </a:solidFill>
              </a:rPr>
              <a:t>Подготовка ресурсов к занятию. </a:t>
            </a:r>
          </a:p>
        </p:txBody>
      </p:sp>
      <p:pic>
        <p:nvPicPr>
          <p:cNvPr id="23565" name="Picture 13" descr="komp3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67513" y="0"/>
            <a:ext cx="2376487"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checkerboard(across)">
                                      <p:cBhvr>
                                        <p:cTn id="7" dur="5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checkerboard(across)">
                                      <p:cBhvr>
                                        <p:cTn id="12" dur="500"/>
                                        <p:tgtEl>
                                          <p:spTgt spid="276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7652">
                                            <p:txEl>
                                              <p:pRg st="0" end="0"/>
                                            </p:txEl>
                                          </p:spTgt>
                                        </p:tgtEl>
                                        <p:attrNameLst>
                                          <p:attrName>style.visibility</p:attrName>
                                        </p:attrNameLst>
                                      </p:cBhvr>
                                      <p:to>
                                        <p:strVal val="visible"/>
                                      </p:to>
                                    </p:set>
                                    <p:animEffect transition="in" filter="checkerboard(across)">
                                      <p:cBhvr>
                                        <p:cTn id="17" dur="500"/>
                                        <p:tgtEl>
                                          <p:spTgt spid="2765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7652">
                                            <p:txEl>
                                              <p:pRg st="1" end="1"/>
                                            </p:txEl>
                                          </p:spTgt>
                                        </p:tgtEl>
                                        <p:attrNameLst>
                                          <p:attrName>style.visibility</p:attrName>
                                        </p:attrNameLst>
                                      </p:cBhvr>
                                      <p:to>
                                        <p:strVal val="visible"/>
                                      </p:to>
                                    </p:set>
                                    <p:animEffect transition="in" filter="checkerboard(across)">
                                      <p:cBhvr>
                                        <p:cTn id="22" dur="500"/>
                                        <p:tgtEl>
                                          <p:spTgt spid="27652">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animEffect transition="in" filter="checkerboard(across)">
                                      <p:cBhvr>
                                        <p:cTn id="27" dur="500"/>
                                        <p:tgtEl>
                                          <p:spTgt spid="2765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7654">
                                            <p:txEl>
                                              <p:pRg st="0" end="0"/>
                                            </p:txEl>
                                          </p:spTgt>
                                        </p:tgtEl>
                                        <p:attrNameLst>
                                          <p:attrName>style.visibility</p:attrName>
                                        </p:attrNameLst>
                                      </p:cBhvr>
                                      <p:to>
                                        <p:strVal val="visible"/>
                                      </p:to>
                                    </p:set>
                                    <p:animEffect transition="in" filter="checkerboard(across)">
                                      <p:cBhvr>
                                        <p:cTn id="32" dur="500"/>
                                        <p:tgtEl>
                                          <p:spTgt spid="27654">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27655">
                                            <p:txEl>
                                              <p:pRg st="0" end="0"/>
                                            </p:txEl>
                                          </p:spTgt>
                                        </p:tgtEl>
                                        <p:attrNameLst>
                                          <p:attrName>style.visibility</p:attrName>
                                        </p:attrNameLst>
                                      </p:cBhvr>
                                      <p:to>
                                        <p:strVal val="visible"/>
                                      </p:to>
                                    </p:set>
                                    <p:animEffect transition="in" filter="checkerboard(across)">
                                      <p:cBhvr>
                                        <p:cTn id="37" dur="500"/>
                                        <p:tgtEl>
                                          <p:spTgt spid="27655">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27656">
                                            <p:txEl>
                                              <p:pRg st="0" end="0"/>
                                            </p:txEl>
                                          </p:spTgt>
                                        </p:tgtEl>
                                        <p:attrNameLst>
                                          <p:attrName>style.visibility</p:attrName>
                                        </p:attrNameLst>
                                      </p:cBhvr>
                                      <p:to>
                                        <p:strVal val="visible"/>
                                      </p:to>
                                    </p:set>
                                    <p:animEffect transition="in" filter="checkerboard(across)">
                                      <p:cBhvr>
                                        <p:cTn id="42" dur="500"/>
                                        <p:tgtEl>
                                          <p:spTgt spid="27656">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27657">
                                            <p:txEl>
                                              <p:pRg st="0" end="0"/>
                                            </p:txEl>
                                          </p:spTgt>
                                        </p:tgtEl>
                                        <p:attrNameLst>
                                          <p:attrName>style.visibility</p:attrName>
                                        </p:attrNameLst>
                                      </p:cBhvr>
                                      <p:to>
                                        <p:strVal val="visible"/>
                                      </p:to>
                                    </p:set>
                                    <p:animEffect transition="in" filter="checkerboard(across)">
                                      <p:cBhvr>
                                        <p:cTn id="47" dur="500"/>
                                        <p:tgtEl>
                                          <p:spTgt spid="27657">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27658">
                                            <p:txEl>
                                              <p:pRg st="0" end="0"/>
                                            </p:txEl>
                                          </p:spTgt>
                                        </p:tgtEl>
                                        <p:attrNameLst>
                                          <p:attrName>style.visibility</p:attrName>
                                        </p:attrNameLst>
                                      </p:cBhvr>
                                      <p:to>
                                        <p:strVal val="visible"/>
                                      </p:to>
                                    </p:set>
                                    <p:animEffect transition="in" filter="checkerboard(across)">
                                      <p:cBhvr>
                                        <p:cTn id="52" dur="500"/>
                                        <p:tgtEl>
                                          <p:spTgt spid="27658">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27659">
                                            <p:txEl>
                                              <p:pRg st="0" end="0"/>
                                            </p:txEl>
                                          </p:spTgt>
                                        </p:tgtEl>
                                        <p:attrNameLst>
                                          <p:attrName>style.visibility</p:attrName>
                                        </p:attrNameLst>
                                      </p:cBhvr>
                                      <p:to>
                                        <p:strVal val="visible"/>
                                      </p:to>
                                    </p:set>
                                    <p:animEffect transition="in" filter="checkerboard(across)">
                                      <p:cBhvr>
                                        <p:cTn id="57" dur="500"/>
                                        <p:tgtEl>
                                          <p:spTgt spid="27659">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nodeType="clickEffect">
                                  <p:stCondLst>
                                    <p:cond delay="0"/>
                                  </p:stCondLst>
                                  <p:childTnLst>
                                    <p:set>
                                      <p:cBhvr>
                                        <p:cTn id="61" dur="1" fill="hold">
                                          <p:stCondLst>
                                            <p:cond delay="0"/>
                                          </p:stCondLst>
                                        </p:cTn>
                                        <p:tgtEl>
                                          <p:spTgt spid="27660">
                                            <p:txEl>
                                              <p:pRg st="0" end="0"/>
                                            </p:txEl>
                                          </p:spTgt>
                                        </p:tgtEl>
                                        <p:attrNameLst>
                                          <p:attrName>style.visibility</p:attrName>
                                        </p:attrNameLst>
                                      </p:cBhvr>
                                      <p:to>
                                        <p:strVal val="visible"/>
                                      </p:to>
                                    </p:set>
                                    <p:animEffect transition="in" filter="checkerboard(across)">
                                      <p:cBhvr>
                                        <p:cTn id="62" dur="500"/>
                                        <p:tgtEl>
                                          <p:spTgt spid="276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357188" y="785813"/>
            <a:ext cx="8385175" cy="1431925"/>
          </a:xfrm>
        </p:spPr>
        <p:txBody>
          <a:bodyPr>
            <a:normAutofit fontScale="90000"/>
          </a:bodyPr>
          <a:lstStyle/>
          <a:p>
            <a:pPr eaLnBrk="1" fontAlgn="auto" hangingPunct="1">
              <a:spcAft>
                <a:spcPts val="0"/>
              </a:spcAft>
              <a:defRPr/>
            </a:pPr>
            <a:r>
              <a:rPr lang="ru-RU" sz="4000" b="1" dirty="0" smtClean="0">
                <a:solidFill>
                  <a:srgbClr val="C00000"/>
                </a:solidFill>
              </a:rPr>
              <a:t>Взаимодействие педагога и учеников при использовании интерактивных методов</a:t>
            </a:r>
          </a:p>
        </p:txBody>
      </p:sp>
      <p:pic>
        <p:nvPicPr>
          <p:cNvPr id="6147"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2781300"/>
            <a:ext cx="6480175" cy="3816350"/>
          </a:xfrm>
          <a:noFill/>
        </p:spPr>
      </p:pic>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79388" y="-1108075"/>
            <a:ext cx="8385175" cy="1108075"/>
          </a:xfrm>
        </p:spPr>
        <p:txBody>
          <a:bodyPr/>
          <a:lstStyle/>
          <a:p>
            <a:pPr eaLnBrk="1" hangingPunct="1"/>
            <a:endParaRPr lang="ru-RU" smtClean="0"/>
          </a:p>
        </p:txBody>
      </p:sp>
      <p:sp>
        <p:nvSpPr>
          <p:cNvPr id="7171" name="Rectangle 3"/>
          <p:cNvSpPr>
            <a:spLocks noGrp="1" noRot="1" noChangeArrowheads="1"/>
          </p:cNvSpPr>
          <p:nvPr>
            <p:ph idx="1"/>
          </p:nvPr>
        </p:nvSpPr>
        <p:spPr>
          <a:xfrm>
            <a:off x="0" y="692150"/>
            <a:ext cx="8845550" cy="6165850"/>
          </a:xfrm>
        </p:spPr>
        <p:txBody>
          <a:bodyPr/>
          <a:lstStyle/>
          <a:p>
            <a:pPr eaLnBrk="1" hangingPunct="1"/>
            <a:r>
              <a:rPr lang="ru-RU" b="1" smtClean="0">
                <a:solidFill>
                  <a:srgbClr val="C00000"/>
                </a:solidFill>
              </a:rPr>
              <a:t>Пирамида обучения</a:t>
            </a:r>
          </a:p>
        </p:txBody>
      </p:sp>
      <p:pic>
        <p:nvPicPr>
          <p:cNvPr id="7172" name="Picture 120" descr="komp1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0"/>
            <a:ext cx="2667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3" name="Group 121"/>
          <p:cNvGrpSpPr>
            <a:grpSpLocks/>
          </p:cNvGrpSpPr>
          <p:nvPr/>
        </p:nvGrpSpPr>
        <p:grpSpPr bwMode="auto">
          <a:xfrm>
            <a:off x="0" y="1143000"/>
            <a:ext cx="7464425" cy="5322888"/>
            <a:chOff x="567" y="3627"/>
            <a:chExt cx="10260" cy="8280"/>
          </a:xfrm>
        </p:grpSpPr>
        <p:sp>
          <p:nvSpPr>
            <p:cNvPr id="7174" name="AutoShape 122"/>
            <p:cNvSpPr>
              <a:spLocks noChangeArrowheads="1"/>
            </p:cNvSpPr>
            <p:nvPr/>
          </p:nvSpPr>
          <p:spPr bwMode="auto">
            <a:xfrm>
              <a:off x="567" y="3627"/>
              <a:ext cx="7740" cy="8280"/>
            </a:xfrm>
            <a:prstGeom prst="triangle">
              <a:avLst>
                <a:gd name="adj" fmla="val 49778"/>
              </a:avLst>
            </a:prstGeom>
            <a:solidFill>
              <a:srgbClr val="FFFFFF"/>
            </a:solidFill>
            <a:ln w="9525">
              <a:solidFill>
                <a:srgbClr val="000000"/>
              </a:solidFill>
              <a:miter lim="800000"/>
              <a:headEnd/>
              <a:tailEnd/>
            </a:ln>
          </p:spPr>
          <p:txBody>
            <a:bodyPr/>
            <a:lstStyle/>
            <a:p>
              <a:endParaRPr lang="ru-RU"/>
            </a:p>
          </p:txBody>
        </p:sp>
        <p:sp>
          <p:nvSpPr>
            <p:cNvPr id="7175" name="Text Box 123"/>
            <p:cNvSpPr txBox="1">
              <a:spLocks noChangeArrowheads="1"/>
            </p:cNvSpPr>
            <p:nvPr/>
          </p:nvSpPr>
          <p:spPr bwMode="auto">
            <a:xfrm>
              <a:off x="3807" y="4887"/>
              <a:ext cx="126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400" b="1">
                  <a:solidFill>
                    <a:srgbClr val="000000"/>
                  </a:solidFill>
                </a:rPr>
                <a:t>лекция</a:t>
              </a:r>
            </a:p>
          </p:txBody>
        </p:sp>
        <p:sp>
          <p:nvSpPr>
            <p:cNvPr id="7176" name="Line 124"/>
            <p:cNvSpPr>
              <a:spLocks noChangeShapeType="1"/>
            </p:cNvSpPr>
            <p:nvPr/>
          </p:nvSpPr>
          <p:spPr bwMode="auto">
            <a:xfrm>
              <a:off x="3584" y="5272"/>
              <a:ext cx="72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7177" name="Text Box 125"/>
            <p:cNvSpPr txBox="1">
              <a:spLocks noChangeArrowheads="1"/>
            </p:cNvSpPr>
            <p:nvPr/>
          </p:nvSpPr>
          <p:spPr bwMode="auto">
            <a:xfrm>
              <a:off x="3447" y="5967"/>
              <a:ext cx="198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400"/>
                <a:t>       </a:t>
              </a:r>
              <a:r>
                <a:rPr lang="ru-RU" sz="1400" b="1">
                  <a:solidFill>
                    <a:srgbClr val="000000"/>
                  </a:solidFill>
                </a:rPr>
                <a:t>чтение</a:t>
              </a:r>
              <a:endParaRPr lang="ru-RU" b="1">
                <a:solidFill>
                  <a:srgbClr val="000000"/>
                </a:solidFill>
              </a:endParaRPr>
            </a:p>
          </p:txBody>
        </p:sp>
        <p:sp>
          <p:nvSpPr>
            <p:cNvPr id="7178" name="Text Box 126"/>
            <p:cNvSpPr txBox="1">
              <a:spLocks noChangeArrowheads="1"/>
            </p:cNvSpPr>
            <p:nvPr/>
          </p:nvSpPr>
          <p:spPr bwMode="auto">
            <a:xfrm>
              <a:off x="3087" y="6687"/>
              <a:ext cx="2700" cy="108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400"/>
                <a:t>              Видео/ </a:t>
              </a:r>
            </a:p>
            <a:p>
              <a:pPr eaLnBrk="1" hangingPunct="1"/>
              <a:r>
                <a:rPr lang="ru-RU" sz="1400" b="1">
                  <a:solidFill>
                    <a:srgbClr val="000000"/>
                  </a:solidFill>
                </a:rPr>
                <a:t>аудиоматериалы</a:t>
              </a:r>
              <a:endParaRPr lang="ru-RU" b="1">
                <a:solidFill>
                  <a:srgbClr val="000000"/>
                </a:solidFill>
              </a:endParaRPr>
            </a:p>
          </p:txBody>
        </p:sp>
        <p:sp>
          <p:nvSpPr>
            <p:cNvPr id="7179" name="Text Box 127"/>
            <p:cNvSpPr txBox="1">
              <a:spLocks noChangeArrowheads="1"/>
            </p:cNvSpPr>
            <p:nvPr/>
          </p:nvSpPr>
          <p:spPr bwMode="auto">
            <a:xfrm>
              <a:off x="2727" y="8127"/>
              <a:ext cx="360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400" b="1">
                  <a:solidFill>
                    <a:srgbClr val="000000"/>
                  </a:solidFill>
                </a:rPr>
                <a:t>         демонстрация</a:t>
              </a:r>
              <a:endParaRPr lang="ru-RU" b="1">
                <a:solidFill>
                  <a:srgbClr val="000000"/>
                </a:solidFill>
              </a:endParaRPr>
            </a:p>
          </p:txBody>
        </p:sp>
        <p:sp>
          <p:nvSpPr>
            <p:cNvPr id="7180" name="Text Box 128"/>
            <p:cNvSpPr txBox="1">
              <a:spLocks noChangeArrowheads="1"/>
            </p:cNvSpPr>
            <p:nvPr/>
          </p:nvSpPr>
          <p:spPr bwMode="auto">
            <a:xfrm>
              <a:off x="2007" y="9027"/>
              <a:ext cx="468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400"/>
                <a:t>             </a:t>
              </a:r>
              <a:r>
                <a:rPr lang="ru-RU" sz="1400" b="1">
                  <a:solidFill>
                    <a:srgbClr val="000000"/>
                  </a:solidFill>
                </a:rPr>
                <a:t>Дискуссионные</a:t>
              </a:r>
              <a:r>
                <a:rPr lang="ru-RU" sz="1400"/>
                <a:t> </a:t>
              </a:r>
              <a:r>
                <a:rPr lang="ru-RU" sz="1400" b="1">
                  <a:solidFill>
                    <a:srgbClr val="000000"/>
                  </a:solidFill>
                </a:rPr>
                <a:t>группы</a:t>
              </a:r>
              <a:endParaRPr lang="ru-RU" b="1">
                <a:solidFill>
                  <a:srgbClr val="000000"/>
                </a:solidFill>
              </a:endParaRPr>
            </a:p>
          </p:txBody>
        </p:sp>
        <p:sp>
          <p:nvSpPr>
            <p:cNvPr id="7181" name="Text Box 129"/>
            <p:cNvSpPr txBox="1">
              <a:spLocks noChangeArrowheads="1"/>
            </p:cNvSpPr>
            <p:nvPr/>
          </p:nvSpPr>
          <p:spPr bwMode="auto">
            <a:xfrm>
              <a:off x="2727" y="9927"/>
              <a:ext cx="342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400" b="1">
                  <a:solidFill>
                    <a:srgbClr val="000000"/>
                  </a:solidFill>
                </a:rPr>
                <a:t>Практика через действие</a:t>
              </a:r>
              <a:endParaRPr lang="ru-RU" b="1">
                <a:solidFill>
                  <a:srgbClr val="000000"/>
                </a:solidFill>
              </a:endParaRPr>
            </a:p>
          </p:txBody>
        </p:sp>
        <p:sp>
          <p:nvSpPr>
            <p:cNvPr id="7182" name="Text Box 130"/>
            <p:cNvSpPr txBox="1">
              <a:spLocks noChangeArrowheads="1"/>
            </p:cNvSpPr>
            <p:nvPr/>
          </p:nvSpPr>
          <p:spPr bwMode="auto">
            <a:xfrm>
              <a:off x="1827" y="10827"/>
              <a:ext cx="5580" cy="90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400" b="1">
                  <a:solidFill>
                    <a:srgbClr val="000000"/>
                  </a:solidFill>
                </a:rPr>
                <a:t>                       Обучение других/ </a:t>
              </a:r>
            </a:p>
            <a:p>
              <a:pPr eaLnBrk="1" hangingPunct="1"/>
              <a:r>
                <a:rPr lang="ru-RU" sz="1400" b="1">
                  <a:solidFill>
                    <a:srgbClr val="000000"/>
                  </a:solidFill>
                </a:rPr>
                <a:t>немедленное применение обучения</a:t>
              </a:r>
              <a:endParaRPr lang="ru-RU" b="1">
                <a:solidFill>
                  <a:srgbClr val="000000"/>
                </a:solidFill>
              </a:endParaRPr>
            </a:p>
          </p:txBody>
        </p:sp>
        <p:sp>
          <p:nvSpPr>
            <p:cNvPr id="7183" name="Line 131"/>
            <p:cNvSpPr>
              <a:spLocks noChangeShapeType="1"/>
            </p:cNvSpPr>
            <p:nvPr/>
          </p:nvSpPr>
          <p:spPr bwMode="auto">
            <a:xfrm>
              <a:off x="704" y="11473"/>
              <a:ext cx="100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7184" name="Line 132"/>
            <p:cNvSpPr>
              <a:spLocks noChangeShapeType="1"/>
            </p:cNvSpPr>
            <p:nvPr/>
          </p:nvSpPr>
          <p:spPr bwMode="auto">
            <a:xfrm>
              <a:off x="1467" y="10287"/>
              <a:ext cx="93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7185" name="Line 133"/>
            <p:cNvSpPr>
              <a:spLocks noChangeShapeType="1"/>
            </p:cNvSpPr>
            <p:nvPr/>
          </p:nvSpPr>
          <p:spPr bwMode="auto">
            <a:xfrm>
              <a:off x="1827" y="9387"/>
              <a:ext cx="9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7186" name="Line 134"/>
            <p:cNvSpPr>
              <a:spLocks noChangeShapeType="1"/>
            </p:cNvSpPr>
            <p:nvPr/>
          </p:nvSpPr>
          <p:spPr bwMode="auto">
            <a:xfrm>
              <a:off x="2187" y="8487"/>
              <a:ext cx="86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7187" name="Line 135"/>
            <p:cNvSpPr>
              <a:spLocks noChangeShapeType="1"/>
            </p:cNvSpPr>
            <p:nvPr/>
          </p:nvSpPr>
          <p:spPr bwMode="auto">
            <a:xfrm>
              <a:off x="2727" y="7587"/>
              <a:ext cx="79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7188" name="Line 136"/>
            <p:cNvSpPr>
              <a:spLocks noChangeShapeType="1"/>
            </p:cNvSpPr>
            <p:nvPr/>
          </p:nvSpPr>
          <p:spPr bwMode="auto">
            <a:xfrm>
              <a:off x="3267" y="6327"/>
              <a:ext cx="73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7189" name="Text Box 137"/>
            <p:cNvSpPr txBox="1">
              <a:spLocks noChangeArrowheads="1"/>
            </p:cNvSpPr>
            <p:nvPr/>
          </p:nvSpPr>
          <p:spPr bwMode="auto">
            <a:xfrm>
              <a:off x="9616" y="4533"/>
              <a:ext cx="108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b="1">
                  <a:solidFill>
                    <a:srgbClr val="000000"/>
                  </a:solidFill>
                </a:rPr>
                <a:t>  5%</a:t>
              </a:r>
              <a:endParaRPr lang="ru-RU" b="1">
                <a:solidFill>
                  <a:srgbClr val="000000"/>
                </a:solidFill>
              </a:endParaRPr>
            </a:p>
          </p:txBody>
        </p:sp>
        <p:sp>
          <p:nvSpPr>
            <p:cNvPr id="7190" name="Text Box 138"/>
            <p:cNvSpPr txBox="1">
              <a:spLocks noChangeArrowheads="1"/>
            </p:cNvSpPr>
            <p:nvPr/>
          </p:nvSpPr>
          <p:spPr bwMode="auto">
            <a:xfrm>
              <a:off x="9567" y="5607"/>
              <a:ext cx="108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b="1">
                  <a:solidFill>
                    <a:srgbClr val="000000"/>
                  </a:solidFill>
                </a:rPr>
                <a:t>  10%</a:t>
              </a:r>
            </a:p>
            <a:p>
              <a:pPr eaLnBrk="1" hangingPunct="1"/>
              <a:endParaRPr lang="ru-RU"/>
            </a:p>
          </p:txBody>
        </p:sp>
        <p:sp>
          <p:nvSpPr>
            <p:cNvPr id="7191" name="Text Box 139"/>
            <p:cNvSpPr txBox="1">
              <a:spLocks noChangeArrowheads="1"/>
            </p:cNvSpPr>
            <p:nvPr/>
          </p:nvSpPr>
          <p:spPr bwMode="auto">
            <a:xfrm>
              <a:off x="9567" y="6867"/>
              <a:ext cx="108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b="1">
                  <a:solidFill>
                    <a:srgbClr val="000000"/>
                  </a:solidFill>
                </a:rPr>
                <a:t>20%</a:t>
              </a:r>
            </a:p>
            <a:p>
              <a:pPr eaLnBrk="1" hangingPunct="1"/>
              <a:endParaRPr lang="ru-RU"/>
            </a:p>
          </p:txBody>
        </p:sp>
        <p:sp>
          <p:nvSpPr>
            <p:cNvPr id="7192" name="Text Box 140"/>
            <p:cNvSpPr txBox="1">
              <a:spLocks noChangeArrowheads="1"/>
            </p:cNvSpPr>
            <p:nvPr/>
          </p:nvSpPr>
          <p:spPr bwMode="auto">
            <a:xfrm>
              <a:off x="9567" y="7767"/>
              <a:ext cx="108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b="1">
                  <a:solidFill>
                    <a:srgbClr val="000000"/>
                  </a:solidFill>
                </a:rPr>
                <a:t>30%</a:t>
              </a:r>
            </a:p>
            <a:p>
              <a:pPr eaLnBrk="1" hangingPunct="1"/>
              <a:endParaRPr lang="ru-RU"/>
            </a:p>
          </p:txBody>
        </p:sp>
        <p:sp>
          <p:nvSpPr>
            <p:cNvPr id="7193" name="Text Box 141"/>
            <p:cNvSpPr txBox="1">
              <a:spLocks noChangeArrowheads="1"/>
            </p:cNvSpPr>
            <p:nvPr/>
          </p:nvSpPr>
          <p:spPr bwMode="auto">
            <a:xfrm>
              <a:off x="9567" y="8667"/>
              <a:ext cx="108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b="1">
                  <a:solidFill>
                    <a:srgbClr val="000000"/>
                  </a:solidFill>
                </a:rPr>
                <a:t>50%</a:t>
              </a:r>
            </a:p>
            <a:p>
              <a:pPr eaLnBrk="1" hangingPunct="1"/>
              <a:endParaRPr lang="ru-RU"/>
            </a:p>
          </p:txBody>
        </p:sp>
        <p:sp>
          <p:nvSpPr>
            <p:cNvPr id="7194" name="Text Box 142"/>
            <p:cNvSpPr txBox="1">
              <a:spLocks noChangeArrowheads="1"/>
            </p:cNvSpPr>
            <p:nvPr/>
          </p:nvSpPr>
          <p:spPr bwMode="auto">
            <a:xfrm>
              <a:off x="9567" y="9567"/>
              <a:ext cx="108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b="1">
                  <a:solidFill>
                    <a:srgbClr val="000000"/>
                  </a:solidFill>
                </a:rPr>
                <a:t>75%</a:t>
              </a:r>
            </a:p>
            <a:p>
              <a:pPr eaLnBrk="1" hangingPunct="1"/>
              <a:endParaRPr lang="ru-RU"/>
            </a:p>
          </p:txBody>
        </p:sp>
        <p:sp>
          <p:nvSpPr>
            <p:cNvPr id="7195" name="Text Box 143"/>
            <p:cNvSpPr txBox="1">
              <a:spLocks noChangeArrowheads="1"/>
            </p:cNvSpPr>
            <p:nvPr/>
          </p:nvSpPr>
          <p:spPr bwMode="auto">
            <a:xfrm>
              <a:off x="9567" y="10647"/>
              <a:ext cx="1080" cy="540"/>
            </a:xfrm>
            <a:prstGeom prst="rect">
              <a:avLst/>
            </a:prstGeom>
            <a:solidFill>
              <a:srgbClr val="FFFFFF"/>
            </a:solidFill>
            <a:ln w="9525">
              <a:solidFill>
                <a:srgbClr val="FFFFFF"/>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b="1">
                  <a:solidFill>
                    <a:srgbClr val="000000"/>
                  </a:solidFill>
                </a:rPr>
                <a:t>90%</a:t>
              </a:r>
            </a:p>
            <a:p>
              <a:pPr eaLnBrk="1" hangingPunct="1"/>
              <a:endParaRPr lang="ru-RU"/>
            </a:p>
          </p:txBody>
        </p:sp>
      </p:gr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357188" y="571500"/>
            <a:ext cx="8385175" cy="717550"/>
          </a:xfrm>
        </p:spPr>
        <p:txBody>
          <a:bodyPr/>
          <a:lstStyle/>
          <a:p>
            <a:pPr eaLnBrk="1" hangingPunct="1"/>
            <a:r>
              <a:rPr lang="ru-RU" sz="3200" b="1" i="1" smtClean="0">
                <a:solidFill>
                  <a:srgbClr val="C00000"/>
                </a:solidFill>
              </a:rPr>
              <a:t>ОСНОВНЫЕ ИНТЕРАКТИВНЫЕ ПОДХОДЫ</a:t>
            </a:r>
          </a:p>
        </p:txBody>
      </p:sp>
      <p:sp>
        <p:nvSpPr>
          <p:cNvPr id="8195" name="Rectangle 3"/>
          <p:cNvSpPr>
            <a:spLocks noGrp="1" noRot="1" noChangeArrowheads="1"/>
          </p:cNvSpPr>
          <p:nvPr>
            <p:ph idx="1"/>
          </p:nvPr>
        </p:nvSpPr>
        <p:spPr>
          <a:xfrm>
            <a:off x="214313" y="1500188"/>
            <a:ext cx="8786812" cy="5143500"/>
          </a:xfrm>
        </p:spPr>
        <p:txBody>
          <a:bodyPr/>
          <a:lstStyle/>
          <a:p>
            <a:pPr marL="609600" indent="-609600" eaLnBrk="1" hangingPunct="1">
              <a:lnSpc>
                <a:spcPct val="80000"/>
              </a:lnSpc>
            </a:pPr>
            <a:r>
              <a:rPr lang="ru-RU" sz="2200" b="1" i="1" smtClean="0">
                <a:solidFill>
                  <a:srgbClr val="FF0000"/>
                </a:solidFill>
                <a:latin typeface="Times New Roman" pitchFamily="18" charset="0"/>
                <a:cs typeface="Times New Roman" pitchFamily="18" charset="0"/>
              </a:rPr>
              <a:t>Творческие задания</a:t>
            </a:r>
          </a:p>
          <a:p>
            <a:pPr marL="609600" indent="-609600" eaLnBrk="1" hangingPunct="1">
              <a:lnSpc>
                <a:spcPct val="80000"/>
              </a:lnSpc>
            </a:pPr>
            <a:r>
              <a:rPr lang="ru-RU" sz="2200" b="1" i="1" smtClean="0">
                <a:solidFill>
                  <a:srgbClr val="FF0000"/>
                </a:solidFill>
                <a:latin typeface="Times New Roman" pitchFamily="18" charset="0"/>
                <a:cs typeface="Times New Roman" pitchFamily="18" charset="0"/>
              </a:rPr>
              <a:t>Работа в малых группах</a:t>
            </a:r>
          </a:p>
          <a:p>
            <a:pPr marL="609600" indent="-609600" eaLnBrk="1" hangingPunct="1">
              <a:lnSpc>
                <a:spcPct val="80000"/>
              </a:lnSpc>
            </a:pPr>
            <a:r>
              <a:rPr lang="ru-RU" sz="2200" b="1" i="1" smtClean="0">
                <a:solidFill>
                  <a:srgbClr val="FF0000"/>
                </a:solidFill>
                <a:latin typeface="Times New Roman" pitchFamily="18" charset="0"/>
                <a:cs typeface="Times New Roman" pitchFamily="18" charset="0"/>
              </a:rPr>
              <a:t>Обучающие игры</a:t>
            </a:r>
            <a:endParaRPr lang="ru-RU" sz="2200" smtClean="0">
              <a:solidFill>
                <a:srgbClr val="FF0000"/>
              </a:solidFill>
              <a:latin typeface="Times New Roman" pitchFamily="18" charset="0"/>
              <a:cs typeface="Times New Roman" pitchFamily="18" charset="0"/>
            </a:endParaRPr>
          </a:p>
          <a:p>
            <a:pPr marL="609600" indent="-609600" eaLnBrk="1" hangingPunct="1">
              <a:lnSpc>
                <a:spcPct val="80000"/>
              </a:lnSpc>
            </a:pPr>
            <a:r>
              <a:rPr lang="ru-RU" sz="2200" smtClean="0">
                <a:solidFill>
                  <a:srgbClr val="FF0000"/>
                </a:solidFill>
                <a:latin typeface="Times New Roman" pitchFamily="18" charset="0"/>
                <a:cs typeface="Times New Roman" pitchFamily="18" charset="0"/>
              </a:rPr>
              <a:t>Ролевые игры и имитации</a:t>
            </a:r>
          </a:p>
          <a:p>
            <a:pPr marL="609600" indent="-609600" eaLnBrk="1" hangingPunct="1">
              <a:lnSpc>
                <a:spcPct val="80000"/>
              </a:lnSpc>
            </a:pPr>
            <a:r>
              <a:rPr lang="ru-RU" sz="2200" smtClean="0">
                <a:solidFill>
                  <a:srgbClr val="FF0000"/>
                </a:solidFill>
                <a:latin typeface="Times New Roman" pitchFamily="18" charset="0"/>
                <a:cs typeface="Times New Roman" pitchFamily="18" charset="0"/>
              </a:rPr>
              <a:t>Деловые игры и моделирование</a:t>
            </a:r>
          </a:p>
          <a:p>
            <a:pPr marL="609600" indent="-609600" eaLnBrk="1" hangingPunct="1">
              <a:lnSpc>
                <a:spcPct val="80000"/>
              </a:lnSpc>
            </a:pPr>
            <a:r>
              <a:rPr lang="ru-RU" sz="2200" smtClean="0">
                <a:solidFill>
                  <a:srgbClr val="FF0000"/>
                </a:solidFill>
                <a:latin typeface="Times New Roman" pitchFamily="18" charset="0"/>
                <a:cs typeface="Times New Roman" pitchFamily="18" charset="0"/>
              </a:rPr>
              <a:t>Образовательные игры</a:t>
            </a:r>
            <a:endParaRPr lang="ru-RU" sz="2200" b="1" i="1" smtClean="0">
              <a:solidFill>
                <a:srgbClr val="FF0000"/>
              </a:solidFill>
              <a:latin typeface="Times New Roman" pitchFamily="18" charset="0"/>
              <a:cs typeface="Times New Roman" pitchFamily="18" charset="0"/>
            </a:endParaRPr>
          </a:p>
          <a:p>
            <a:pPr marL="609600" indent="-609600" eaLnBrk="1" hangingPunct="1">
              <a:lnSpc>
                <a:spcPct val="80000"/>
              </a:lnSpc>
              <a:buFont typeface="Wingdings" pitchFamily="2" charset="2"/>
              <a:buNone/>
            </a:pPr>
            <a:r>
              <a:rPr lang="ru-RU" sz="2200" b="1" i="1" smtClean="0">
                <a:solidFill>
                  <a:srgbClr val="FF0000"/>
                </a:solidFill>
                <a:latin typeface="Times New Roman" pitchFamily="18" charset="0"/>
                <a:cs typeface="Times New Roman" pitchFamily="18" charset="0"/>
              </a:rPr>
              <a:t>	Использование общественных ресурсов</a:t>
            </a:r>
            <a:endParaRPr lang="ru-RU" sz="2200" smtClean="0">
              <a:solidFill>
                <a:srgbClr val="FF0000"/>
              </a:solidFill>
              <a:latin typeface="Times New Roman" pitchFamily="18" charset="0"/>
              <a:cs typeface="Times New Roman" pitchFamily="18" charset="0"/>
            </a:endParaRPr>
          </a:p>
          <a:p>
            <a:pPr marL="609600" indent="-609600" eaLnBrk="1" hangingPunct="1">
              <a:lnSpc>
                <a:spcPct val="80000"/>
              </a:lnSpc>
            </a:pPr>
            <a:r>
              <a:rPr lang="ru-RU" sz="2200" smtClean="0">
                <a:solidFill>
                  <a:srgbClr val="FF0000"/>
                </a:solidFill>
                <a:latin typeface="Times New Roman" pitchFamily="18" charset="0"/>
                <a:cs typeface="Times New Roman" pitchFamily="18" charset="0"/>
              </a:rPr>
              <a:t>Приглашение специалиста</a:t>
            </a:r>
          </a:p>
          <a:p>
            <a:pPr marL="609600" indent="-609600" eaLnBrk="1" hangingPunct="1">
              <a:lnSpc>
                <a:spcPct val="80000"/>
              </a:lnSpc>
            </a:pPr>
            <a:r>
              <a:rPr lang="ru-RU" sz="2200" smtClean="0">
                <a:solidFill>
                  <a:srgbClr val="FF0000"/>
                </a:solidFill>
                <a:latin typeface="Times New Roman" pitchFamily="18" charset="0"/>
                <a:cs typeface="Times New Roman" pitchFamily="18" charset="0"/>
              </a:rPr>
              <a:t>Экскурсии</a:t>
            </a:r>
            <a:endParaRPr lang="ru-RU" sz="2200" b="1" i="1" smtClean="0">
              <a:solidFill>
                <a:srgbClr val="FF0000"/>
              </a:solidFill>
              <a:latin typeface="Times New Roman" pitchFamily="18" charset="0"/>
              <a:cs typeface="Times New Roman" pitchFamily="18" charset="0"/>
            </a:endParaRPr>
          </a:p>
          <a:p>
            <a:pPr marL="609600" indent="-609600" eaLnBrk="1" hangingPunct="1">
              <a:lnSpc>
                <a:spcPct val="80000"/>
              </a:lnSpc>
              <a:buFont typeface="Wingdings" pitchFamily="2" charset="2"/>
              <a:buNone/>
            </a:pPr>
            <a:r>
              <a:rPr lang="ru-RU" sz="2200" b="1" i="1" smtClean="0">
                <a:solidFill>
                  <a:srgbClr val="FF0000"/>
                </a:solidFill>
                <a:latin typeface="Times New Roman" pitchFamily="18" charset="0"/>
                <a:cs typeface="Times New Roman" pitchFamily="18" charset="0"/>
              </a:rPr>
              <a:t> Социальные проекты и другие внеаудиторные методы обучения</a:t>
            </a:r>
            <a:endParaRPr lang="ru-RU" sz="2200" smtClean="0">
              <a:solidFill>
                <a:srgbClr val="FF0000"/>
              </a:solidFill>
              <a:latin typeface="Times New Roman" pitchFamily="18" charset="0"/>
              <a:cs typeface="Times New Roman" pitchFamily="18" charset="0"/>
            </a:endParaRPr>
          </a:p>
          <a:p>
            <a:pPr marL="609600" indent="-609600" eaLnBrk="1" hangingPunct="1">
              <a:lnSpc>
                <a:spcPct val="80000"/>
              </a:lnSpc>
            </a:pPr>
            <a:r>
              <a:rPr lang="ru-RU" sz="2200" smtClean="0">
                <a:solidFill>
                  <a:srgbClr val="FF0000"/>
                </a:solidFill>
                <a:latin typeface="Times New Roman" pitchFamily="18" charset="0"/>
                <a:cs typeface="Times New Roman" pitchFamily="18" charset="0"/>
              </a:rPr>
              <a:t>Социальные проекты</a:t>
            </a:r>
          </a:p>
          <a:p>
            <a:pPr marL="609600" indent="-609600" eaLnBrk="1" hangingPunct="1">
              <a:lnSpc>
                <a:spcPct val="80000"/>
              </a:lnSpc>
            </a:pPr>
            <a:r>
              <a:rPr lang="ru-RU" sz="2200" smtClean="0">
                <a:solidFill>
                  <a:srgbClr val="FF0000"/>
                </a:solidFill>
                <a:latin typeface="Times New Roman" pitchFamily="18" charset="0"/>
                <a:cs typeface="Times New Roman" pitchFamily="18" charset="0"/>
              </a:rPr>
              <a:t>Соревнования</a:t>
            </a:r>
          </a:p>
          <a:p>
            <a:pPr marL="609600" indent="-609600" eaLnBrk="1" hangingPunct="1">
              <a:lnSpc>
                <a:spcPct val="80000"/>
              </a:lnSpc>
            </a:pPr>
            <a:r>
              <a:rPr lang="ru-RU" sz="2200" smtClean="0">
                <a:solidFill>
                  <a:srgbClr val="FF0000"/>
                </a:solidFill>
                <a:latin typeface="Times New Roman" pitchFamily="18" charset="0"/>
                <a:cs typeface="Times New Roman" pitchFamily="18" charset="0"/>
              </a:rPr>
              <a:t>Радио и газеты</a:t>
            </a:r>
          </a:p>
          <a:p>
            <a:pPr marL="609600" indent="-609600" eaLnBrk="1" hangingPunct="1">
              <a:lnSpc>
                <a:spcPct val="80000"/>
              </a:lnSpc>
              <a:buFont typeface="Wingdings" pitchFamily="2" charset="2"/>
              <a:buNone/>
            </a:pPr>
            <a:r>
              <a:rPr lang="ru-RU" sz="2200" smtClean="0">
                <a:solidFill>
                  <a:srgbClr val="FF0000"/>
                </a:solidFill>
                <a:latin typeface="Times New Roman" pitchFamily="18" charset="0"/>
                <a:cs typeface="Times New Roman" pitchFamily="18" charset="0"/>
              </a:rPr>
              <a:t>Фильмы, спектакли, выставки, представления, песни и сказки</a:t>
            </a:r>
          </a:p>
        </p:txBody>
      </p:sp>
      <p:pic>
        <p:nvPicPr>
          <p:cNvPr id="8196" name="Picture 4" descr="21M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1196975"/>
            <a:ext cx="13684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1214438" y="357188"/>
            <a:ext cx="8385175" cy="592137"/>
          </a:xfrm>
        </p:spPr>
        <p:txBody>
          <a:bodyPr/>
          <a:lstStyle/>
          <a:p>
            <a:pPr eaLnBrk="1" hangingPunct="1"/>
            <a:r>
              <a:rPr lang="ru-RU" sz="2000" b="1" i="1" smtClean="0">
                <a:solidFill>
                  <a:srgbClr val="C00000"/>
                </a:solidFill>
              </a:rPr>
              <a:t>ДРУГИЕ АКТИВНЫЕ И ИНТЕРАКТИВНЫЕ МЕТОДЫ</a:t>
            </a:r>
          </a:p>
        </p:txBody>
      </p:sp>
      <p:sp>
        <p:nvSpPr>
          <p:cNvPr id="11267" name="Rectangle 3"/>
          <p:cNvSpPr>
            <a:spLocks noGrp="1" noRot="1" noChangeArrowheads="1"/>
          </p:cNvSpPr>
          <p:nvPr>
            <p:ph type="body" sz="half" idx="1"/>
          </p:nvPr>
        </p:nvSpPr>
        <p:spPr>
          <a:xfrm>
            <a:off x="285750" y="1143000"/>
            <a:ext cx="5429250" cy="5429250"/>
          </a:xfrm>
        </p:spPr>
        <p:txBody>
          <a:bodyPr>
            <a:normAutofit/>
          </a:bodyPr>
          <a:lstStyle/>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1.Интерактивная лекция</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2. Работа с наглядными пособиями, видео- и аудиоматериалами</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3.Ученик в роли учителя</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4.Каждый учит каждого</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5. Мозаика (ажурная пила)</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6. Использование вопросов. Сократический диалог</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7. Составление документов</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8. Письменная работа по обоснованию своей позиции</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9. Займи позицию (шкала мнений)</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10. ПОПС -формула</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11. Проективные техники</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12. Один – вдвоем -все вместе</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13. Смени позицию</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14. Карусель</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15. Дискуссия в стиле телевизионного ток-шоу</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16. Дебаты</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17. Дерево решений</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18. Мозговой штурм</a:t>
            </a:r>
          </a:p>
          <a:p>
            <a:pPr marL="342900" indent="-342900" eaLnBrk="1" fontAlgn="auto" hangingPunct="1">
              <a:lnSpc>
                <a:spcPct val="80000"/>
              </a:lnSpc>
              <a:spcAft>
                <a:spcPts val="0"/>
              </a:spcAft>
              <a:buClr>
                <a:schemeClr val="accent3"/>
              </a:buClr>
              <a:buFont typeface="Wingdings 2"/>
              <a:buNone/>
              <a:defRPr/>
            </a:pPr>
            <a:r>
              <a:rPr lang="ru-RU" sz="1600" b="1" dirty="0" smtClean="0">
                <a:solidFill>
                  <a:srgbClr val="FF0000"/>
                </a:solidFill>
                <a:effectLst>
                  <a:outerShdw blurRad="38100" dist="38100" dir="2700000" algn="tl">
                    <a:srgbClr val="FFFFFF"/>
                  </a:outerShdw>
                </a:effectLst>
              </a:rPr>
              <a:t>19. Анализ казусов</a:t>
            </a:r>
          </a:p>
        </p:txBody>
      </p:sp>
      <p:pic>
        <p:nvPicPr>
          <p:cNvPr id="11282" name="Picture 18" descr="яблон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25" y="1071563"/>
            <a:ext cx="330993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3" name="Picture 19" descr="ньюто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6625" y="4214813"/>
            <a:ext cx="1668463"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282"/>
                                        </p:tgtEl>
                                        <p:attrNameLst>
                                          <p:attrName>style.visibility</p:attrName>
                                        </p:attrNameLst>
                                      </p:cBhvr>
                                      <p:to>
                                        <p:strVal val="visible"/>
                                      </p:to>
                                    </p:set>
                                    <p:animEffect transition="in" filter="checkerboard(across)">
                                      <p:cBhvr>
                                        <p:cTn id="7" dur="500"/>
                                        <p:tgtEl>
                                          <p:spTgt spid="112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1283"/>
                                        </p:tgtEl>
                                        <p:attrNameLst>
                                          <p:attrName>style.visibility</p:attrName>
                                        </p:attrNameLst>
                                      </p:cBhvr>
                                      <p:to>
                                        <p:strVal val="visible"/>
                                      </p:to>
                                    </p:set>
                                    <p:animEffect transition="in" filter="checkerboard(across)">
                                      <p:cBhvr>
                                        <p:cTn id="12" dur="500"/>
                                        <p:tgtEl>
                                          <p:spTgt spid="11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571500" y="500063"/>
            <a:ext cx="7777163" cy="520700"/>
          </a:xfrm>
        </p:spPr>
        <p:txBody>
          <a:bodyPr/>
          <a:lstStyle/>
          <a:p>
            <a:pPr eaLnBrk="1" hangingPunct="1"/>
            <a:r>
              <a:rPr lang="ru-RU" sz="2800" b="1" smtClean="0">
                <a:solidFill>
                  <a:srgbClr val="C00000"/>
                </a:solidFill>
              </a:rPr>
              <a:t>ИНТЕРАКТИВНАЯ ЛЕКЦИЯ</a:t>
            </a:r>
          </a:p>
        </p:txBody>
      </p:sp>
      <p:sp>
        <p:nvSpPr>
          <p:cNvPr id="12291" name="Rectangle 3"/>
          <p:cNvSpPr>
            <a:spLocks noGrp="1" noRot="1" noChangeArrowheads="1"/>
          </p:cNvSpPr>
          <p:nvPr>
            <p:ph idx="1"/>
          </p:nvPr>
        </p:nvSpPr>
        <p:spPr>
          <a:xfrm>
            <a:off x="0" y="1000125"/>
            <a:ext cx="8929688" cy="5715000"/>
          </a:xfrm>
        </p:spPr>
        <p:txBody>
          <a:bodyPr>
            <a:normAutofit/>
          </a:bodyPr>
          <a:lstStyle/>
          <a:p>
            <a:pPr marL="274320" indent="-274320" eaLnBrk="1" fontAlgn="auto" hangingPunct="1">
              <a:lnSpc>
                <a:spcPct val="80000"/>
              </a:lnSpc>
              <a:spcAft>
                <a:spcPts val="0"/>
              </a:spcAft>
              <a:buClr>
                <a:schemeClr val="accent3"/>
              </a:buClr>
              <a:buFont typeface="Wingdings 2"/>
              <a:buChar char=""/>
              <a:defRPr/>
            </a:pPr>
            <a:endParaRPr lang="ru-RU" sz="2000" b="1" dirty="0" smtClean="0"/>
          </a:p>
          <a:p>
            <a:pPr marL="274320" indent="-274320" eaLnBrk="1" fontAlgn="auto" hangingPunct="1">
              <a:lnSpc>
                <a:spcPct val="80000"/>
              </a:lnSpc>
              <a:spcAft>
                <a:spcPts val="0"/>
              </a:spcAft>
              <a:buClr>
                <a:schemeClr val="accent3"/>
              </a:buClr>
              <a:buFont typeface="Wingdings 2"/>
              <a:buChar char=""/>
              <a:defRPr/>
            </a:pPr>
            <a:r>
              <a:rPr lang="ru-RU" sz="2000" b="1" dirty="0" smtClean="0">
                <a:solidFill>
                  <a:srgbClr val="FF0000"/>
                </a:solidFill>
              </a:rPr>
              <a:t>Лекция по-прежнему остается самым распространенным методом преподавания. Однако и лекцию можно сделать интерактивной. Некоторые приведенные ниже рекомендации могут оказаться полезными при подготовке к лекции.</a:t>
            </a:r>
          </a:p>
          <a:p>
            <a:pPr marL="274320" indent="-274320" eaLnBrk="1" fontAlgn="auto" hangingPunct="1">
              <a:lnSpc>
                <a:spcPct val="80000"/>
              </a:lnSpc>
              <a:spcAft>
                <a:spcPts val="0"/>
              </a:spcAft>
              <a:buClr>
                <a:schemeClr val="accent3"/>
              </a:buClr>
              <a:buFont typeface="Wingdings 2"/>
              <a:buChar char=""/>
              <a:defRPr/>
            </a:pPr>
            <a:endParaRPr lang="ru-RU" sz="2000" b="1" dirty="0" smtClean="0">
              <a:solidFill>
                <a:srgbClr val="FF0000"/>
              </a:solidFill>
            </a:endParaRPr>
          </a:p>
          <a:p>
            <a:pPr marL="274320" indent="-274320" eaLnBrk="1" fontAlgn="auto" hangingPunct="1">
              <a:lnSpc>
                <a:spcPct val="80000"/>
              </a:lnSpc>
              <a:spcAft>
                <a:spcPts val="0"/>
              </a:spcAft>
              <a:buClr>
                <a:schemeClr val="accent3"/>
              </a:buClr>
              <a:buFont typeface="Wingdings 2"/>
              <a:buChar char=""/>
              <a:defRPr/>
            </a:pPr>
            <a:r>
              <a:rPr lang="ru-RU" sz="2000" b="1" dirty="0" smtClean="0">
                <a:solidFill>
                  <a:srgbClr val="FF0000"/>
                </a:solidFill>
              </a:rPr>
              <a:t>Тщательно планируйте лекцию. Сформулируйте проблему, ответом на которую может быть ваша лекция. Напишите план лекции. Можно сообщить этот план слушателям, чтобы логика лекции была им понятна.</a:t>
            </a:r>
          </a:p>
          <a:p>
            <a:pPr marL="274320" indent="-274320" eaLnBrk="1" fontAlgn="auto" hangingPunct="1">
              <a:lnSpc>
                <a:spcPct val="80000"/>
              </a:lnSpc>
              <a:spcAft>
                <a:spcPts val="0"/>
              </a:spcAft>
              <a:buClr>
                <a:schemeClr val="accent3"/>
              </a:buClr>
              <a:buFont typeface="Wingdings 2"/>
              <a:buChar char=""/>
              <a:defRPr/>
            </a:pPr>
            <a:endParaRPr lang="ru-RU" sz="2000" b="1" dirty="0" smtClean="0">
              <a:solidFill>
                <a:srgbClr val="FF0000"/>
              </a:solidFill>
            </a:endParaRPr>
          </a:p>
          <a:p>
            <a:pPr marL="274320" indent="-274320" eaLnBrk="1" fontAlgn="auto" hangingPunct="1">
              <a:lnSpc>
                <a:spcPct val="80000"/>
              </a:lnSpc>
              <a:spcAft>
                <a:spcPts val="0"/>
              </a:spcAft>
              <a:buClr>
                <a:schemeClr val="accent3"/>
              </a:buClr>
              <a:buFont typeface="Wingdings 2"/>
              <a:buChar char=""/>
              <a:defRPr/>
            </a:pPr>
            <a:r>
              <a:rPr lang="ru-RU" sz="2000" b="1" dirty="0" smtClean="0">
                <a:solidFill>
                  <a:srgbClr val="FF0000"/>
                </a:solidFill>
              </a:rPr>
              <a:t>Желательно лекцию не проводить, если учащиеся могут прочитать материал (чтение, как это видно из «Пирамиды обучения», является более эффективным методом обучения).</a:t>
            </a:r>
          </a:p>
          <a:p>
            <a:pPr marL="274320" indent="-274320" eaLnBrk="1" fontAlgn="auto" hangingPunct="1">
              <a:lnSpc>
                <a:spcPct val="80000"/>
              </a:lnSpc>
              <a:spcAft>
                <a:spcPts val="0"/>
              </a:spcAft>
              <a:buClr>
                <a:schemeClr val="accent3"/>
              </a:buClr>
              <a:buFont typeface="Wingdings 2"/>
              <a:buChar char=""/>
              <a:defRPr/>
            </a:pPr>
            <a:r>
              <a:rPr lang="ru-RU" sz="2000" b="1" dirty="0" smtClean="0">
                <a:solidFill>
                  <a:srgbClr val="FF0000"/>
                </a:solidFill>
              </a:rPr>
              <a:t>Планируйте мини-лекции - не более 10-15 минут.</a:t>
            </a:r>
          </a:p>
          <a:p>
            <a:pPr marL="274320" indent="-274320" eaLnBrk="1" fontAlgn="auto" hangingPunct="1">
              <a:lnSpc>
                <a:spcPct val="80000"/>
              </a:lnSpc>
              <a:spcAft>
                <a:spcPts val="0"/>
              </a:spcAft>
              <a:buClr>
                <a:schemeClr val="accent3"/>
              </a:buClr>
              <a:buFont typeface="Wingdings 2"/>
              <a:buChar char=""/>
              <a:defRPr/>
            </a:pPr>
            <a:endParaRPr lang="ru-RU" sz="2000" b="1" dirty="0" smtClean="0">
              <a:solidFill>
                <a:srgbClr val="FF0000"/>
              </a:solidFill>
            </a:endParaRPr>
          </a:p>
          <a:p>
            <a:pPr marL="274320" indent="-274320" eaLnBrk="1" fontAlgn="auto" hangingPunct="1">
              <a:lnSpc>
                <a:spcPct val="80000"/>
              </a:lnSpc>
              <a:spcAft>
                <a:spcPts val="0"/>
              </a:spcAft>
              <a:buClr>
                <a:schemeClr val="accent3"/>
              </a:buClr>
              <a:buFont typeface="Wingdings 2"/>
              <a:buChar char=""/>
              <a:defRPr/>
            </a:pPr>
            <a:r>
              <a:rPr lang="ru-RU" sz="2000" b="1" dirty="0" smtClean="0">
                <a:solidFill>
                  <a:srgbClr val="FF0000"/>
                </a:solidFill>
              </a:rPr>
              <a:t>Планируйте специальные моменты для разрядки учащихся и для привлечения внимания - шутки, истории, притчи, жизненные ситуации (именно жизненный пример, а не сухая информация может надолго запомниться слушателям). Используйте близкие для слушателя примеры.</a:t>
            </a:r>
          </a:p>
          <a:p>
            <a:pPr marL="274320" indent="-274320" eaLnBrk="1" fontAlgn="auto" hangingPunct="1">
              <a:lnSpc>
                <a:spcPct val="80000"/>
              </a:lnSpc>
              <a:spcAft>
                <a:spcPts val="0"/>
              </a:spcAft>
              <a:buClr>
                <a:schemeClr val="accent3"/>
              </a:buClr>
              <a:buFont typeface="Wingdings 2"/>
              <a:buChar char=""/>
              <a:defRPr/>
            </a:pPr>
            <a:endParaRPr lang="ru-RU" sz="2000" b="1" dirty="0" smtClean="0">
              <a:solidFill>
                <a:srgbClr val="000000"/>
              </a:solidFill>
              <a:effectLst>
                <a:outerShdw blurRad="38100" dist="38100" dir="2700000" algn="tl">
                  <a:srgbClr val="FFFFFF"/>
                </a:outerShdw>
              </a:effectLst>
            </a:endParaRPr>
          </a:p>
          <a:p>
            <a:pPr marL="274320" indent="-274320" eaLnBrk="1" fontAlgn="auto" hangingPunct="1">
              <a:lnSpc>
                <a:spcPct val="80000"/>
              </a:lnSpc>
              <a:spcAft>
                <a:spcPts val="0"/>
              </a:spcAft>
              <a:buClr>
                <a:schemeClr val="accent3"/>
              </a:buClr>
              <a:buFont typeface="Wingdings 2"/>
              <a:buChar char=""/>
              <a:defRPr/>
            </a:pPr>
            <a:endParaRPr lang="ru-RU" sz="2000" b="1" dirty="0" smtClean="0">
              <a:solidFill>
                <a:srgbClr val="000000"/>
              </a:solidFill>
              <a:effectLst>
                <a:outerShdw blurRad="38100" dist="38100" dir="2700000" algn="tl">
                  <a:srgbClr val="FFFFFF"/>
                </a:outerShdw>
              </a:effectLst>
            </a:endParaRPr>
          </a:p>
          <a:p>
            <a:pPr marL="274320" indent="-274320" eaLnBrk="1" fontAlgn="auto" hangingPunct="1">
              <a:lnSpc>
                <a:spcPct val="80000"/>
              </a:lnSpc>
              <a:spcAft>
                <a:spcPts val="0"/>
              </a:spcAft>
              <a:buClr>
                <a:schemeClr val="accent3"/>
              </a:buClr>
              <a:buFont typeface="Wingdings 2"/>
              <a:buChar char=""/>
              <a:defRPr/>
            </a:pPr>
            <a:endParaRPr lang="ru-RU" sz="2000" b="1" dirty="0" smtClean="0">
              <a:solidFill>
                <a:srgbClr val="000000"/>
              </a:solidFill>
              <a:effectLst>
                <a:outerShdw blurRad="38100" dist="38100" dir="2700000" algn="tl">
                  <a:srgbClr val="FFFFFF"/>
                </a:outerShdw>
              </a:effectLst>
            </a:endParaRPr>
          </a:p>
        </p:txBody>
      </p:sp>
      <p:pic>
        <p:nvPicPr>
          <p:cNvPr id="10244" name="Picture 4" descr="komp3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0"/>
            <a:ext cx="1728788"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amond(in)">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amond(in)">
                                      <p:cBhvr>
                                        <p:cTn id="12" dur="20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diamond(in)">
                                      <p:cBhvr>
                                        <p:cTn id="17" dur="2000"/>
                                        <p:tgtEl>
                                          <p:spTgt spid="1229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12291">
                                            <p:txEl>
                                              <p:pRg st="5" end="5"/>
                                            </p:txEl>
                                          </p:spTgt>
                                        </p:tgtEl>
                                        <p:attrNameLst>
                                          <p:attrName>style.visibility</p:attrName>
                                        </p:attrNameLst>
                                      </p:cBhvr>
                                      <p:to>
                                        <p:strVal val="visible"/>
                                      </p:to>
                                    </p:set>
                                    <p:animEffect transition="in" filter="diamond(in)">
                                      <p:cBhvr>
                                        <p:cTn id="22" dur="2000"/>
                                        <p:tgtEl>
                                          <p:spTgt spid="12291">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12291">
                                            <p:txEl>
                                              <p:pRg st="6" end="6"/>
                                            </p:txEl>
                                          </p:spTgt>
                                        </p:tgtEl>
                                        <p:attrNameLst>
                                          <p:attrName>style.visibility</p:attrName>
                                        </p:attrNameLst>
                                      </p:cBhvr>
                                      <p:to>
                                        <p:strVal val="visible"/>
                                      </p:to>
                                    </p:set>
                                    <p:animEffect transition="in" filter="diamond(in)">
                                      <p:cBhvr>
                                        <p:cTn id="25" dur="2000"/>
                                        <p:tgtEl>
                                          <p:spTgt spid="12291">
                                            <p:txEl>
                                              <p:pRg st="6" end="6"/>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nodeType="clickEffect">
                                  <p:stCondLst>
                                    <p:cond delay="0"/>
                                  </p:stCondLst>
                                  <p:childTnLst>
                                    <p:set>
                                      <p:cBhvr>
                                        <p:cTn id="29" dur="1" fill="hold">
                                          <p:stCondLst>
                                            <p:cond delay="0"/>
                                          </p:stCondLst>
                                        </p:cTn>
                                        <p:tgtEl>
                                          <p:spTgt spid="12291">
                                            <p:txEl>
                                              <p:pRg st="8" end="8"/>
                                            </p:txEl>
                                          </p:spTgt>
                                        </p:tgtEl>
                                        <p:attrNameLst>
                                          <p:attrName>style.visibility</p:attrName>
                                        </p:attrNameLst>
                                      </p:cBhvr>
                                      <p:to>
                                        <p:strVal val="visible"/>
                                      </p:to>
                                    </p:set>
                                    <p:animEffect transition="in" filter="diamond(in)">
                                      <p:cBhvr>
                                        <p:cTn id="30" dur="2000"/>
                                        <p:tgtEl>
                                          <p:spTgt spid="122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142875" y="714375"/>
            <a:ext cx="8785225" cy="5429250"/>
          </a:xfrm>
        </p:spPr>
        <p:txBody>
          <a:bodyPr>
            <a:normAutofit/>
          </a:bodyPr>
          <a:lstStyle/>
          <a:p>
            <a:pPr eaLnBrk="1" fontAlgn="auto" hangingPunct="1">
              <a:spcAft>
                <a:spcPts val="0"/>
              </a:spcAft>
              <a:defRPr/>
            </a:pPr>
            <a:r>
              <a:rPr lang="ru-RU" sz="2200" dirty="0" smtClean="0">
                <a:solidFill>
                  <a:srgbClr val="FF0000"/>
                </a:solidFill>
              </a:rPr>
              <a:t>Недостатки лекции как пассивного метода усвоения материалов можно преодолеть, включая в лекцию следующие методы:</a:t>
            </a:r>
            <a:br>
              <a:rPr lang="ru-RU" sz="2200" dirty="0" smtClean="0">
                <a:solidFill>
                  <a:srgbClr val="FF0000"/>
                </a:solidFill>
              </a:rPr>
            </a:br>
            <a:r>
              <a:rPr lang="ru-RU" sz="2200" dirty="0" smtClean="0">
                <a:solidFill>
                  <a:srgbClr val="FF0000"/>
                </a:solidFill>
              </a:rPr>
              <a:t>Вопросы </a:t>
            </a:r>
            <a:br>
              <a:rPr lang="ru-RU" sz="2200" dirty="0" smtClean="0">
                <a:solidFill>
                  <a:srgbClr val="FF0000"/>
                </a:solidFill>
              </a:rPr>
            </a:br>
            <a:r>
              <a:rPr lang="ru-RU" sz="2200" dirty="0" smtClean="0">
                <a:solidFill>
                  <a:srgbClr val="FF0000"/>
                </a:solidFill>
              </a:rPr>
              <a:t>Ролевые игры в качестве демонстрации материалов к лекции</a:t>
            </a:r>
            <a:br>
              <a:rPr lang="ru-RU" sz="2200" dirty="0" smtClean="0">
                <a:solidFill>
                  <a:srgbClr val="FF0000"/>
                </a:solidFill>
              </a:rPr>
            </a:br>
            <a:r>
              <a:rPr lang="ru-RU" sz="2200" dirty="0" smtClean="0">
                <a:solidFill>
                  <a:srgbClr val="FF0000"/>
                </a:solidFill>
              </a:rPr>
              <a:t>Использование видео-, аудио- и других наглядных пособий </a:t>
            </a:r>
            <a:br>
              <a:rPr lang="ru-RU" sz="2200" dirty="0" smtClean="0">
                <a:solidFill>
                  <a:srgbClr val="FF0000"/>
                </a:solidFill>
              </a:rPr>
            </a:br>
            <a:r>
              <a:rPr lang="ru-RU" sz="2200" dirty="0" smtClean="0">
                <a:solidFill>
                  <a:srgbClr val="FF0000"/>
                </a:solidFill>
              </a:rPr>
              <a:t>Ученик в роли учителя </a:t>
            </a:r>
            <a:br>
              <a:rPr lang="ru-RU" sz="2200" dirty="0" smtClean="0">
                <a:solidFill>
                  <a:srgbClr val="FF0000"/>
                </a:solidFill>
              </a:rPr>
            </a:br>
            <a:r>
              <a:rPr lang="ru-RU" sz="2200" dirty="0" smtClean="0">
                <a:solidFill>
                  <a:srgbClr val="FF0000"/>
                </a:solidFill>
              </a:rPr>
              <a:t>Каждый учит каждого </a:t>
            </a:r>
            <a:br>
              <a:rPr lang="ru-RU" sz="2200" dirty="0" smtClean="0">
                <a:solidFill>
                  <a:srgbClr val="FF0000"/>
                </a:solidFill>
              </a:rPr>
            </a:br>
            <a:r>
              <a:rPr lang="ru-RU" sz="2200" dirty="0" smtClean="0">
                <a:solidFill>
                  <a:srgbClr val="FF0000"/>
                </a:solidFill>
              </a:rPr>
              <a:t>Разминки.</a:t>
            </a:r>
            <a:br>
              <a:rPr lang="ru-RU" sz="2200" dirty="0" smtClean="0">
                <a:solidFill>
                  <a:srgbClr val="FF0000"/>
                </a:solidFill>
              </a:rPr>
            </a:br>
            <a:r>
              <a:rPr lang="ru-RU" sz="2200" dirty="0" smtClean="0">
                <a:solidFill>
                  <a:srgbClr val="FF0000"/>
                </a:solidFill>
              </a:rPr>
              <a:t>.</a:t>
            </a:r>
            <a:br>
              <a:rPr lang="ru-RU" sz="2200" dirty="0" smtClean="0">
                <a:solidFill>
                  <a:srgbClr val="FF0000"/>
                </a:solidFill>
              </a:rPr>
            </a:br>
            <a:r>
              <a:rPr lang="ru-RU" sz="2200" dirty="0" smtClean="0">
                <a:solidFill>
                  <a:srgbClr val="FF0000"/>
                </a:solidFill>
              </a:rPr>
              <a:t>Старайтесь охватить вниманием всех слушателей: двигайтесь по аудитории, устанавливайте контакт глазами ­</a:t>
            </a:r>
            <a:br>
              <a:rPr lang="ru-RU" sz="2200" dirty="0" smtClean="0">
                <a:solidFill>
                  <a:srgbClr val="FF0000"/>
                </a:solidFill>
              </a:rPr>
            </a:br>
            <a:r>
              <a:rPr lang="ru-RU" sz="2200" dirty="0" smtClean="0">
                <a:solidFill>
                  <a:srgbClr val="FF0000"/>
                </a:solidFill>
              </a:rPr>
              <a:t>После окончания лекции проведите интерактивное упражнение на закрепление материала.</a:t>
            </a:r>
            <a:br>
              <a:rPr lang="ru-RU" sz="2200" dirty="0" smtClean="0">
                <a:solidFill>
                  <a:srgbClr val="FF0000"/>
                </a:solidFill>
              </a:rPr>
            </a:br>
            <a:r>
              <a:rPr lang="ru-RU" sz="2200" dirty="0" smtClean="0">
                <a:solidFill>
                  <a:srgbClr val="FF0000"/>
                </a:solidFill>
              </a:rPr>
              <a:t>В конце занятия всегда подводите итоги, задавая вопросы</a:t>
            </a:r>
            <a:r>
              <a:rPr lang="ru-RU" sz="2200" dirty="0" smtClean="0">
                <a:solidFill>
                  <a:srgbClr val="000000"/>
                </a:solidFill>
                <a:effectLst>
                  <a:outerShdw blurRad="38100" dist="38100" dir="2700000" algn="tl">
                    <a:srgbClr val="FFFFFF"/>
                  </a:outerShdw>
                </a:effectLst>
              </a:rPr>
              <a:t> .</a:t>
            </a:r>
          </a:p>
        </p:txBody>
      </p:sp>
      <p:sp>
        <p:nvSpPr>
          <p:cNvPr id="13315" name="Rectangle 3"/>
          <p:cNvSpPr>
            <a:spLocks noGrp="1" noRot="1" noChangeArrowheads="1"/>
          </p:cNvSpPr>
          <p:nvPr>
            <p:ph idx="1"/>
          </p:nvPr>
        </p:nvSpPr>
        <p:spPr>
          <a:xfrm>
            <a:off x="838200" y="-100013"/>
            <a:ext cx="8007350" cy="100013"/>
          </a:xfrm>
        </p:spPr>
        <p:txBody>
          <a:bodyPr>
            <a:normAutofit fontScale="25000" lnSpcReduction="20000"/>
          </a:bodyPr>
          <a:lstStyle/>
          <a:p>
            <a:pPr marL="274320" indent="-274320" eaLnBrk="1" fontAlgn="auto" hangingPunct="1">
              <a:lnSpc>
                <a:spcPct val="80000"/>
              </a:lnSpc>
              <a:spcAft>
                <a:spcPts val="0"/>
              </a:spcAft>
              <a:buClr>
                <a:schemeClr val="accent3"/>
              </a:buClr>
              <a:buFont typeface="Wingdings 2"/>
              <a:buChar char=""/>
              <a:defRPr/>
            </a:pPr>
            <a:endParaRPr lang="ru-RU" sz="800" smtClean="0"/>
          </a:p>
        </p:txBody>
      </p:sp>
      <p:pic>
        <p:nvPicPr>
          <p:cNvPr id="11268" name="Picture 4" descr="6779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00813" y="3071813"/>
            <a:ext cx="1944687"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diamond(in)">
                                      <p:cBhvr>
                                        <p:cTn id="7" dur="2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Rot="1" noChangeArrowheads="1"/>
          </p:cNvSpPr>
          <p:nvPr>
            <p:ph idx="1"/>
          </p:nvPr>
        </p:nvSpPr>
        <p:spPr/>
        <p:txBody>
          <a:bodyPr/>
          <a:lstStyle/>
          <a:p>
            <a:pPr eaLnBrk="1" hangingPunct="1">
              <a:lnSpc>
                <a:spcPct val="90000"/>
              </a:lnSpc>
              <a:buFont typeface="Wingdings 2" pitchFamily="18" charset="2"/>
              <a:buNone/>
            </a:pPr>
            <a:r>
              <a:rPr lang="ru-RU" sz="2400" b="1" smtClean="0">
                <a:solidFill>
                  <a:srgbClr val="FF0000"/>
                </a:solidFill>
              </a:rPr>
              <a:t>        Этот прием — своеобразная ролевая игра. Она применяется в различных ситуациях. Учащийся может подготовить рассказ о новом материале, выступить в роли организатора интерактивного упражнения, заменив педагога. Как видно из «Пирамиды обучения», этот прием является одним из самых эффективных средств обучения. Однако прием «ученик в роли учителя» требует серьезной подготовки учащегося и определенных способностей, поэтому не все учащиеся смогут выполнить такую нагрузку ). Частным и более щадящим случаем приема «ученик в роли учителя» служит метод «каждый учит каждого».</a:t>
            </a:r>
          </a:p>
        </p:txBody>
      </p:sp>
      <p:pic>
        <p:nvPicPr>
          <p:cNvPr id="12291" name="Picture 4" descr="komp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188913"/>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428596" y="214290"/>
            <a:ext cx="6572296" cy="1754326"/>
          </a:xfrm>
          <a:prstGeom prst="rect">
            <a:avLst/>
          </a:prstGeom>
          <a:noFill/>
        </p:spPr>
        <p:txBody>
          <a:bodyPr>
            <a:spAutoFit/>
          </a:bodyPr>
          <a:lstStyle/>
          <a:p>
            <a:pPr algn="ctr">
              <a:defRPr/>
            </a:pPr>
            <a:r>
              <a:rPr lang="ru-RU" sz="5400" b="1" spc="300" dirty="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rPr>
              <a:t>УЧЕНИК В РОЛИ УЧИТЕЛЯ</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Rot="1" noChangeArrowheads="1"/>
          </p:cNvSpPr>
          <p:nvPr>
            <p:ph idx="1"/>
          </p:nvPr>
        </p:nvSpPr>
        <p:spPr>
          <a:xfrm>
            <a:off x="0" y="1905000"/>
            <a:ext cx="8845550" cy="4191000"/>
          </a:xfrm>
          <a:ln>
            <a:solidFill>
              <a:schemeClr val="tx1"/>
            </a:solidFill>
          </a:ln>
        </p:spPr>
        <p:txBody>
          <a:bodyPr>
            <a:normAutofit/>
          </a:bodyPr>
          <a:lstStyle/>
          <a:p>
            <a:pPr marL="274320" indent="-274320" eaLnBrk="1" fontAlgn="auto" hangingPunct="1">
              <a:lnSpc>
                <a:spcPct val="90000"/>
              </a:lnSpc>
              <a:spcAft>
                <a:spcPts val="0"/>
              </a:spcAft>
              <a:buClr>
                <a:schemeClr val="accent3"/>
              </a:buClr>
              <a:buFont typeface="Wingdings 2"/>
              <a:buNone/>
              <a:defRPr/>
            </a:pPr>
            <a:r>
              <a:rPr lang="ru-RU" sz="2000" dirty="0" smtClean="0">
                <a:solidFill>
                  <a:srgbClr val="000000"/>
                </a:solidFill>
                <a:effectLst>
                  <a:outerShdw blurRad="38100" dist="38100" dir="2700000" algn="tl">
                    <a:srgbClr val="FFFFFF"/>
                  </a:outerShdw>
                </a:effectLst>
              </a:rPr>
              <a:t> </a:t>
            </a:r>
            <a:r>
              <a:rPr lang="ru-RU" sz="2000" dirty="0" smtClean="0">
                <a:solidFill>
                  <a:srgbClr val="FF0000"/>
                </a:solidFill>
                <a:effectLst>
                  <a:outerShdw blurRad="38100" dist="38100" dir="2700000" algn="tl">
                    <a:srgbClr val="FFFFFF"/>
                  </a:outerShdw>
                </a:effectLst>
              </a:rPr>
              <a:t>- </a:t>
            </a:r>
            <a:r>
              <a:rPr lang="ru-RU" sz="2000" b="1" dirty="0" smtClean="0">
                <a:solidFill>
                  <a:srgbClr val="FF0000"/>
                </a:solidFill>
              </a:rPr>
              <a:t>Метод «каждый учит каждого» может использоваться при изучении нового материала или при обобщении основных понятий и идей. Суть данного метода состоит в том, что учащиеся учат друг друга в парах сменного состава. Обучение друг друга — это один из самых эффективных способов усвоить информацию по предмету и применить на практике важные навыки и умения объяснять трудный материал, задавать вопросы, слушать, общаться</a:t>
            </a:r>
            <a:r>
              <a:rPr lang="ru-RU" sz="2800" b="1" dirty="0" smtClean="0">
                <a:solidFill>
                  <a:srgbClr val="FF0000"/>
                </a:solidFill>
              </a:rPr>
              <a:t> .</a:t>
            </a:r>
          </a:p>
          <a:p>
            <a:pPr marL="274320" indent="-274320" eaLnBrk="1" fontAlgn="auto" hangingPunct="1">
              <a:lnSpc>
                <a:spcPct val="90000"/>
              </a:lnSpc>
              <a:spcAft>
                <a:spcPts val="0"/>
              </a:spcAft>
              <a:buClr>
                <a:schemeClr val="accent3"/>
              </a:buClr>
              <a:buFont typeface="Wingdings 2"/>
              <a:buNone/>
              <a:defRPr/>
            </a:pPr>
            <a:r>
              <a:rPr lang="ru-RU" sz="2400" b="1" dirty="0" smtClean="0">
                <a:solidFill>
                  <a:srgbClr val="FF0000"/>
                </a:solidFill>
              </a:rPr>
              <a:t>-  Таким образом, данный метод инициирует интерес, побуждает задавать дополнительные вопросы, дает возможность ученикам принимать активное участие в процессе обучения и обмениваться своими знаниями с одноклассниками.</a:t>
            </a:r>
          </a:p>
        </p:txBody>
      </p:sp>
      <p:pic>
        <p:nvPicPr>
          <p:cNvPr id="13315" name="Picture 4" descr="colec11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188913"/>
            <a:ext cx="2663825"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0" y="285729"/>
            <a:ext cx="5929322" cy="1077218"/>
          </a:xfrm>
          <a:prstGeom prst="rect">
            <a:avLst/>
          </a:prstGeom>
          <a:noFill/>
        </p:spPr>
        <p:txBody>
          <a:bodyPr>
            <a:spAutoFit/>
          </a:bodyPr>
          <a:lstStyle/>
          <a:p>
            <a:pPr algn="ctr">
              <a:defRPr/>
            </a:pPr>
            <a:r>
              <a:rPr lang="ru-RU" sz="3200" b="1" spc="300" dirty="0">
                <a:ln w="11430" cmpd="sng">
                  <a:solidFill>
                    <a:schemeClr val="accent1">
                      <a:tint val="10000"/>
                    </a:schemeClr>
                  </a:solidFill>
                  <a:prstDash val="solid"/>
                  <a:miter lim="800000"/>
                </a:ln>
                <a:solidFill>
                  <a:srgbClr val="C00000"/>
                </a:solidFill>
                <a:effectLst>
                  <a:glow rad="45500">
                    <a:schemeClr val="accent1">
                      <a:satMod val="220000"/>
                      <a:alpha val="35000"/>
                    </a:schemeClr>
                  </a:glow>
                </a:effectLst>
              </a:rPr>
              <a:t>КАЖДЫЙ УЧИТ КАЖДОГО</a:t>
            </a:r>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479</TotalTime>
  <Words>1190</Words>
  <Application>Microsoft Office PowerPoint</Application>
  <PresentationFormat>Экран (4:3)</PresentationFormat>
  <Paragraphs>162</Paragraphs>
  <Slides>19</Slides>
  <Notes>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19</vt:i4>
      </vt:variant>
    </vt:vector>
  </HeadingPairs>
  <TitlesOfParts>
    <vt:vector size="27" baseType="lpstr">
      <vt:lpstr>Arial</vt:lpstr>
      <vt:lpstr>Calibri</vt:lpstr>
      <vt:lpstr>Constantia</vt:lpstr>
      <vt:lpstr>Wingdings 2</vt:lpstr>
      <vt:lpstr>Times New Roman</vt:lpstr>
      <vt:lpstr>Wingdings</vt:lpstr>
      <vt:lpstr>Поток</vt:lpstr>
      <vt:lpstr>Документ Microsoft Word</vt:lpstr>
      <vt:lpstr>Интерактивные методы</vt:lpstr>
      <vt:lpstr>Взаимодействие педагога и учеников при использовании интерактивных методов</vt:lpstr>
      <vt:lpstr>Презентация PowerPoint</vt:lpstr>
      <vt:lpstr>ОСНОВНЫЕ ИНТЕРАКТИВНЫЕ ПОДХОДЫ</vt:lpstr>
      <vt:lpstr>ДРУГИЕ АКТИВНЫЕ И ИНТЕРАКТИВНЫЕ МЕТОДЫ</vt:lpstr>
      <vt:lpstr>ИНТЕРАКТИВНАЯ ЛЕКЦИЯ</vt:lpstr>
      <vt:lpstr>Недостатки лекции как пассивного метода усвоения материалов можно преодолеть, включая в лекцию следующие методы: Вопросы  Ролевые игры в качестве демонстрации материалов к лекции Использование видео-, аудио- и других наглядных пособий  Ученик в роли учителя  Каждый учит каждого  Разминки. . Старайтесь охватить вниманием всех слушателей: двигайтесь по аудитории, устанавливайте контакт глазами ­ После окончания лекции проведите интерактивное упражнение на закрепление материала. В конце занятия всегда подводите итоги, задавая вопросы .</vt:lpstr>
      <vt:lpstr>Презентация PowerPoint</vt:lpstr>
      <vt:lpstr>Презентация PowerPoint</vt:lpstr>
      <vt:lpstr>Порядок проведения Предварительно: Приготовьте карточки по количеству участников (можно приготовить карточки с запасом). На карточках Вы можете написать определения понятий, описание концепций, факты, то есть ту информацию, которая является предметом изучения. Информации должно быть немного — до 3-4 предложений.  </vt:lpstr>
      <vt:lpstr>МОЗАИКА (АЖУРНАЯ ПИЛА) Этот метод является усложненной разновидностью метода «каждый учит каждого», соединенного с работой в малых группах. Мозаика позволяет учащимся получить большое количество информации в течение короткого времени и может в определенной степени заменить необходимость чтения лекций. Кроме того, данный метод может служить способом решения сложной проблемы, требующей определенных знаний. Этот прием лучше всего использовать, когда уже освоены работа в малых группах и метод «каждый учит каждого».</vt:lpstr>
      <vt:lpstr>Презентация PowerPoint</vt:lpstr>
      <vt:lpstr>Презентация PowerPoint</vt:lpstr>
      <vt:lpstr>Презентация PowerPoint</vt:lpstr>
      <vt:lpstr>Презентация PowerPoint</vt:lpstr>
      <vt:lpstr>Презентация PowerPoint</vt:lpstr>
      <vt:lpstr>. Оценка успешности занятия (мероприятия) - «мишень» Эту форму обычно применяют при оценке семинара ил и мероприятия, но ее с удовольствием используют и дети для оценки уроков. Каждый участник должен «выстрелить» в мишень 4 раза (в каждую четверть мишени), поставив оценку за тот или иной показатель. Показатели могут меняться зависимости от целей оценивания. Если нужно оценить три показателя, то мишень делят на три части     </vt:lpstr>
      <vt:lpstr>. Оценка успешности занятия (мероприятия) - «квадрат»</vt:lpstr>
      <vt:lpstr>ПОДГОТОВКА К ЗАНЯТИЮ </vt:lpstr>
    </vt:vector>
  </TitlesOfParts>
  <Company>Организация</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Интерактивные методы</dc:title>
  <dc:creator>Customer</dc:creator>
  <cp:lastModifiedBy>Пользователь Windows</cp:lastModifiedBy>
  <cp:revision>60</cp:revision>
  <dcterms:created xsi:type="dcterms:W3CDTF">2009-11-02T08:14:35Z</dcterms:created>
  <dcterms:modified xsi:type="dcterms:W3CDTF">2019-01-17T08:31:33Z</dcterms:modified>
</cp:coreProperties>
</file>