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AE3E7-3887-457F-907A-703D5854ACB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31755-280A-48C6-A2B8-CE7158302E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3"/>
            <a:ext cx="7774632" cy="1872207"/>
          </a:xfrm>
        </p:spPr>
        <p:txBody>
          <a:bodyPr/>
          <a:lstStyle/>
          <a:p>
            <a:r>
              <a:rPr lang="ru-RU" b="1" dirty="0" smtClean="0"/>
              <a:t>Дифференциальная диагностика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780928"/>
            <a:ext cx="6984776" cy="285787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интеллектуальной недостаточности и нормально развивающихся сверстников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Моторика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Движения отличаются неловкостью, плохой координированностью, чрезмерной замедленностью или, напротив, импульсивностью.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Хотя </a:t>
            </a:r>
            <a:r>
              <a:rPr lang="ru-RU" sz="3600" dirty="0" smtClean="0"/>
              <a:t>интеллектуальная недостаточность рассматривается </a:t>
            </a:r>
            <a:r>
              <a:rPr lang="ru-RU" sz="3600" dirty="0"/>
              <a:t>как явление необратимое, это не означает, что оно не поддается коррекции. Положительную динамику в развитии </a:t>
            </a:r>
            <a:r>
              <a:rPr lang="ru-RU" sz="3600" dirty="0" smtClean="0"/>
              <a:t>показывают воспитанники интегрированных групп </a:t>
            </a:r>
            <a:r>
              <a:rPr lang="ru-RU" sz="3600" dirty="0"/>
              <a:t>при правильно организованном </a:t>
            </a:r>
            <a:r>
              <a:rPr lang="ru-RU" sz="3600" dirty="0" smtClean="0"/>
              <a:t>педагогическом воздействии.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latin typeface="Monotype Corsiva" pitchFamily="66" charset="0"/>
                <a:ea typeface="MingLiU_HKSCS" pitchFamily="18" charset="-120"/>
              </a:rPr>
              <a:t>Использованная литература</a:t>
            </a:r>
            <a:endParaRPr lang="ru-RU" i="1" dirty="0">
              <a:latin typeface="Monotype Corsiva" pitchFamily="66" charset="0"/>
              <a:ea typeface="MingLiU_HKSCS" pitchFamily="18" charset="-12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Лалаева Р.И. Нарушение процесса овладения чтением у школьников: Учеб. пособие для студентов дефектол. фак. пед. ин-тов. –– М.: Просвещение, 1983.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Особенности умственного развития учащихся вспомогательной школы " под ред. Ж. И. Шиф. - М.: Просвещение, 1965 г.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Александрова Н.А. Некоторые результаты клинического изучения детей с умеренной и тяжелой умственной отсталостью // Дефектология. - 2002. - № 6.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Рубинштейн С.Я. Психология умственно отсталого школьника. - М., 1979.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Стребелева Е.А. Наглядно-действенное мышление у умственно отсталых детей дошкольного возраста // Дефектология. - 1993. - № 1.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Стребелева Е.А. Формирование мышления у умственно отсталых дошкольников // Дефектология. - 1994. - № 5.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Пиаже Ж. Психология интеллекта // Избранные психологические труды. - М.: Просвещение, 1969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Сайт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http://asabliva.by/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Нарушение интеллекта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(интеллектуальная недостаточность)</a:t>
            </a:r>
            <a:r>
              <a:rPr lang="ru-RU" dirty="0"/>
              <a:t> – это стойкое, </a:t>
            </a:r>
            <a:r>
              <a:rPr lang="ru-RU" dirty="0" smtClean="0"/>
              <a:t>необратимое нарушение </a:t>
            </a:r>
            <a:r>
              <a:rPr lang="ru-RU" dirty="0"/>
              <a:t>познавательной деятельности, вызванное органическим поражением головного мозга</a:t>
            </a:r>
            <a:r>
              <a:rPr lang="ru-RU" i="1" dirty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</p:spPr>
        <p:txBody>
          <a:bodyPr>
            <a:noAutofit/>
          </a:bodyPr>
          <a:lstStyle/>
          <a:p>
            <a:r>
              <a:rPr lang="ru-RU" dirty="0"/>
              <a:t>Наряду с </a:t>
            </a:r>
            <a:r>
              <a:rPr lang="ru-RU" dirty="0" smtClean="0"/>
              <a:t>интеллектуальнной </a:t>
            </a:r>
            <a:r>
              <a:rPr lang="ru-RU" dirty="0"/>
              <a:t>недостаточностью всегда имеет место недоразвитие эмоционально-волевой сферы, речи, моторики и всей личности в целом.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Внимание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073427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Непроизвольное внимание преобладает над произвольным;</a:t>
            </a:r>
          </a:p>
          <a:p>
            <a:r>
              <a:rPr lang="ru-RU" sz="3600" dirty="0" smtClean="0"/>
              <a:t>Внимание трудно привлекается, плохо фиксируется, легко рассеивается;</a:t>
            </a:r>
          </a:p>
          <a:p>
            <a:r>
              <a:rPr lang="ru-RU" sz="3600" dirty="0" smtClean="0"/>
              <a:t>Неустойчивое, объем крайне мал; </a:t>
            </a:r>
          </a:p>
          <a:p>
            <a:pPr lvl="0"/>
            <a:r>
              <a:rPr lang="ru-RU" sz="3600" dirty="0" smtClean="0"/>
              <a:t>Отмечаются трудности распределения внимания,замедленная переключаемость.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Память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328592"/>
          </a:xfrm>
        </p:spPr>
        <p:txBody>
          <a:bodyPr>
            <a:normAutofit fontScale="25000" lnSpcReduction="20000"/>
          </a:bodyPr>
          <a:lstStyle/>
          <a:p>
            <a:r>
              <a:rPr lang="ru-RU" sz="14400" dirty="0" smtClean="0"/>
              <a:t>Отмечается замедленный темп усвоения, непрочность сохранения и неточность воспроизведения;</a:t>
            </a:r>
          </a:p>
          <a:p>
            <a:r>
              <a:rPr lang="ru-RU" sz="14400" dirty="0" smtClean="0"/>
              <a:t>Лучше запоминают внешние, иногда случайно воспринимаемые признаки;</a:t>
            </a:r>
          </a:p>
          <a:p>
            <a:r>
              <a:rPr lang="ru-RU" sz="14400" dirty="0" smtClean="0"/>
              <a:t>Темп запоминания очень медленный, объем - крайне мал;</a:t>
            </a:r>
          </a:p>
          <a:p>
            <a:r>
              <a:rPr lang="ru-RU" sz="14400" dirty="0" smtClean="0"/>
              <a:t>Нарушение опосредованной памяти; </a:t>
            </a:r>
          </a:p>
          <a:p>
            <a:r>
              <a:rPr lang="ru-RU" sz="14400" dirty="0" smtClean="0"/>
              <a:t>Большие трудности вызывает необходимость припоминания воспринятого материала.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Восприятие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400" dirty="0" smtClean="0"/>
              <a:t>С трудом выделяют главное, не понимают внутренние связи между </a:t>
            </a:r>
            <a:r>
              <a:rPr lang="ru-RU" sz="3400" dirty="0" smtClean="0"/>
              <a:t>частями, персонажами </a:t>
            </a:r>
            <a:r>
              <a:rPr lang="ru-RU" sz="3400" smtClean="0"/>
              <a:t>и </a:t>
            </a:r>
            <a:r>
              <a:rPr lang="ru-RU" sz="3400" smtClean="0"/>
              <a:t>предметами; </a:t>
            </a:r>
            <a:endParaRPr lang="ru-RU" sz="3400" dirty="0" smtClean="0"/>
          </a:p>
          <a:p>
            <a:pPr lvl="0">
              <a:spcBef>
                <a:spcPts val="0"/>
              </a:spcBef>
            </a:pPr>
            <a:r>
              <a:rPr lang="ru-RU" sz="3400" dirty="0" smtClean="0"/>
              <a:t>Меньшая дифференцированность воспринимаемого; </a:t>
            </a:r>
          </a:p>
          <a:p>
            <a:pPr lvl="0">
              <a:spcBef>
                <a:spcPts val="0"/>
              </a:spcBef>
            </a:pPr>
            <a:r>
              <a:rPr lang="ru-RU" sz="3400" dirty="0" smtClean="0"/>
              <a:t>Воспринимают отчетливо гораздо меньшее количество объектов одновременно;</a:t>
            </a:r>
          </a:p>
          <a:p>
            <a:pPr lvl="0">
              <a:spcBef>
                <a:spcPts val="0"/>
              </a:spcBef>
            </a:pPr>
            <a:r>
              <a:rPr lang="ru-RU" sz="3400" dirty="0" smtClean="0"/>
              <a:t>Характерны трудности восприятия пространства и времени, что мешает им ориентироваться в окружающем; </a:t>
            </a:r>
          </a:p>
          <a:p>
            <a:pPr lvl="0">
              <a:spcBef>
                <a:spcPts val="0"/>
              </a:spcBef>
            </a:pPr>
            <a:r>
              <a:rPr lang="ru-RU" sz="3400" dirty="0" smtClean="0"/>
              <a:t>Отмечается замедленный темп восприятия.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Мышление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760640"/>
          </a:xfrm>
        </p:spPr>
        <p:txBody>
          <a:bodyPr>
            <a:normAutofit fontScale="25000" lnSpcReduction="20000"/>
          </a:bodyPr>
          <a:lstStyle/>
          <a:p>
            <a:r>
              <a:rPr lang="ru-RU" sz="12000" dirty="0" smtClean="0"/>
              <a:t>Характеризуется конкретностью и ситуативностью;</a:t>
            </a:r>
          </a:p>
          <a:p>
            <a:r>
              <a:rPr lang="ru-RU" sz="12000" dirty="0" smtClean="0"/>
              <a:t>Снижена активность мыслительных процессов; </a:t>
            </a:r>
          </a:p>
          <a:p>
            <a:r>
              <a:rPr lang="ru-RU" sz="12000" dirty="0" smtClean="0"/>
              <a:t>Неосознанность и хаотичность действий в процессе решения задач;</a:t>
            </a:r>
          </a:p>
          <a:p>
            <a:r>
              <a:rPr lang="ru-RU" sz="12000" dirty="0" smtClean="0"/>
              <a:t>Некритичность мышления, низкая мотивация мыслительной деятельности.</a:t>
            </a:r>
          </a:p>
          <a:p>
            <a:r>
              <a:rPr lang="ru-RU" sz="12000" dirty="0" smtClean="0"/>
              <a:t>При сравнении опираются на несущественные признаки, легче находить отличия, чем сходства;</a:t>
            </a:r>
          </a:p>
          <a:p>
            <a:r>
              <a:rPr lang="ru-RU" sz="12000" dirty="0" smtClean="0"/>
              <a:t>Доступны простые обобщения и классификации (после обучения), операции анализа и синтеза затруднены;</a:t>
            </a:r>
          </a:p>
          <a:p>
            <a:r>
              <a:rPr lang="ru-RU" sz="12000" dirty="0" smtClean="0"/>
              <a:t>Малая динамичность образов, их фрагментарность;</a:t>
            </a:r>
          </a:p>
          <a:p>
            <a:r>
              <a:rPr lang="ru-RU" sz="12000" dirty="0" smtClean="0"/>
              <a:t>Отсутствие планирования действий.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Речь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5446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Позднее развитие речи;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В процессе артикуляции звуков наблюдается неточность речевых движений, недостаточный их объем, замены, вялость мышечного тонуса, нечеткость кинестетических ощущений;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С большим трудом формируются все языковые обобщения, замедленно усваиваются все закономерности языка.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Отмечается качественное недоразвитие фонетико-фонематической стороны, лексики и грамматического строя речи.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ЭВС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Отмечается недоразвитие эмоций, нет оттенков переживаний.</a:t>
            </a:r>
          </a:p>
          <a:p>
            <a:pPr lvl="0"/>
            <a:r>
              <a:rPr lang="ru-RU" dirty="0" smtClean="0"/>
              <a:t>Характерной чертой является неустойчивость эмоций. Состояние радости без особых причин сменяется печалью, смех – слезами и т.п.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328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Дифференциальная диагностика</vt:lpstr>
      <vt:lpstr>Нарушение интеллекта </vt:lpstr>
      <vt:lpstr>Наряду с интеллектуальнной недостаточностью всегда имеет место недоразвитие эмоционально-волевой сферы, речи, моторики и всей личности в целом.</vt:lpstr>
      <vt:lpstr>Внимание</vt:lpstr>
      <vt:lpstr>Память</vt:lpstr>
      <vt:lpstr>Восприятие</vt:lpstr>
      <vt:lpstr>Мышление</vt:lpstr>
      <vt:lpstr>Речь</vt:lpstr>
      <vt:lpstr>ЭВС</vt:lpstr>
      <vt:lpstr>Моторика</vt:lpstr>
      <vt:lpstr>Хотя интеллектуальная недостаточность рассматривается как явление необратимое, это не означает, что оно не поддается коррекции. Положительную динамику в развитии показывают воспитанники интегрированных групп при правильно организованном педагогическом воздействии. </vt:lpstr>
      <vt:lpstr>Использованная литература</vt:lpstr>
    </vt:vector>
  </TitlesOfParts>
  <Company>DreamLair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евгений</cp:lastModifiedBy>
  <cp:revision>19</cp:revision>
  <dcterms:created xsi:type="dcterms:W3CDTF">2017-11-07T10:48:19Z</dcterms:created>
  <dcterms:modified xsi:type="dcterms:W3CDTF">2017-11-08T19:37:44Z</dcterms:modified>
</cp:coreProperties>
</file>