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84" d="100"/>
          <a:sy n="84" d="100"/>
        </p:scale>
        <p:origin x="-102" y="-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82F8C9-3FC7-44D6-BD88-37A2F8D6C308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362A9A-684A-4C80-B2F9-3ABAFFD6ED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82F8C9-3FC7-44D6-BD88-37A2F8D6C308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62A9A-684A-4C80-B2F9-3ABAFFD6ED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82F8C9-3FC7-44D6-BD88-37A2F8D6C308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62A9A-684A-4C80-B2F9-3ABAFFD6ED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82F8C9-3FC7-44D6-BD88-37A2F8D6C308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62A9A-684A-4C80-B2F9-3ABAFFD6ED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82F8C9-3FC7-44D6-BD88-37A2F8D6C308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62A9A-684A-4C80-B2F9-3ABAFFD6ED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82F8C9-3FC7-44D6-BD88-37A2F8D6C308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62A9A-684A-4C80-B2F9-3ABAFFD6ED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82F8C9-3FC7-44D6-BD88-37A2F8D6C308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62A9A-684A-4C80-B2F9-3ABAFFD6ED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82F8C9-3FC7-44D6-BD88-37A2F8D6C308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62A9A-684A-4C80-B2F9-3ABAFFD6ED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82F8C9-3FC7-44D6-BD88-37A2F8D6C308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62A9A-684A-4C80-B2F9-3ABAFFD6ED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4F82F8C9-3FC7-44D6-BD88-37A2F8D6C308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62A9A-684A-4C80-B2F9-3ABAFFD6ED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82F8C9-3FC7-44D6-BD88-37A2F8D6C308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362A9A-684A-4C80-B2F9-3ABAFFD6ED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F82F8C9-3FC7-44D6-BD88-37A2F8D6C308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8362A9A-684A-4C80-B2F9-3ABAFFD6ED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ru-RU" altLang="ru-RU" b="1" spc="0" dirty="0">
                <a:ln/>
                <a:solidFill>
                  <a:schemeClr val="bg2">
                    <a:lumMod val="25000"/>
                  </a:schemeClr>
                </a:solidFill>
                <a:latin typeface="Times New Roman" charset="0"/>
                <a:ea typeface="+mn-ea"/>
                <a:cs typeface="Times New Roman" charset="0"/>
              </a:rPr>
              <a:t>Труд: право или обязанность?</a:t>
            </a:r>
            <a:br>
              <a:rPr lang="ru-RU" altLang="ru-RU" b="1" spc="0" dirty="0">
                <a:ln/>
                <a:solidFill>
                  <a:schemeClr val="bg2">
                    <a:lumMod val="25000"/>
                  </a:schemeClr>
                </a:solidFill>
                <a:latin typeface="Times New Roman" charset="0"/>
                <a:ea typeface="+mn-ea"/>
                <a:cs typeface="Times New Roman" charset="0"/>
              </a:rPr>
            </a:br>
            <a:r>
              <a:rPr lang="ru-RU" b="1" spc="0" dirty="0">
                <a:ln/>
                <a:solidFill>
                  <a:schemeClr val="bg2">
                    <a:lumMod val="25000"/>
                  </a:schemeClr>
                </a:solidFill>
                <a:latin typeface="Times New Roman" charset="0"/>
                <a:ea typeface="+mn-ea"/>
                <a:cs typeface="Times New Roman" charset="0"/>
              </a:rPr>
              <a:t>Трудовые права несовершеннолетних</a:t>
            </a:r>
            <a:r>
              <a:rPr lang="ru-RU" b="1" spc="0" dirty="0">
                <a:ln/>
                <a:solidFill>
                  <a:srgbClr val="FF0000"/>
                </a:solidFill>
                <a:latin typeface="Verdana" panose="020B0604030504040204" pitchFamily="34" charset="0"/>
                <a:ea typeface="+mn-ea"/>
                <a:cs typeface="+mn-cs"/>
              </a:rPr>
              <a:t/>
            </a:r>
            <a:br>
              <a:rPr lang="ru-RU" b="1" spc="0" dirty="0">
                <a:ln/>
                <a:solidFill>
                  <a:srgbClr val="FF0000"/>
                </a:solidFill>
                <a:latin typeface="Verdana" panose="020B0604030504040204" pitchFamily="34" charset="0"/>
                <a:ea typeface="+mn-ea"/>
                <a:cs typeface="+mn-cs"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42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60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Субъектами трудовых отношений являются работник и работодатель</a:t>
            </a:r>
            <a:endParaRPr lang="ru-RU" sz="6000" b="1" dirty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6186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60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Обязанности сторон, трудовые отношения между работником и работодателем оформляются договором </a:t>
            </a:r>
            <a:r>
              <a:rPr lang="ru-RU" sz="60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60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66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трудовым договором</a:t>
            </a:r>
            <a:endParaRPr lang="ru-RU" sz="6600" b="1" dirty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6431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609601"/>
            <a:ext cx="10353762" cy="5181600"/>
          </a:xfrm>
        </p:spPr>
        <p:txBody>
          <a:bodyPr>
            <a:normAutofit/>
          </a:bodyPr>
          <a:lstStyle/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48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Трудовой договор </a:t>
            </a:r>
            <a:r>
              <a:rPr lang="ru-RU" sz="36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– соглашение между работником и работодателем, в соответствии с которым работодатель обязуется предоставить работу по обусловленной трудовой функции, обеспечить условия труда, а работник обязуется лично выполнять определенную этим соглашением трудовую функцию, соблюдать действующие правила трудового распорядка</a:t>
            </a:r>
            <a:endParaRPr lang="ru-RU" sz="3600" b="1" dirty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20596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835573"/>
            <a:ext cx="10353762" cy="4955628"/>
          </a:xfrm>
        </p:spPr>
        <p:txBody>
          <a:bodyPr>
            <a:normAutofit/>
          </a:bodyPr>
          <a:lstStyle/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36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Заключение трудового договора в письменной форме означает, что работник и работодатель составляют специальный документ </a:t>
            </a:r>
            <a:r>
              <a:rPr lang="ru-RU" sz="36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36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договор, в котором отражаются наименование сторон, обязательные условия трудового договора, в том числе наименование должности, время работы, размер заработной платы, продолжительность отпуска, иные условия труда</a:t>
            </a:r>
            <a:endParaRPr lang="ru-RU" sz="3600" b="1" dirty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5582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409903"/>
            <a:ext cx="10353762" cy="5943600"/>
          </a:xfrm>
        </p:spPr>
        <p:txBody>
          <a:bodyPr>
            <a:normAutofit fontScale="77500" lnSpcReduction="20000"/>
          </a:bodyPr>
          <a:lstStyle/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Вступая в трудовые отношения, работник приобретает комплекс прав и гарантий:</a:t>
            </a:r>
            <a:endParaRPr lang="ru-RU" dirty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lang="ru-RU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Права: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исчисление трудового стажа;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выплата вознаграждения (зарплаты);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социальное страхование (оплата больничного листа, в том числе по потере трудоспособности в результате несчастного случая на производстве);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отпуск;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выходные дни; соблюдение режима рабочего времени, установленного ТК;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информацию от работодателя; на отстаивание своих прав в индивидуальном и коллективном трудовом споре, вплоть до обращения в суд или до забастовки и т. д.</a:t>
            </a:r>
            <a:endParaRPr lang="ru-RU" dirty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lang="ru-RU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Гарантии: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сохранение рабочего места (например, в течение длительной болезни, на время декретного отпуска);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прием на работу на условиях постоянного трудового договора;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выполнение трудовых обязанностей, определенных трудовым договором (а не их расширение, пересмотр без согласования с работником);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выплата установленного размера зарплаты в срок и полностью;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dirty="0" err="1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неухудшение</a:t>
            </a:r>
            <a:r>
              <a:rPr lang="ru-RU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условий труда (режима рабочего времени, оплаты по сравнению с действующим законодательством) и т. д.</a:t>
            </a:r>
            <a:endParaRPr lang="ru-RU" dirty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1424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609600"/>
            <a:ext cx="10353762" cy="5775433"/>
          </a:xfrm>
        </p:spPr>
        <p:txBody>
          <a:bodyPr>
            <a:normAutofit/>
          </a:bodyPr>
          <a:lstStyle/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6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Возраст, с которого допускается заключение трудового договора: </a:t>
            </a:r>
            <a:endParaRPr lang="ru-RU" sz="2600" b="1" dirty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6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Трудовой кодекс РБ устанавливает, что заключение трудового договора допускается с лицами, достигшими 16-летнего возраста, что является важной гарантией охраны здоровья несовершеннолетних.</a:t>
            </a:r>
            <a:endParaRPr lang="ru-RU" sz="2600" b="1" dirty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6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Лица, достигшие 15 лет, могут заключать трудовой договор только в случаях, если они уже получили основное общее образование.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6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учащимися, достигшими 14-летнего возраста, может быть заключен трудовой договор для выполнения в свободное от учебы время легкого труда, не причиняющего вреда здоровью и не нарушающего процесса обучения. При этом заключение такого договора возможно только с согласия одного из родителей (опекуна, попечителя)</a:t>
            </a:r>
            <a:r>
              <a:rPr lang="ru-RU" sz="26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Verdana" panose="020B0604030504040204" pitchFamily="34" charset="0"/>
              </a:rPr>
              <a:t>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27372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34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Заключение трудового договора:</a:t>
            </a:r>
            <a:endParaRPr lang="ru-RU" sz="3400" b="1" dirty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34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lang="ru-RU" sz="34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бессрочный </a:t>
            </a:r>
            <a:r>
              <a:rPr lang="ru-RU" sz="30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ru-RU" sz="30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срок действия не определен</a:t>
            </a:r>
            <a:r>
              <a:rPr lang="ru-RU" sz="34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ru-RU" sz="3400" dirty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34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lang="ru-RU" sz="34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срочный </a:t>
            </a:r>
            <a:r>
              <a:rPr lang="ru-RU" sz="30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(заключается на срок не более 5 лет).</a:t>
            </a:r>
            <a:endParaRPr lang="ru-RU" sz="3000" dirty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30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Трудовой договор заключается в двух экземплярах (по экземпляру каждой из сторон).</a:t>
            </a:r>
            <a:endParaRPr lang="ru-RU" sz="3000" dirty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30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в трудовом договоре не оговорен срок его действия, то договор заключен на неопределенный срок.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30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Трудовой договор вступает в силу со дня его подписания.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30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Если работник не приступил к работе в установленный срок без уважительных в течение недели, то трудовой договор аннулируется</a:t>
            </a:r>
            <a:r>
              <a:rPr lang="ru-RU" sz="30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Verdana" panose="020B0604030504040204" pitchFamily="34" charset="0"/>
              </a:rPr>
              <a:t>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1681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6000" b="1" dirty="0" smtClean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Для лиц, не достигших 18 лет при приеме на работу, испытательный срок не устанавливается</a:t>
            </a:r>
            <a:endParaRPr lang="ru-RU" sz="6000" b="1" dirty="0" smtClean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3332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609601"/>
            <a:ext cx="10353762" cy="5181600"/>
          </a:xfrm>
        </p:spPr>
        <p:txBody>
          <a:bodyPr>
            <a:normAutofit/>
          </a:bodyPr>
          <a:lstStyle/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30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Расторжение трудового договора с работниками до 18 лет по инициативе работодателя (исключение: ликвидация организации или ИП) помимо соблюдения общего порядка допускается только с согласия государственной инспекции труда и комиссии по делам несовершеннолетних и защите их прав.</a:t>
            </a:r>
            <a:endParaRPr lang="ru-RU" sz="3000" b="1" dirty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30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трудовом праве существуют категории работников (женщины, инвалиды), в отношении которых устанавливаются более льготные условия и дополнительные гарантии. К такой же категории относятся и несовершеннолетние.</a:t>
            </a:r>
            <a:endParaRPr lang="ru-RU" sz="3000" b="1" dirty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8465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4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Нормы труда для несовершеннолетних:</a:t>
            </a:r>
            <a:endParaRPr lang="ru-RU" sz="2400" b="1" dirty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4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До 18 лет принимаются на работу только после обязательного предварительного медицинского осмотра и до достижения 18 лет подлежат ежегодному медицинскому осмотру.</a:t>
            </a:r>
            <a:endParaRPr lang="ru-RU" sz="2400" dirty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4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Сокращенное рабочее время: от 16 до 18 лет </a:t>
            </a:r>
            <a:r>
              <a:rPr lang="ru-RU" sz="24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 ч./день (36 ч/неделю), от 15 до 16 лет, а также учащиеся от 14 до 16 лет, работающие в период каникул </a:t>
            </a:r>
            <a:r>
              <a:rPr lang="ru-RU" sz="24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 ч./день (24 ч./неделю), учащиеся, работающие в свободное от учебы время </a:t>
            </a:r>
            <a:r>
              <a:rPr lang="ru-RU" sz="24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1/2 от нормы соответственно их возрасту (т.е. 18 или 12 ч./неделю).</a:t>
            </a:r>
            <a:endParaRPr lang="ru-RU" sz="2400" dirty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4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Учащиеся заполняют памятку-таблицу, пункт: </a:t>
            </a:r>
            <a:r>
              <a:rPr lang="ru-RU" sz="24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4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Сокращенное рабочее время</a:t>
            </a:r>
            <a:r>
              <a:rPr lang="ru-RU" sz="24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24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400" dirty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4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Ограничения в переноске тяжестей:</a:t>
            </a:r>
            <a:endParaRPr lang="ru-RU" sz="2400" dirty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4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lang="ru-RU" sz="24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предельно допустимая норма при поднятии тяжестей </a:t>
            </a:r>
            <a:r>
              <a:rPr lang="ru-RU" sz="24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 кг,</a:t>
            </a:r>
            <a:endParaRPr lang="ru-RU" sz="2400" dirty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4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lang="ru-RU" sz="24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подростки до 18 лет, ни при каких условиях не должны приниматься на  работы, заключающиеся исключительно в переноске тяжестей.</a:t>
            </a:r>
            <a:endParaRPr lang="ru-RU" sz="2400" dirty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6675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1610" y="204952"/>
            <a:ext cx="9710928" cy="6211614"/>
          </a:xfrm>
        </p:spPr>
        <p:txBody>
          <a:bodyPr>
            <a:normAutofit/>
          </a:bodyPr>
          <a:lstStyle/>
          <a:p>
            <a:pPr marL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6000" b="1" spc="0" dirty="0">
                <a:ln/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</a:t>
            </a:r>
            <a:r>
              <a:rPr lang="ru-RU" sz="5400" b="1" spc="0" dirty="0">
                <a:ln/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физическая или интеллектуальная деятельность, приносящая конкретный результат, который можно увидеть /потрогать /услышать /почувствовать.</a:t>
            </a:r>
            <a:endParaRPr lang="ru-RU" sz="5400" b="1" spc="0" dirty="0">
              <a:ln/>
              <a:solidFill>
                <a:schemeClr val="bg2">
                  <a:lumMod val="25000"/>
                </a:schemeClr>
              </a:solidFill>
              <a:latin typeface="Verdana" panose="020B0604030504040204" pitchFamily="34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446974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8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Запреты на некоторые виды работ: </a:t>
            </a:r>
          </a:p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28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вредные, опасные, подземные, ночные и сверхурочные работы;</a:t>
            </a:r>
          </a:p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28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работы, причиняющие вред здоровью и нравственному развитию; работа с наркотическими и психотропными веществами; </a:t>
            </a:r>
          </a:p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28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работы, связанные с полной материальной ответственностью; </a:t>
            </a:r>
          </a:p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28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работы, выполняемые с длительной отлучкой из места постоянного проживания; работа по совместительству; </a:t>
            </a:r>
          </a:p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28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государственные и муниципальные должности; работа в ведомственной охране.</a:t>
            </a:r>
          </a:p>
          <a:p>
            <a:pPr marL="457200" lvl="0" indent="-457200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ru-RU" sz="2800" dirty="0">
              <a:ln/>
              <a:solidFill>
                <a:srgbClr val="FAC81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7390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ru-RU" sz="32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ежегодный оплачиваемый отпуск;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ru-RU" sz="32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работникам в возрасте до 18 лет </a:t>
            </a:r>
            <a:r>
              <a:rPr lang="ru-RU" sz="32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32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право на использование отпуска за первый год работы может быть предоставлен до истечения 6 месяцев;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32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работникам моложе 18 лет ежегодный оплачиваемый отпуск устанавливается продолжительностью не менее 31 календарного дня и может быть использован в любое удобное для них время года</a:t>
            </a:r>
            <a:r>
              <a:rPr lang="ru-RU" sz="32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Verdana" panose="020B0604030504040204" pitchFamily="34" charset="0"/>
              </a:rPr>
              <a:t>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Нормы труда для несовершеннолетних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52900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3200" dirty="0" smtClean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Оплата </a:t>
            </a:r>
            <a:r>
              <a:rPr lang="ru-RU" sz="32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труда </a:t>
            </a:r>
            <a:r>
              <a:rPr lang="ru-RU" sz="3200" dirty="0" smtClean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несовершеннолетних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28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заработная плата лиц, моложе 18 лет, при сокращенном рабочем времени выплачивается пропорционально рабочему времени.</a:t>
            </a:r>
            <a:endParaRPr lang="ru-RU" sz="2800" dirty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8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lang="ru-RU" sz="28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труд работников, допущенных к сдельным работам, оплачивается по установленным сдельным расценкам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defTabSz="914400" eaLnBrk="0" fontAlgn="base" hangingPunct="0">
              <a:spcAft>
                <a:spcPct val="0"/>
              </a:spcAft>
              <a:defRPr/>
            </a:pPr>
            <a:r>
              <a:rPr lang="ru-RU" sz="32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Нормы труда для несовершеннолетних:</a:t>
            </a:r>
            <a:r>
              <a:rPr lang="ru-RU" sz="3200" b="1" dirty="0">
                <a:ln/>
                <a:solidFill>
                  <a:srgbClr val="FAC810"/>
                </a:solidFill>
                <a:effectLst/>
                <a:latin typeface="Verdana" panose="020B0604030504040204" pitchFamily="34" charset="0"/>
                <a:ea typeface="+mn-ea"/>
                <a:cs typeface="+mn-cs"/>
              </a:rPr>
              <a:t/>
            </a:r>
            <a:br>
              <a:rPr lang="ru-RU" sz="3200" b="1" dirty="0">
                <a:ln/>
                <a:solidFill>
                  <a:srgbClr val="FAC810"/>
                </a:solidFill>
                <a:effectLst/>
                <a:latin typeface="Verdana" panose="020B0604030504040204" pitchFamily="34" charset="0"/>
                <a:ea typeface="+mn-ea"/>
                <a:cs typeface="+mn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191063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Профсоюз </a:t>
            </a:r>
            <a:r>
              <a:rPr lang="ru-RU" sz="32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32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добровольное общественное объединение граждан, связанных общими производственными, профессиональными интересами по роду их деятельности, создаваемое в целях представительства и защиты их социально-трудовых прав и интересов. Основная задача профсоюза </a:t>
            </a:r>
            <a:r>
              <a:rPr lang="ru-RU" sz="32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Verdana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32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защита работников от возможных незаконных действий работодателя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0897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5781" y="739222"/>
            <a:ext cx="10353762" cy="4058751"/>
          </a:xfrm>
        </p:spPr>
        <p:txBody>
          <a:bodyPr>
            <a:normAutofit lnSpcReduction="10000"/>
          </a:bodyPr>
          <a:lstStyle/>
          <a:p>
            <a:pPr marL="0" lvl="0" indent="0"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60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Трудовые отношения </a:t>
            </a:r>
            <a:r>
              <a:rPr lang="ru-RU" sz="54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отношения, основанные на соглашении между работником и работодателем о личном выполнении труда за плату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6252" y="-485225"/>
            <a:ext cx="10353762" cy="97045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1131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400" b="1" cap="all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Работник,  вступивший  в трудовые отношения, обязан  подчиняться  правилам внутреннего  трудового распорядка,  а работодатель обязан  обеспечить  ему  условия труда  в  соответствии  с законодательством, коллективным  договором  или индивидуальным  трудовым договоро</a:t>
            </a:r>
            <a:r>
              <a:rPr lang="ru-RU" sz="3600" b="1" cap="all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4902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88949" y="850517"/>
            <a:ext cx="9108998" cy="452596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0117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609601"/>
            <a:ext cx="10353762" cy="5181600"/>
          </a:xfrm>
        </p:spPr>
        <p:txBody>
          <a:bodyPr>
            <a:normAutofit lnSpcReduction="10000"/>
          </a:bodyPr>
          <a:lstStyle/>
          <a:p>
            <a:pPr marL="0" lvl="0" indent="0"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3600" b="1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 Республики Беларусь гарантируется право на труд как наиболее достойный способ самоутверждения человека, то есть право на выбор профессии, рода занятий и работы в соответствии с призванием, способностями, образованием, профессиональной подготовкой и с учетом общественных потребностей, а также на здоровые и безопасные условия труда</a:t>
            </a:r>
          </a:p>
          <a:p>
            <a:pPr marL="0" lvl="0" indent="0"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ru-RU" sz="2800" dirty="0">
              <a:ln>
                <a:noFill/>
              </a:ln>
              <a:solidFill>
                <a:srgbClr val="FAC81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800" dirty="0">
                <a:ln>
                  <a:noFill/>
                </a:ln>
                <a:solidFill>
                  <a:srgbClr val="FAC81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        </a:t>
            </a:r>
            <a:r>
              <a:rPr lang="ru-RU" sz="2800" dirty="0">
                <a:ln>
                  <a:noFill/>
                </a:ln>
                <a:solidFill>
                  <a:srgbClr val="2828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41 КОНСТИТУЦИИ РБ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33360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3600" b="1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 имеют право на защиту своих экономических и социальных интересов, включая право на объединение в профессиональные союзы, заключение коллективных договоров (соглашений) и право на забастовку.</a:t>
            </a:r>
          </a:p>
          <a:p>
            <a:pPr marL="0" lvl="0" indent="0"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3600" b="1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Принудительный труд запрещается, кроме работы или службы, определяемой приговором суда или в соответствии с законом о чрезвычайном и военном положении</a:t>
            </a:r>
            <a:endParaRPr lang="ru-RU" sz="2400" b="1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7767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60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Главным правовым актом трудового права является Трудовой кодекс Республики Беларусь</a:t>
            </a:r>
            <a:endParaRPr lang="ru-RU" sz="6000" b="1" dirty="0">
              <a:ln/>
              <a:solidFill>
                <a:schemeClr val="bg2">
                  <a:lumMod val="25000"/>
                </a:schemeClr>
              </a:solidFill>
              <a:effectLst/>
              <a:latin typeface="Verdana" panose="020B0604030504040204" pitchFamily="34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8441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3600" b="1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Законодательные акты, регулирующие трудовые отношения в РБ: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36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Всеобщая декларация прав человека ООН;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36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Конвенция ООН о правах ребенка,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36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Конституция РБ;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36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Трудовой кодекс РБ;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36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Отдельные законы о труде;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3600" dirty="0">
                <a:ln/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Подзаконные нормативные акты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92630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</TotalTime>
  <Words>1143</Words>
  <Application>Microsoft Office PowerPoint</Application>
  <PresentationFormat>Произвольный</PresentationFormat>
  <Paragraphs>71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Открытая</vt:lpstr>
      <vt:lpstr>Труд: право или обязанность? Трудовые права несовершеннолетних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Нормы труда для несовершеннолетних</vt:lpstr>
      <vt:lpstr>Нормы труда для несовершеннолетних: </vt:lpstr>
      <vt:lpstr>Слайд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Труд: право или обязанность? Трудовые права несовершеннолетних</dc:title>
  <dc:creator>1</dc:creator>
  <cp:lastModifiedBy>Татьяна</cp:lastModifiedBy>
  <cp:revision>5</cp:revision>
  <dcterms:created xsi:type="dcterms:W3CDTF">2018-01-25T09:59:49Z</dcterms:created>
  <dcterms:modified xsi:type="dcterms:W3CDTF">2018-02-19T17:34:10Z</dcterms:modified>
</cp:coreProperties>
</file>