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74" r:id="rId4"/>
    <p:sldId id="258" r:id="rId5"/>
    <p:sldId id="261" r:id="rId6"/>
    <p:sldId id="262" r:id="rId7"/>
    <p:sldId id="263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60" r:id="rId16"/>
    <p:sldId id="273" r:id="rId17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2636912"/>
            <a:ext cx="7772400" cy="1829761"/>
          </a:xfr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ru-RU" sz="4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Компетенции деятельности родительского комитета как полноправного органа  самоуправления учреждений образования </a:t>
            </a:r>
            <a:endParaRPr lang="ru-RU" sz="4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4008" y="4869160"/>
            <a:ext cx="4104456" cy="119970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Шандроха Марина Ивановна,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начальник отдела воспитательной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социальной работы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856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7467600" cy="1143000"/>
          </a:xfrm>
        </p:spPr>
        <p:txBody>
          <a:bodyPr>
            <a:noAutofit/>
          </a:bodyPr>
          <a:lstStyle/>
          <a:p>
            <a:pPr algn="ctr">
              <a:lnSpc>
                <a:spcPts val="2500"/>
              </a:lnSpc>
            </a:pP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 компетенции родительского комитета относится: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467544" y="1484784"/>
            <a:ext cx="7467600" cy="487375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600" b="1" dirty="0" smtClean="0">
                <a:latin typeface="Times New Roman"/>
                <a:ea typeface="Calibri"/>
              </a:rPr>
              <a:t>проведение разъяснительной и консультативной работы среди родителей учащихся об их правах и обязанностях</a:t>
            </a:r>
          </a:p>
          <a:p>
            <a:pPr marL="0" indent="0" algn="just"/>
            <a:r>
              <a:rPr lang="ru-RU" sz="2800" dirty="0" smtClean="0">
                <a:latin typeface="Times New Roman"/>
              </a:rPr>
              <a:t>«О подготовке и распространении информационных материалов для родителей «Профилактика насилия в семье»;</a:t>
            </a:r>
            <a:endParaRPr lang="ru-RU" sz="2800" dirty="0" smtClean="0"/>
          </a:p>
          <a:p>
            <a:pPr marL="0" indent="0" algn="just"/>
            <a:r>
              <a:rPr lang="ru-RU" sz="2800" dirty="0" smtClean="0">
                <a:latin typeface="Times New Roman"/>
              </a:rPr>
              <a:t>«О проведении разъяснительной работы среди законных представителей (родителей) применения ст.ст. 126-136 Кодекса Республики Беларусь об образовании к несовершеннолетним»;</a:t>
            </a:r>
          </a:p>
          <a:p>
            <a:pPr marL="0" indent="0" algn="just"/>
            <a:r>
              <a:rPr lang="ru-RU" sz="2800" dirty="0" smtClean="0">
                <a:latin typeface="Times New Roman"/>
              </a:rPr>
              <a:t>«О доведения до сведения законных представителей результатов психосоциального анкетирования несовершеннолетних».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395536" y="1412776"/>
            <a:ext cx="7848872" cy="4896544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2800" b="1" dirty="0" smtClean="0">
                <a:latin typeface="Times New Roman"/>
                <a:ea typeface="Calibri"/>
              </a:rPr>
              <a:t>распространение лучшего опыта семейного воспитания</a:t>
            </a:r>
          </a:p>
          <a:p>
            <a:pPr marL="0" indent="0" algn="just"/>
            <a:r>
              <a:rPr lang="ru-RU" sz="2800" dirty="0" smtClean="0">
                <a:latin typeface="Times New Roman"/>
              </a:rPr>
              <a:t>«О результативности совместной работы классного руководителя Ф.И.О. и семьи Ф. по профилактике противоправного поведения детей»;</a:t>
            </a:r>
            <a:endParaRPr lang="ru-RU" sz="2800" dirty="0" smtClean="0"/>
          </a:p>
          <a:p>
            <a:pPr marL="0" indent="0" algn="just"/>
            <a:r>
              <a:rPr lang="ru-RU" sz="2800" dirty="0" smtClean="0">
                <a:latin typeface="Times New Roman"/>
              </a:rPr>
              <a:t>«О результатах выступления семейных команд в районном конкурсе «Папа, мама, я – спортивная семья!», конкурсе многодетных семей;</a:t>
            </a:r>
          </a:p>
          <a:p>
            <a:pPr marL="0" indent="0" algn="just"/>
            <a:r>
              <a:rPr lang="ru-RU" sz="2800" dirty="0" smtClean="0">
                <a:latin typeface="Times New Roman"/>
              </a:rPr>
              <a:t>«О роли родителей в формировании здорового образа жизни несовершеннолетних» (из опыта работы родителей 9 «Б» класса).</a:t>
            </a:r>
          </a:p>
          <a:p>
            <a:endParaRPr lang="ru-RU" dirty="0"/>
          </a:p>
        </p:txBody>
      </p:sp>
      <p:sp>
        <p:nvSpPr>
          <p:cNvPr id="5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ts val="2500"/>
              </a:lnSpc>
            </a:pP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 компетенции родительского комитета относится: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395536" y="1412776"/>
            <a:ext cx="7776864" cy="48245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latin typeface="Times New Roman"/>
                <a:ea typeface="Calibri"/>
              </a:rPr>
              <a:t>оказание содействия в проведении физкультурно-оздоровительных, культурно-массовых и иных мероприятий</a:t>
            </a:r>
          </a:p>
          <a:p>
            <a:pPr marL="0" indent="0" algn="just"/>
            <a:r>
              <a:rPr lang="ru-RU" sz="2800" dirty="0" smtClean="0">
                <a:latin typeface="Times New Roman"/>
              </a:rPr>
              <a:t>«Об активизации родительской общественности в организации экскурсионной деятельности учащихся»;</a:t>
            </a:r>
            <a:endParaRPr lang="ru-RU" sz="2800" dirty="0" smtClean="0"/>
          </a:p>
          <a:p>
            <a:pPr marL="0" indent="0" algn="just"/>
            <a:r>
              <a:rPr lang="ru-RU" sz="2800" dirty="0" smtClean="0">
                <a:latin typeface="Times New Roman"/>
              </a:rPr>
              <a:t>«О результатах родительской поддержки организации родительских суббот».</a:t>
            </a:r>
          </a:p>
          <a:p>
            <a:endParaRPr lang="ru-RU" dirty="0"/>
          </a:p>
        </p:txBody>
      </p:sp>
      <p:sp>
        <p:nvSpPr>
          <p:cNvPr id="5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ts val="2500"/>
              </a:lnSpc>
            </a:pP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 компетенции родительского комитета относится: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8064896" cy="49685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latin typeface="Times New Roman"/>
                <a:ea typeface="Calibri"/>
              </a:rPr>
              <a:t>Взаимодействие с педагогическим коллективом учреждения образования по вопросам профилактики правонарушений среди несовершеннолетних учащихся </a:t>
            </a:r>
          </a:p>
          <a:p>
            <a:r>
              <a:rPr lang="ru-RU" sz="2800" dirty="0" smtClean="0">
                <a:latin typeface="Times New Roman"/>
              </a:rPr>
              <a:t>«Ф</a:t>
            </a:r>
            <a:r>
              <a:rPr lang="ru-RU" sz="2800" dirty="0" smtClean="0"/>
              <a:t>ормы  </a:t>
            </a:r>
            <a:r>
              <a:rPr lang="ru-RU" sz="2800" dirty="0"/>
              <a:t>и </a:t>
            </a:r>
            <a:r>
              <a:rPr lang="ru-RU" sz="2800" dirty="0" smtClean="0"/>
              <a:t>методы работы по профилактике правонарушений и преступлений среди несовершеннолетних»;</a:t>
            </a:r>
          </a:p>
          <a:p>
            <a:pPr marL="0" indent="0" algn="just"/>
            <a:r>
              <a:rPr lang="ru-RU" sz="2800" dirty="0" smtClean="0">
                <a:latin typeface="Times New Roman"/>
              </a:rPr>
              <a:t>«Обеспечение занятости несовершеннолетних как условие профилактики преступлений и правонарушений среди несовершеннолетних».</a:t>
            </a:r>
          </a:p>
          <a:p>
            <a:endParaRPr lang="ru-RU" dirty="0"/>
          </a:p>
        </p:txBody>
      </p:sp>
      <p:sp>
        <p:nvSpPr>
          <p:cNvPr id="5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ts val="2500"/>
              </a:lnSpc>
            </a:pP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 компетенции родительского комитета относится: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latin typeface="Times New Roman"/>
                <a:ea typeface="Calibri"/>
              </a:rPr>
              <a:t>Взаимодействие с другими органами самоуправления учреждений образования по вопросам, относящимся к компетенции родительского комитета</a:t>
            </a:r>
          </a:p>
          <a:p>
            <a:pPr marL="0" indent="0" algn="ctr">
              <a:buNone/>
            </a:pPr>
            <a:endParaRPr lang="ru-RU" sz="2800" b="1" dirty="0" smtClean="0">
              <a:latin typeface="Times New Roman"/>
              <a:ea typeface="Calibri"/>
            </a:endParaRPr>
          </a:p>
          <a:p>
            <a:r>
              <a:rPr lang="ru-RU" sz="2800" dirty="0" smtClean="0">
                <a:latin typeface="Times New Roman"/>
              </a:rPr>
              <a:t>с попечительским советом; </a:t>
            </a:r>
          </a:p>
          <a:p>
            <a:r>
              <a:rPr lang="ru-RU" sz="2800" dirty="0">
                <a:latin typeface="Times New Roman"/>
              </a:rPr>
              <a:t>с</a:t>
            </a:r>
            <a:r>
              <a:rPr lang="ru-RU" sz="2800" dirty="0" smtClean="0">
                <a:latin typeface="Times New Roman"/>
              </a:rPr>
              <a:t> советом учреждения;</a:t>
            </a:r>
          </a:p>
          <a:p>
            <a:r>
              <a:rPr lang="ru-RU" sz="2800" dirty="0" smtClean="0">
                <a:latin typeface="Times New Roman"/>
              </a:rPr>
              <a:t>с педагогическим советом.</a:t>
            </a:r>
            <a:endParaRPr lang="ru-RU" dirty="0"/>
          </a:p>
        </p:txBody>
      </p:sp>
      <p:sp>
        <p:nvSpPr>
          <p:cNvPr id="5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ts val="2500"/>
              </a:lnSpc>
            </a:pP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 компетенции родительского комитета относится: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669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3645024"/>
            <a:ext cx="7467600" cy="144016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Обращаем внимание: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члены родительского комитета не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имеют права решать вопросы, касающиеся привлечения денежных средств для обеспечения деятельности учреждения образования,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также собирать деньги на нужды учреждения образования</a:t>
            </a:r>
            <a:b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2636912"/>
            <a:ext cx="7772400" cy="1829761"/>
          </a:xfr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ru-RU" sz="4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Компетенции деятельности родительского комитета как полноправного органа  самоуправления учреждений образования </a:t>
            </a:r>
            <a:endParaRPr lang="ru-RU" sz="4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4008" y="4869160"/>
            <a:ext cx="4104456" cy="119970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Шандроха Марина Ивановна,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начальник отдела воспитательной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социальной работы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818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3789040"/>
            <a:ext cx="7772400" cy="1829761"/>
          </a:xfrm>
        </p:spPr>
        <p:txBody>
          <a:bodyPr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ПОСТАНОВЛЕНИЕ МИНИСТЕРСТВА ОБРАЗОВАНИЯ РЕСПУБЛИКИ БЕЛАРУСЬ</a:t>
            </a:r>
            <a:b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от 28 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июня 2011 г. N 47</a:t>
            </a:r>
            <a:b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b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ОБ УТВЕРЖДЕНИИ ПОЛОЖЕНИЙ О ПЕДАГОГИЧЕСКОМ СОВЕТЕ УЧРЕЖДЕНИЯ ОБЩЕГО СРЕДНЕГО ОБРАЗОВАНИЯ И </a:t>
            </a:r>
            <a:r>
              <a:rPr lang="ru-RU" sz="2400" u="sng" dirty="0">
                <a:solidFill>
                  <a:schemeClr val="tx1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РОДИТЕЛЬСКОМ КОМИТЕТЕ 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УЧРЕЖДЕНИЯ ОБЩЕГО СРЕДНЕГО ОБРАЗОВАНИЯ</a:t>
            </a:r>
            <a:b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 редакции постановления Министерства образования Республики Беларусь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28.12.2016 №126)</a:t>
            </a:r>
          </a:p>
        </p:txBody>
      </p:sp>
    </p:spTree>
    <p:extLst>
      <p:ext uri="{BB962C8B-B14F-4D97-AF65-F5344CB8AC3E}">
        <p14:creationId xmlns:p14="http://schemas.microsoft.com/office/powerpoint/2010/main" xmlns="" val="251257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4572008"/>
            <a:ext cx="7572428" cy="997282"/>
          </a:xfrm>
        </p:spPr>
        <p:txBody>
          <a:bodyPr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ОСТАНОВЛЕНИЕ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ИНИСТЕРСТВА ОБРАЗОВАНИЯ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ЕСПУБЛИКИ БЕЛАРУСЬ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ОТ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11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ИЮНЯ 2011 Г. N 65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ОБ УТВЕРЖДЕНИИ ПОЛОЖЕНИЙ О ПЕДАГОГИЧЕСКОМ СОВЕТЕ УЧРЕЖДЕНИЯ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ДОШКОЛЬНОГО ОБРАЗОВАНИЯ И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400" u="sng" dirty="0" smtClean="0">
                <a:solidFill>
                  <a:schemeClr val="tx1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РОДИТЕЛЬСКОМ КОМИТЕТЕ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УЧРЕЖДЕНИЯ ДОШКОЛЬНОГООБРАЗОВАНИЯ И ПРИЗНАНИИ УТРАТИВШИМ СИЛУ ПОСТАНОВЛЕНИЯ МИНИСТЕРСТВА ОБРАЗОВАНИЯ РЕСПУБЛИКИ БЕЛАРУСЬ ОТ 2 АПРЕЛЯ 2010 Г. № 41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endParaRPr lang="ru-RU" sz="16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257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431" y="1705490"/>
            <a:ext cx="8712968" cy="1829761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tx1"/>
                </a:solidFill>
                <a:effectLst/>
              </a:rPr>
              <a:t/>
            </a:r>
            <a:br>
              <a:rPr lang="ru-RU" sz="2400" dirty="0">
                <a:solidFill>
                  <a:schemeClr val="tx1"/>
                </a:solidFill>
                <a:effectLst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Состав 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родительского комитета определяется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на 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общем родительском собрании учреждения образования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из 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представителей родителей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(минимум по 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одному от каждого класса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), в учреждениях дошкольно</a:t>
            </a:r>
            <a:r>
              <a:rPr lang="ru-RU" sz="24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го образования – из членов родительских комитетов групп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сроком 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на один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год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</a:b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з своего состава родительский комитет на первом заседании избирает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председателя и секретаря.</a:t>
            </a:r>
            <a:endParaRPr lang="ru-RU" sz="2400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179023" y="4005064"/>
            <a:ext cx="7956376" cy="189436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4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Последовательность в проведении мероприятий: </a:t>
            </a:r>
          </a:p>
          <a:p>
            <a:pPr marL="457200" indent="-457200" algn="r">
              <a:buAutoNum type="arabicPeriod"/>
            </a:pPr>
            <a:r>
              <a:rPr lang="ru-RU" sz="24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Общее родительское собрание с выбором состава родительского комитета;</a:t>
            </a:r>
          </a:p>
          <a:p>
            <a:pPr algn="r"/>
            <a:r>
              <a:rPr lang="ru-RU" sz="24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  Заседание родительского комитета с выбором председателя и секретаря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515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628800"/>
            <a:ext cx="8136904" cy="1894362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Под руководством членов родительского комитета в учреждении образования могут создаваться постоянные или временные комиссии по отдельным направлениям работы.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Calibri"/>
                <a:ea typeface="Times New Roman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Calibri"/>
                <a:ea typeface="Times New Roman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Состав комиссий и содержание их деятельности определяются решением родительского комитета.</a:t>
            </a:r>
            <a:endParaRPr lang="ru-RU" sz="24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750496" cy="1371600"/>
          </a:xfrm>
        </p:spPr>
        <p:txBody>
          <a:bodyPr>
            <a:normAutofit fontScale="92500"/>
          </a:bodyPr>
          <a:lstStyle/>
          <a:p>
            <a:pPr marL="360000" lvl="1" algn="r">
              <a:spcBef>
                <a:spcPts val="600"/>
              </a:spcBef>
            </a:pPr>
            <a:r>
              <a:rPr lang="ru-RU" sz="2700" b="1" i="1" dirty="0" smtClean="0">
                <a:solidFill>
                  <a:schemeClr val="tx1"/>
                </a:solidFill>
              </a:rPr>
              <a:t>Например: </a:t>
            </a:r>
          </a:p>
          <a:p>
            <a:pPr marL="360000" lvl="1" algn="r">
              <a:spcBef>
                <a:spcPts val="600"/>
              </a:spcBef>
            </a:pPr>
            <a:r>
              <a:rPr lang="ru-RU" sz="2700" b="1" i="1" dirty="0" smtClean="0">
                <a:solidFill>
                  <a:schemeClr val="tx1"/>
                </a:solidFill>
              </a:rPr>
              <a:t>Постоянная комиссия по организации занятости учащихся</a:t>
            </a:r>
            <a:endParaRPr lang="ru-RU" sz="27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692696"/>
            <a:ext cx="7488832" cy="18943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</a:br>
            <a:r>
              <a:rPr lang="ru-RU" sz="27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Деятельность родительского комитета осуществляется по разработанному и принятому плану, который согласовывается с руководителем учреждения образования .</a:t>
            </a:r>
            <a:endParaRPr lang="ru-RU" sz="27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1720" y="4293096"/>
            <a:ext cx="6892280" cy="1371600"/>
          </a:xfrm>
        </p:spPr>
        <p:txBody>
          <a:bodyPr>
            <a:noAutofit/>
          </a:bodyPr>
          <a:lstStyle/>
          <a:p>
            <a:pPr algn="r"/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первом протоколе заседания родительского комитета должен быть отражен вопрос          «О рассмотрении плана работы родительского комитета на 2021-2022 учебный год»</a:t>
            </a: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0" y="188640"/>
            <a:ext cx="9144000" cy="6552728"/>
          </a:xfrm>
        </p:spPr>
        <p:txBody>
          <a:bodyPr>
            <a:noAutofit/>
          </a:bodyPr>
          <a:lstStyle/>
          <a:p>
            <a:pPr algn="ctr">
              <a:lnSpc>
                <a:spcPts val="1400"/>
              </a:lnSpc>
              <a:spcBef>
                <a:spcPts val="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ПРОТОКОЛ 28.08.2021 №1</a:t>
            </a:r>
          </a:p>
          <a:p>
            <a:pPr algn="ctr">
              <a:lnSpc>
                <a:spcPts val="1400"/>
              </a:lnSpc>
              <a:spcBef>
                <a:spcPts val="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заседания родительского комитета</a:t>
            </a:r>
          </a:p>
          <a:p>
            <a:pPr>
              <a:lnSpc>
                <a:spcPts val="1400"/>
              </a:lnSpc>
              <a:spcBef>
                <a:spcPts val="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Председатель –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П.П.Петров</a:t>
            </a:r>
          </a:p>
          <a:p>
            <a:pPr>
              <a:lnSpc>
                <a:spcPts val="1400"/>
              </a:lnSpc>
              <a:spcBef>
                <a:spcPts val="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Секретарь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С.С.Сидоров</a:t>
            </a:r>
          </a:p>
          <a:p>
            <a:pPr>
              <a:lnSpc>
                <a:spcPts val="1400"/>
              </a:lnSpc>
              <a:spcBef>
                <a:spcPts val="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Присутствовали: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11 человек (регистрационный лист прилагается)</a:t>
            </a:r>
          </a:p>
          <a:p>
            <a:pPr>
              <a:lnSpc>
                <a:spcPts val="1400"/>
              </a:lnSpc>
              <a:spcBef>
                <a:spcPts val="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Приглашенные: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заместитель директора по воспитательной работе И.И.Иванов</a:t>
            </a:r>
          </a:p>
          <a:p>
            <a:pPr>
              <a:lnSpc>
                <a:spcPts val="1400"/>
              </a:lnSpc>
              <a:spcBef>
                <a:spcPts val="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Повестка дня:</a:t>
            </a:r>
          </a:p>
          <a:p>
            <a:pPr indent="20638">
              <a:lnSpc>
                <a:spcPts val="1400"/>
              </a:lnSpc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1.О выборах председателя и секретаря родительского комитета. Информация заместителя директора по воспитательной работе И.И.Иванова</a:t>
            </a:r>
          </a:p>
          <a:p>
            <a:pPr marL="0" indent="363538">
              <a:lnSpc>
                <a:spcPts val="1400"/>
              </a:lnSpc>
              <a:spcBef>
                <a:spcPts val="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 О рассмотрении плана работы родительского комитета на 2021-2022 учебный год. </a:t>
            </a:r>
          </a:p>
          <a:p>
            <a:pPr marL="0" indent="363538">
              <a:lnSpc>
                <a:spcPts val="1400"/>
              </a:lnSpc>
              <a:spcBef>
                <a:spcPts val="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Информация председателя родительского комитета  П.П.Петрова</a:t>
            </a:r>
          </a:p>
          <a:p>
            <a:pPr>
              <a:lnSpc>
                <a:spcPts val="1400"/>
              </a:lnSpc>
              <a:spcBef>
                <a:spcPts val="0"/>
              </a:spcBef>
              <a:buAutoNum type="arabicPeriod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СЛУШАЛИ:</a:t>
            </a:r>
          </a:p>
          <a:p>
            <a:pPr marL="0" indent="363538">
              <a:lnSpc>
                <a:spcPts val="1400"/>
              </a:lnSpc>
              <a:spcBef>
                <a:spcPts val="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И.И.Иванова– Работа родительского комитета в 2020/2021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уч.г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была плодотворной и результативной. ……… Предлагаю избрать Петрова П.П председателем родительского комитета в 2021/2022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уч.г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lnSpc>
                <a:spcPts val="1400"/>
              </a:lnSpc>
              <a:spcBef>
                <a:spcPts val="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ВЫСТУПИЛИ:</a:t>
            </a:r>
          </a:p>
          <a:p>
            <a:pPr marL="0" indent="363538">
              <a:lnSpc>
                <a:spcPts val="1400"/>
              </a:lnSpc>
              <a:spcBef>
                <a:spcPts val="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Н.Н.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Чечетко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 Для  четкой организации деятельности родительского комитета необходима </a:t>
            </a:r>
          </a:p>
          <a:p>
            <a:pPr marL="0" indent="363538">
              <a:lnSpc>
                <a:spcPts val="1400"/>
              </a:lnSpc>
              <a:spcBef>
                <a:spcPts val="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работа постоянной комиссии по организации полезного досуга учащихся</a:t>
            </a:r>
          </a:p>
          <a:p>
            <a:pPr marL="0" indent="0">
              <a:lnSpc>
                <a:spcPts val="1400"/>
              </a:lnSpc>
              <a:spcBef>
                <a:spcPts val="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РЕШИЛИ:</a:t>
            </a:r>
          </a:p>
          <a:p>
            <a:pPr marL="0" indent="363538">
              <a:lnSpc>
                <a:spcPts val="1400"/>
              </a:lnSpc>
              <a:spcBef>
                <a:spcPts val="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1.1. Избрать председателем родительского комитета Петрова П.П. Срок исполнения – </a:t>
            </a:r>
          </a:p>
          <a:p>
            <a:pPr marL="0" indent="363538">
              <a:lnSpc>
                <a:spcPts val="1400"/>
              </a:lnSpc>
              <a:spcBef>
                <a:spcPts val="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2021/2022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уч.г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63538">
              <a:lnSpc>
                <a:spcPts val="1400"/>
              </a:lnSpc>
              <a:spcBef>
                <a:spcPts val="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1.2. Организовать работу постоянных комиссий. Срок исполнения – 2021/2022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уч.г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lnSpc>
                <a:spcPts val="1400"/>
              </a:lnSpc>
              <a:spcBef>
                <a:spcPts val="0"/>
              </a:spcBef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Голосовали:</a:t>
            </a:r>
          </a:p>
          <a:p>
            <a:pPr marL="0" lvl="0" indent="0">
              <a:lnSpc>
                <a:spcPts val="1400"/>
              </a:lnSpc>
              <a:spcBef>
                <a:spcPts val="0"/>
              </a:spcBef>
            </a:pP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2. СЛУШАЛИ:</a:t>
            </a:r>
          </a:p>
          <a:p>
            <a:pPr marL="0" lvl="0" indent="363538">
              <a:lnSpc>
                <a:spcPts val="1400"/>
              </a:lnSpc>
              <a:spcBef>
                <a:spcPts val="0"/>
              </a:spcBef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П.П.Петрова -</a:t>
            </a:r>
          </a:p>
          <a:p>
            <a:pPr marL="0" lvl="0" indent="0">
              <a:lnSpc>
                <a:spcPts val="1400"/>
              </a:lnSpc>
              <a:spcBef>
                <a:spcPts val="0"/>
              </a:spcBef>
            </a:pP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РЕШИЛИ:</a:t>
            </a:r>
          </a:p>
          <a:p>
            <a:pPr marL="0" lvl="0" indent="363538">
              <a:lnSpc>
                <a:spcPts val="1400"/>
              </a:lnSpc>
              <a:spcBef>
                <a:spcPts val="0"/>
              </a:spcBef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2.1. Утвердить план работы родительского комитета на 2021/2022 </a:t>
            </a:r>
            <a:r>
              <a:rPr lang="ru-RU" sz="16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уч.г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363538">
              <a:lnSpc>
                <a:spcPts val="1400"/>
              </a:lnSpc>
              <a:spcBef>
                <a:spcPts val="0"/>
              </a:spcBef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2.2. Петрову П.П. согласовать план работы родительского комитета на 2021/2022 </a:t>
            </a:r>
            <a:r>
              <a:rPr lang="ru-RU" sz="16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уч.г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с директором ГУО «» Ф.И.О.</a:t>
            </a:r>
          </a:p>
          <a:p>
            <a:pPr marL="0" lvl="0" indent="363538">
              <a:lnSpc>
                <a:spcPts val="1400"/>
              </a:lnSpc>
              <a:spcBef>
                <a:spcPts val="0"/>
              </a:spcBef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Срок исполнения – до 01.09.2021</a:t>
            </a:r>
          </a:p>
          <a:p>
            <a:pPr>
              <a:lnSpc>
                <a:spcPts val="1400"/>
              </a:lnSpc>
              <a:spcBef>
                <a:spcPts val="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Голосовали:</a:t>
            </a:r>
          </a:p>
          <a:p>
            <a:pPr>
              <a:lnSpc>
                <a:spcPts val="1400"/>
              </a:lnSpc>
              <a:spcBef>
                <a:spcPts val="0"/>
              </a:spcBef>
            </a:pP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1400"/>
              </a:lnSpc>
              <a:spcBef>
                <a:spcPts val="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Председатель                                                          подпись                             П.П. Петров</a:t>
            </a:r>
          </a:p>
          <a:p>
            <a:pPr>
              <a:lnSpc>
                <a:spcPts val="1400"/>
              </a:lnSpc>
              <a:spcBef>
                <a:spcPts val="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Секретарь                                                                подпись                           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С.С.Сидоров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ts val="1600"/>
              </a:lnSpc>
              <a:spcBef>
                <a:spcPts val="0"/>
              </a:spcBef>
            </a:pPr>
            <a:endParaRPr lang="ru-RU" sz="12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63538"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548680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Решения родительского комитета после их принятия направляются руководителю учреждения образования.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3789040"/>
            <a:ext cx="6172200" cy="1371600"/>
          </a:xfrm>
        </p:spPr>
        <p:txBody>
          <a:bodyPr>
            <a:noAutofit/>
          </a:bodyPr>
          <a:lstStyle/>
          <a:p>
            <a:pPr algn="r"/>
            <a:r>
              <a:rPr lang="ru-RU" sz="2400" i="1" dirty="0" smtClean="0">
                <a:solidFill>
                  <a:schemeClr val="tx1"/>
                </a:solidFill>
              </a:rPr>
              <a:t>Руководителю учреждения образования родительский комитет предоставляет                  выписки из протоколов,                                      </a:t>
            </a:r>
            <a:r>
              <a:rPr lang="ru-RU" sz="2400" i="1" dirty="0" smtClean="0">
                <a:solidFill>
                  <a:schemeClr val="tx1"/>
                </a:solidFill>
              </a:rPr>
              <a:t> </a:t>
            </a:r>
            <a:r>
              <a:rPr lang="ru-RU" sz="2400" i="1" dirty="0" smtClean="0">
                <a:solidFill>
                  <a:schemeClr val="tx1"/>
                </a:solidFill>
              </a:rPr>
              <a:t>план </a:t>
            </a:r>
            <a:r>
              <a:rPr lang="ru-RU" sz="2400" i="1" dirty="0" smtClean="0">
                <a:solidFill>
                  <a:schemeClr val="tx1"/>
                </a:solidFill>
              </a:rPr>
              <a:t>работы, а также  список членов родительского комитета с указанием председателя и секретаря </a:t>
            </a:r>
            <a:endParaRPr lang="ru-RU" sz="24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467544" y="1412776"/>
            <a:ext cx="7776864" cy="511256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2800" b="1" dirty="0" smtClean="0">
                <a:latin typeface="Times New Roman"/>
                <a:ea typeface="Calibri"/>
              </a:rPr>
              <a:t>содействие обеспечению оптимальных условий для организации образовательного процесса</a:t>
            </a:r>
          </a:p>
          <a:p>
            <a:pPr marL="0" indent="0" algn="just"/>
            <a:r>
              <a:rPr lang="ru-RU" sz="2800" dirty="0" smtClean="0">
                <a:latin typeface="Times New Roman"/>
              </a:rPr>
              <a:t>«О режиме работы группы продленного дня в 2021/2022 </a:t>
            </a:r>
            <a:r>
              <a:rPr lang="ru-RU" sz="2800" dirty="0" err="1" smtClean="0">
                <a:latin typeface="Times New Roman"/>
              </a:rPr>
              <a:t>уч.г</a:t>
            </a:r>
            <a:r>
              <a:rPr lang="ru-RU" sz="2800" dirty="0" smtClean="0">
                <a:latin typeface="Times New Roman"/>
              </a:rPr>
              <a:t>.»;</a:t>
            </a:r>
            <a:endParaRPr lang="ru-RU" sz="2800" dirty="0" smtClean="0"/>
          </a:p>
          <a:p>
            <a:pPr marL="0" indent="0" algn="just"/>
            <a:r>
              <a:rPr lang="ru-RU" sz="2800" dirty="0" smtClean="0">
                <a:latin typeface="Times New Roman"/>
              </a:rPr>
              <a:t>«О роли родителей в организации полезной занятости учащихся в 2021/2022 </a:t>
            </a:r>
            <a:r>
              <a:rPr lang="ru-RU" sz="2800" dirty="0" err="1" smtClean="0">
                <a:latin typeface="Times New Roman"/>
              </a:rPr>
              <a:t>уч.г</a:t>
            </a:r>
            <a:r>
              <a:rPr lang="ru-RU" sz="2800" dirty="0" smtClean="0">
                <a:latin typeface="Times New Roman"/>
              </a:rPr>
              <a:t>.»;</a:t>
            </a:r>
          </a:p>
          <a:p>
            <a:pPr marL="0" indent="0" algn="just"/>
            <a:r>
              <a:rPr lang="ru-RU" sz="2800" dirty="0" smtClean="0">
                <a:latin typeface="Times New Roman"/>
              </a:rPr>
              <a:t>«О результатах успеваемости учащихся в 1 четверти, 1 полугодии» (если включаем данный вопрос, рассматриваем его систематически);</a:t>
            </a:r>
          </a:p>
          <a:p>
            <a:pPr marL="0" indent="0" algn="just"/>
            <a:r>
              <a:rPr lang="ru-RU" sz="2800" dirty="0" smtClean="0">
                <a:latin typeface="Times New Roman"/>
              </a:rPr>
              <a:t>«Об информировании законных представителей о работе спортивных сооружений, компьютерных классов в 2021/2022 </a:t>
            </a:r>
            <a:r>
              <a:rPr lang="ru-RU" sz="2800" dirty="0" err="1" smtClean="0">
                <a:latin typeface="Times New Roman"/>
              </a:rPr>
              <a:t>уч.г</a:t>
            </a:r>
            <a:r>
              <a:rPr lang="ru-RU" sz="2800" dirty="0" smtClean="0">
                <a:latin typeface="Times New Roman"/>
              </a:rPr>
              <a:t>.»;</a:t>
            </a:r>
          </a:p>
          <a:p>
            <a:pPr marL="0" indent="0" algn="just"/>
            <a:r>
              <a:rPr lang="ru-RU" sz="2800" dirty="0" smtClean="0">
                <a:latin typeface="Times New Roman"/>
              </a:rPr>
              <a:t>«Об организации работы педагогического коллектива в шестой школьный день».</a:t>
            </a:r>
          </a:p>
          <a:p>
            <a:endParaRPr lang="ru-RU" dirty="0"/>
          </a:p>
        </p:txBody>
      </p:sp>
      <p:sp>
        <p:nvSpPr>
          <p:cNvPr id="5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ts val="2500"/>
              </a:lnSpc>
            </a:pP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 компетенции родительского комитета относится: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1217</TotalTime>
  <Words>709</Words>
  <Application>Microsoft Office PowerPoint</Application>
  <PresentationFormat>Экран (4:3)</PresentationFormat>
  <Paragraphs>83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Эркер</vt:lpstr>
      <vt:lpstr>Компетенции деятельности родительского комитета как полноправного органа  самоуправления учреждений образования </vt:lpstr>
      <vt:lpstr>ПОСТАНОВЛЕНИЕ МИНИСТЕРСТВА ОБРАЗОВАНИЯ РЕСПУБЛИКИ БЕЛАРУСЬ от 28 июня 2011 г. N 47   ОБ УТВЕРЖДЕНИИ ПОЛОЖЕНИЙ О ПЕДАГОГИЧЕСКОМ СОВЕТЕ УЧРЕЖДЕНИЯ ОБЩЕГО СРЕДНЕГО ОБРАЗОВАНИЯ И РОДИТЕЛЬСКОМ КОМИТЕТЕ УЧРЕЖДЕНИЯ ОБЩЕГО СРЕДНЕГО ОБРАЗОВАНИЯ  (в редакции постановления Министерства образования Республики Беларусь  от 28.12.2016 №126)</vt:lpstr>
      <vt:lpstr>ПОСТАНОВЛЕНИЕ МИНИСТЕРСТВА ОБРАЗОВАНИЯ РЕСПУБЛИКИ БЕЛАРУСЬ ОТ 11 ИЮНЯ 2011 Г. N 65   ОБ УТВЕРЖДЕНИИ ПОЛОЖЕНИЙ О ПЕДАГОГИЧЕСКОМ СОВЕТЕ УЧРЕЖДЕНИЯ ДОШКОЛЬНОГО ОБРАЗОВАНИЯ И РОДИТЕЛЬСКОМ КОМИТЕТЕ УЧРЕЖДЕНИЯ ДОШКОЛЬНОГООБРАЗОВАНИЯ И ПРИЗНАНИИ УТРАТИВШИМ СИЛУ ПОСТАНОВЛЕНИЯ МИНИСТЕРСТВА ОБРАЗОВАНИЯ РЕСПУБЛИКИ БЕЛАРУСЬ ОТ 2 АПРЕЛЯ 2010 Г. № 41  </vt:lpstr>
      <vt:lpstr>   Состав родительского комитета определяется на общем родительском собрании учреждения образования  из представителей родителей (минимум по одному от каждого класса), в учреждениях дошкольного образования – из членов родительских комитетов групп сроком на один год Из своего состава родительский комитет на первом заседании избирает председателя и секретаря.</vt:lpstr>
      <vt:lpstr>Под руководством членов родительского комитета в учреждении образования могут создаваться постоянные или временные комиссии по отдельным направлениям работы. Состав комиссий и содержание их деятельности определяются решением родительского комитета.</vt:lpstr>
      <vt:lpstr> Деятельность родительского комитета осуществляется по разработанному и принятому плану, который согласовывается с руководителем учреждения образования .</vt:lpstr>
      <vt:lpstr>Слайд 7</vt:lpstr>
      <vt:lpstr>Решения родительского комитета после их принятия направляются руководителю учреждения образования.</vt:lpstr>
      <vt:lpstr>К компетенции родительского комитета относится: </vt:lpstr>
      <vt:lpstr>К компетенции родительского комитета относится: </vt:lpstr>
      <vt:lpstr>К компетенции родительского комитета относится: </vt:lpstr>
      <vt:lpstr>К компетенции родительского комитета относится: </vt:lpstr>
      <vt:lpstr>К компетенции родительского комитета относится: </vt:lpstr>
      <vt:lpstr>К компетенции родительского комитета относится: </vt:lpstr>
      <vt:lpstr>Обращаем внимание:   члены родительского комитета не имеют права решать вопросы, касающиеся привлечения денежных средств для обеспечения деятельности учреждения образования,  а также собирать деньги на нужды учреждения образования </vt:lpstr>
      <vt:lpstr>Компетенции деятельности родительского комитета как полноправного органа  самоуправления учреждений образования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Деятельность родительского комитета учреждений общего среднего образования </dc:title>
  <dc:creator>User</dc:creator>
  <cp:lastModifiedBy>userd</cp:lastModifiedBy>
  <cp:revision>32</cp:revision>
  <cp:lastPrinted>2021-11-03T14:30:51Z</cp:lastPrinted>
  <dcterms:created xsi:type="dcterms:W3CDTF">2021-11-01T07:32:58Z</dcterms:created>
  <dcterms:modified xsi:type="dcterms:W3CDTF">2021-11-03T19:13:14Z</dcterms:modified>
</cp:coreProperties>
</file>