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91" r:id="rId2"/>
    <p:sldId id="274" r:id="rId3"/>
    <p:sldId id="275" r:id="rId4"/>
    <p:sldId id="279" r:id="rId5"/>
    <p:sldId id="278" r:id="rId6"/>
    <p:sldId id="280" r:id="rId7"/>
    <p:sldId id="276" r:id="rId8"/>
    <p:sldId id="277" r:id="rId9"/>
    <p:sldId id="281" r:id="rId10"/>
    <p:sldId id="282" r:id="rId11"/>
    <p:sldId id="283" r:id="rId12"/>
    <p:sldId id="284" r:id="rId13"/>
    <p:sldId id="285" r:id="rId14"/>
    <p:sldId id="287" r:id="rId15"/>
    <p:sldId id="289" r:id="rId16"/>
    <p:sldId id="288" r:id="rId1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C0F7C7D4-F021-440F-940B-0318DBC3A9EB}">
          <p14:sldIdLst>
            <p14:sldId id="291"/>
            <p14:sldId id="274"/>
            <p14:sldId id="275"/>
            <p14:sldId id="279"/>
            <p14:sldId id="278"/>
            <p14:sldId id="280"/>
            <p14:sldId id="276"/>
            <p14:sldId id="277"/>
            <p14:sldId id="281"/>
            <p14:sldId id="282"/>
            <p14:sldId id="283"/>
            <p14:sldId id="284"/>
            <p14:sldId id="285"/>
            <p14:sldId id="287"/>
            <p14:sldId id="289"/>
            <p14:sldId id="288"/>
          </p14:sldIdLst>
        </p14:section>
      </p14:sectionLst>
    </p:ex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User" initials="U" lastIdx="2" clrIdx="0">
    <p:extLst>
      <p:ext uri="{19B8F6BF-5375-455C-9EA6-DF929625EA0E}">
        <p15:presenceInfo xmlns="" xmlns:p15="http://schemas.microsoft.com/office/powerpoint/2012/main" userId="Use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8" d="100"/>
          <a:sy n="88" d="100"/>
        </p:scale>
        <p:origin x="-624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10E6C4B-E678-4081-92FC-23C34AE482B3}" type="doc">
      <dgm:prSet loTypeId="urn:microsoft.com/office/officeart/2005/8/layout/default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C9F90876-7539-472B-A96E-43C7666F3E66}">
      <dgm:prSet phldrT="[Текст]"/>
      <dgm:spPr/>
      <dgm:t>
        <a:bodyPr/>
        <a:lstStyle/>
        <a:p>
          <a:r>
            <a:rPr lang="ru-RU" dirty="0" smtClean="0">
              <a:solidFill>
                <a:srgbClr val="002060"/>
              </a:solidFill>
            </a:rPr>
            <a:t>законные представители обучающихся, в том числе члены родительского комитета</a:t>
          </a:r>
          <a:endParaRPr lang="ru-RU" dirty="0">
            <a:solidFill>
              <a:srgbClr val="002060"/>
            </a:solidFill>
          </a:endParaRPr>
        </a:p>
      </dgm:t>
    </dgm:pt>
    <dgm:pt modelId="{2DABA6AE-241F-47B5-86D2-3AB67BE1E7AF}" type="parTrans" cxnId="{7278F3C7-5F7E-4E5C-93FF-C342DB2EA0C9}">
      <dgm:prSet/>
      <dgm:spPr/>
      <dgm:t>
        <a:bodyPr/>
        <a:lstStyle/>
        <a:p>
          <a:endParaRPr lang="ru-RU"/>
        </a:p>
      </dgm:t>
    </dgm:pt>
    <dgm:pt modelId="{E3E7987C-6856-45EF-A0E6-0A10BC6C13E0}" type="sibTrans" cxnId="{7278F3C7-5F7E-4E5C-93FF-C342DB2EA0C9}">
      <dgm:prSet/>
      <dgm:spPr/>
      <dgm:t>
        <a:bodyPr/>
        <a:lstStyle/>
        <a:p>
          <a:endParaRPr lang="ru-RU"/>
        </a:p>
      </dgm:t>
    </dgm:pt>
    <dgm:pt modelId="{56F72AD2-189A-4BEB-8AA0-F9E19695BA0C}">
      <dgm:prSet phldrT="[Текст]"/>
      <dgm:spPr/>
      <dgm:t>
        <a:bodyPr/>
        <a:lstStyle/>
        <a:p>
          <a:r>
            <a:rPr lang="ru-RU" dirty="0" smtClean="0">
              <a:solidFill>
                <a:srgbClr val="0070C0"/>
              </a:solidFill>
            </a:rPr>
            <a:t>педагогические работники</a:t>
          </a:r>
          <a:endParaRPr lang="ru-RU" dirty="0">
            <a:solidFill>
              <a:srgbClr val="0070C0"/>
            </a:solidFill>
          </a:endParaRPr>
        </a:p>
      </dgm:t>
    </dgm:pt>
    <dgm:pt modelId="{E7E86C89-E260-4D00-8BF3-288EBDFAEDDA}" type="parTrans" cxnId="{3EE4B1E7-BC73-40CA-A978-35E87E6A3080}">
      <dgm:prSet/>
      <dgm:spPr/>
      <dgm:t>
        <a:bodyPr/>
        <a:lstStyle/>
        <a:p>
          <a:endParaRPr lang="ru-RU"/>
        </a:p>
      </dgm:t>
    </dgm:pt>
    <dgm:pt modelId="{D2E37CB1-7681-4DC7-BF77-4FDF5115AC3C}" type="sibTrans" cxnId="{3EE4B1E7-BC73-40CA-A978-35E87E6A3080}">
      <dgm:prSet/>
      <dgm:spPr/>
      <dgm:t>
        <a:bodyPr/>
        <a:lstStyle/>
        <a:p>
          <a:endParaRPr lang="ru-RU"/>
        </a:p>
      </dgm:t>
    </dgm:pt>
    <dgm:pt modelId="{F8D3A9BE-F486-40F5-92D2-CAFF11D9ADED}">
      <dgm:prSet phldrT="[Текст]"/>
      <dgm:spPr/>
      <dgm:t>
        <a:bodyPr/>
        <a:lstStyle/>
        <a:p>
          <a:r>
            <a:rPr lang="ru-RU" dirty="0" smtClean="0">
              <a:solidFill>
                <a:srgbClr val="002060"/>
              </a:solidFill>
            </a:rPr>
            <a:t>представители общественных объединений</a:t>
          </a:r>
          <a:endParaRPr lang="ru-RU" dirty="0">
            <a:solidFill>
              <a:srgbClr val="002060"/>
            </a:solidFill>
          </a:endParaRPr>
        </a:p>
      </dgm:t>
    </dgm:pt>
    <dgm:pt modelId="{E5B870F0-7A4E-4DCD-B9BA-79D07EFA0822}" type="parTrans" cxnId="{791817AE-2991-49E7-9E67-84662DC17E13}">
      <dgm:prSet/>
      <dgm:spPr/>
      <dgm:t>
        <a:bodyPr/>
        <a:lstStyle/>
        <a:p>
          <a:endParaRPr lang="ru-RU"/>
        </a:p>
      </dgm:t>
    </dgm:pt>
    <dgm:pt modelId="{B61991B0-384F-4808-BFED-952A9DDDEC2C}" type="sibTrans" cxnId="{791817AE-2991-49E7-9E67-84662DC17E13}">
      <dgm:prSet/>
      <dgm:spPr/>
      <dgm:t>
        <a:bodyPr/>
        <a:lstStyle/>
        <a:p>
          <a:endParaRPr lang="ru-RU"/>
        </a:p>
      </dgm:t>
    </dgm:pt>
    <dgm:pt modelId="{94FE7583-7401-4070-A123-35064C6B8E83}">
      <dgm:prSet phldrT="[Текст]"/>
      <dgm:spPr/>
      <dgm:t>
        <a:bodyPr/>
        <a:lstStyle/>
        <a:p>
          <a:r>
            <a:rPr lang="ru-RU" dirty="0" smtClean="0">
              <a:solidFill>
                <a:srgbClr val="002060"/>
              </a:solidFill>
            </a:rPr>
            <a:t>представители других организаций</a:t>
          </a:r>
          <a:endParaRPr lang="ru-RU" dirty="0">
            <a:solidFill>
              <a:srgbClr val="002060"/>
            </a:solidFill>
          </a:endParaRPr>
        </a:p>
      </dgm:t>
    </dgm:pt>
    <dgm:pt modelId="{0BCE4121-8339-4BC4-8ABD-FA41C6EF0D23}" type="parTrans" cxnId="{813C15E8-943C-4E67-932E-D461E470F7DF}">
      <dgm:prSet/>
      <dgm:spPr/>
      <dgm:t>
        <a:bodyPr/>
        <a:lstStyle/>
        <a:p>
          <a:endParaRPr lang="ru-RU"/>
        </a:p>
      </dgm:t>
    </dgm:pt>
    <dgm:pt modelId="{1C2A6B6C-73EE-4C53-9BB8-9949AEA18A10}" type="sibTrans" cxnId="{813C15E8-943C-4E67-932E-D461E470F7DF}">
      <dgm:prSet/>
      <dgm:spPr/>
      <dgm:t>
        <a:bodyPr/>
        <a:lstStyle/>
        <a:p>
          <a:endParaRPr lang="ru-RU"/>
        </a:p>
      </dgm:t>
    </dgm:pt>
    <dgm:pt modelId="{DF246E8C-1F67-4E12-8ADD-D76A942F03ED}">
      <dgm:prSet phldrT="[Текст]"/>
      <dgm:spPr/>
      <dgm:t>
        <a:bodyPr/>
        <a:lstStyle/>
        <a:p>
          <a:r>
            <a:rPr lang="ru-RU" dirty="0" smtClean="0">
              <a:solidFill>
                <a:srgbClr val="0070C0"/>
              </a:solidFill>
            </a:rPr>
            <a:t>иные лица</a:t>
          </a:r>
          <a:endParaRPr lang="ru-RU" dirty="0">
            <a:solidFill>
              <a:srgbClr val="0070C0"/>
            </a:solidFill>
          </a:endParaRPr>
        </a:p>
      </dgm:t>
    </dgm:pt>
    <dgm:pt modelId="{02C49629-EB02-4BE1-A2F8-2B3AE158D36D}" type="parTrans" cxnId="{178E09DB-CE82-4D17-8CFE-9D4513ADDF1D}">
      <dgm:prSet/>
      <dgm:spPr/>
      <dgm:t>
        <a:bodyPr/>
        <a:lstStyle/>
        <a:p>
          <a:endParaRPr lang="ru-RU"/>
        </a:p>
      </dgm:t>
    </dgm:pt>
    <dgm:pt modelId="{81E3CE3A-E2E9-4F92-9A6C-597393070078}" type="sibTrans" cxnId="{178E09DB-CE82-4D17-8CFE-9D4513ADDF1D}">
      <dgm:prSet/>
      <dgm:spPr/>
      <dgm:t>
        <a:bodyPr/>
        <a:lstStyle/>
        <a:p>
          <a:endParaRPr lang="ru-RU"/>
        </a:p>
      </dgm:t>
    </dgm:pt>
    <dgm:pt modelId="{63B3479A-2CFC-4D61-888A-38CC4F528624}" type="pres">
      <dgm:prSet presAssocID="{B10E6C4B-E678-4081-92FC-23C34AE482B3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93EA4551-5C49-4F52-B236-0E9BB318D50C}" type="pres">
      <dgm:prSet presAssocID="{C9F90876-7539-472B-A96E-43C7666F3E66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E30986E-2788-4E47-9A49-43A7FEEB4B68}" type="pres">
      <dgm:prSet presAssocID="{E3E7987C-6856-45EF-A0E6-0A10BC6C13E0}" presName="sibTrans" presStyleCnt="0"/>
      <dgm:spPr/>
    </dgm:pt>
    <dgm:pt modelId="{33C172B5-E596-4AFA-BB9B-B3A49FEBFE75}" type="pres">
      <dgm:prSet presAssocID="{56F72AD2-189A-4BEB-8AA0-F9E19695BA0C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B6E3E00-DCDE-4676-B4BC-3FAC5F5A930B}" type="pres">
      <dgm:prSet presAssocID="{D2E37CB1-7681-4DC7-BF77-4FDF5115AC3C}" presName="sibTrans" presStyleCnt="0"/>
      <dgm:spPr/>
    </dgm:pt>
    <dgm:pt modelId="{E9B3CE5E-1A2E-4D6F-8A16-C33D8B5BD35A}" type="pres">
      <dgm:prSet presAssocID="{F8D3A9BE-F486-40F5-92D2-CAFF11D9ADED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9314B9D-654C-48CE-805E-775BC15DDB4A}" type="pres">
      <dgm:prSet presAssocID="{B61991B0-384F-4808-BFED-952A9DDDEC2C}" presName="sibTrans" presStyleCnt="0"/>
      <dgm:spPr/>
    </dgm:pt>
    <dgm:pt modelId="{0A3E10A9-BFFE-4089-928A-C20B1EC86F32}" type="pres">
      <dgm:prSet presAssocID="{94FE7583-7401-4070-A123-35064C6B8E83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5A3CF30-4B83-4F76-941C-AA34CF14B224}" type="pres">
      <dgm:prSet presAssocID="{1C2A6B6C-73EE-4C53-9BB8-9949AEA18A10}" presName="sibTrans" presStyleCnt="0"/>
      <dgm:spPr/>
    </dgm:pt>
    <dgm:pt modelId="{3FF9C73C-DB3D-40A1-8222-76EC459768F4}" type="pres">
      <dgm:prSet presAssocID="{DF246E8C-1F67-4E12-8ADD-D76A942F03ED}" presName="node" presStyleLbl="node1" presStyleIdx="4" presStyleCnt="5" custLinFactNeighborX="2740" custLinFactNeighborY="-67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13C15E8-943C-4E67-932E-D461E470F7DF}" srcId="{B10E6C4B-E678-4081-92FC-23C34AE482B3}" destId="{94FE7583-7401-4070-A123-35064C6B8E83}" srcOrd="3" destOrd="0" parTransId="{0BCE4121-8339-4BC4-8ABD-FA41C6EF0D23}" sibTransId="{1C2A6B6C-73EE-4C53-9BB8-9949AEA18A10}"/>
    <dgm:cxn modelId="{15B3ED37-1F26-4376-A252-0CE4887BAEBB}" type="presOf" srcId="{B10E6C4B-E678-4081-92FC-23C34AE482B3}" destId="{63B3479A-2CFC-4D61-888A-38CC4F528624}" srcOrd="0" destOrd="0" presId="urn:microsoft.com/office/officeart/2005/8/layout/default"/>
    <dgm:cxn modelId="{12CAB6AE-0208-46E9-B0A5-0769165C6293}" type="presOf" srcId="{DF246E8C-1F67-4E12-8ADD-D76A942F03ED}" destId="{3FF9C73C-DB3D-40A1-8222-76EC459768F4}" srcOrd="0" destOrd="0" presId="urn:microsoft.com/office/officeart/2005/8/layout/default"/>
    <dgm:cxn modelId="{7278F3C7-5F7E-4E5C-93FF-C342DB2EA0C9}" srcId="{B10E6C4B-E678-4081-92FC-23C34AE482B3}" destId="{C9F90876-7539-472B-A96E-43C7666F3E66}" srcOrd="0" destOrd="0" parTransId="{2DABA6AE-241F-47B5-86D2-3AB67BE1E7AF}" sibTransId="{E3E7987C-6856-45EF-A0E6-0A10BC6C13E0}"/>
    <dgm:cxn modelId="{0BCC530B-9827-47BB-BE1B-4B52945A337C}" type="presOf" srcId="{94FE7583-7401-4070-A123-35064C6B8E83}" destId="{0A3E10A9-BFFE-4089-928A-C20B1EC86F32}" srcOrd="0" destOrd="0" presId="urn:microsoft.com/office/officeart/2005/8/layout/default"/>
    <dgm:cxn modelId="{8B39333C-456B-4C79-A797-3FE919628429}" type="presOf" srcId="{56F72AD2-189A-4BEB-8AA0-F9E19695BA0C}" destId="{33C172B5-E596-4AFA-BB9B-B3A49FEBFE75}" srcOrd="0" destOrd="0" presId="urn:microsoft.com/office/officeart/2005/8/layout/default"/>
    <dgm:cxn modelId="{178E09DB-CE82-4D17-8CFE-9D4513ADDF1D}" srcId="{B10E6C4B-E678-4081-92FC-23C34AE482B3}" destId="{DF246E8C-1F67-4E12-8ADD-D76A942F03ED}" srcOrd="4" destOrd="0" parTransId="{02C49629-EB02-4BE1-A2F8-2B3AE158D36D}" sibTransId="{81E3CE3A-E2E9-4F92-9A6C-597393070078}"/>
    <dgm:cxn modelId="{B5809C1C-40E4-4591-AEE0-1F887BC35492}" type="presOf" srcId="{C9F90876-7539-472B-A96E-43C7666F3E66}" destId="{93EA4551-5C49-4F52-B236-0E9BB318D50C}" srcOrd="0" destOrd="0" presId="urn:microsoft.com/office/officeart/2005/8/layout/default"/>
    <dgm:cxn modelId="{791817AE-2991-49E7-9E67-84662DC17E13}" srcId="{B10E6C4B-E678-4081-92FC-23C34AE482B3}" destId="{F8D3A9BE-F486-40F5-92D2-CAFF11D9ADED}" srcOrd="2" destOrd="0" parTransId="{E5B870F0-7A4E-4DCD-B9BA-79D07EFA0822}" sibTransId="{B61991B0-384F-4808-BFED-952A9DDDEC2C}"/>
    <dgm:cxn modelId="{3EE4B1E7-BC73-40CA-A978-35E87E6A3080}" srcId="{B10E6C4B-E678-4081-92FC-23C34AE482B3}" destId="{56F72AD2-189A-4BEB-8AA0-F9E19695BA0C}" srcOrd="1" destOrd="0" parTransId="{E7E86C89-E260-4D00-8BF3-288EBDFAEDDA}" sibTransId="{D2E37CB1-7681-4DC7-BF77-4FDF5115AC3C}"/>
    <dgm:cxn modelId="{EFACA0F9-8379-4F2C-959D-5534C82D06C5}" type="presOf" srcId="{F8D3A9BE-F486-40F5-92D2-CAFF11D9ADED}" destId="{E9B3CE5E-1A2E-4D6F-8A16-C33D8B5BD35A}" srcOrd="0" destOrd="0" presId="urn:microsoft.com/office/officeart/2005/8/layout/default"/>
    <dgm:cxn modelId="{F6A7D5B1-14D0-4D56-B6F8-25049E0C748E}" type="presParOf" srcId="{63B3479A-2CFC-4D61-888A-38CC4F528624}" destId="{93EA4551-5C49-4F52-B236-0E9BB318D50C}" srcOrd="0" destOrd="0" presId="urn:microsoft.com/office/officeart/2005/8/layout/default"/>
    <dgm:cxn modelId="{C57E9A10-9B41-46A7-981E-F0982720D873}" type="presParOf" srcId="{63B3479A-2CFC-4D61-888A-38CC4F528624}" destId="{AE30986E-2788-4E47-9A49-43A7FEEB4B68}" srcOrd="1" destOrd="0" presId="urn:microsoft.com/office/officeart/2005/8/layout/default"/>
    <dgm:cxn modelId="{8BD294BD-158A-4095-B191-CFC6FBAFA422}" type="presParOf" srcId="{63B3479A-2CFC-4D61-888A-38CC4F528624}" destId="{33C172B5-E596-4AFA-BB9B-B3A49FEBFE75}" srcOrd="2" destOrd="0" presId="urn:microsoft.com/office/officeart/2005/8/layout/default"/>
    <dgm:cxn modelId="{435094EB-DF2F-4C31-A3AC-B57A7EFC5342}" type="presParOf" srcId="{63B3479A-2CFC-4D61-888A-38CC4F528624}" destId="{4B6E3E00-DCDE-4676-B4BC-3FAC5F5A930B}" srcOrd="3" destOrd="0" presId="urn:microsoft.com/office/officeart/2005/8/layout/default"/>
    <dgm:cxn modelId="{610B17A3-F019-4F23-8F9C-F8F5554922A9}" type="presParOf" srcId="{63B3479A-2CFC-4D61-888A-38CC4F528624}" destId="{E9B3CE5E-1A2E-4D6F-8A16-C33D8B5BD35A}" srcOrd="4" destOrd="0" presId="urn:microsoft.com/office/officeart/2005/8/layout/default"/>
    <dgm:cxn modelId="{01EB14FF-54D3-4801-8928-9518CF78C9AE}" type="presParOf" srcId="{63B3479A-2CFC-4D61-888A-38CC4F528624}" destId="{A9314B9D-654C-48CE-805E-775BC15DDB4A}" srcOrd="5" destOrd="0" presId="urn:microsoft.com/office/officeart/2005/8/layout/default"/>
    <dgm:cxn modelId="{15498C7E-9C66-4908-9393-B86040FD64DE}" type="presParOf" srcId="{63B3479A-2CFC-4D61-888A-38CC4F528624}" destId="{0A3E10A9-BFFE-4089-928A-C20B1EC86F32}" srcOrd="6" destOrd="0" presId="urn:microsoft.com/office/officeart/2005/8/layout/default"/>
    <dgm:cxn modelId="{1EA217C2-7961-4056-B542-051289766354}" type="presParOf" srcId="{63B3479A-2CFC-4D61-888A-38CC4F528624}" destId="{35A3CF30-4B83-4F76-941C-AA34CF14B224}" srcOrd="7" destOrd="0" presId="urn:microsoft.com/office/officeart/2005/8/layout/default"/>
    <dgm:cxn modelId="{59D9EFD5-80AC-4888-A8A6-58E677D66CC7}" type="presParOf" srcId="{63B3479A-2CFC-4D61-888A-38CC4F528624}" destId="{3FF9C73C-DB3D-40A1-8222-76EC459768F4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3EA4551-5C49-4F52-B236-0E9BB318D50C}">
      <dsp:nvSpPr>
        <dsp:cNvPr id="0" name=""/>
        <dsp:cNvSpPr/>
      </dsp:nvSpPr>
      <dsp:spPr>
        <a:xfrm>
          <a:off x="0" y="194593"/>
          <a:ext cx="2686347" cy="1611808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solidFill>
                <a:srgbClr val="002060"/>
              </a:solidFill>
            </a:rPr>
            <a:t>законные представители обучающихся, в том числе члены родительского комитета</a:t>
          </a:r>
          <a:endParaRPr lang="ru-RU" sz="1800" kern="1200" dirty="0">
            <a:solidFill>
              <a:srgbClr val="002060"/>
            </a:solidFill>
          </a:endParaRPr>
        </a:p>
      </dsp:txBody>
      <dsp:txXfrm>
        <a:off x="0" y="194593"/>
        <a:ext cx="2686347" cy="1611808"/>
      </dsp:txXfrm>
    </dsp:sp>
    <dsp:sp modelId="{33C172B5-E596-4AFA-BB9B-B3A49FEBFE75}">
      <dsp:nvSpPr>
        <dsp:cNvPr id="0" name=""/>
        <dsp:cNvSpPr/>
      </dsp:nvSpPr>
      <dsp:spPr>
        <a:xfrm>
          <a:off x="2954982" y="194593"/>
          <a:ext cx="2686347" cy="1611808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solidFill>
                <a:srgbClr val="0070C0"/>
              </a:solidFill>
            </a:rPr>
            <a:t>педагогические работники</a:t>
          </a:r>
          <a:endParaRPr lang="ru-RU" sz="1800" kern="1200" dirty="0">
            <a:solidFill>
              <a:srgbClr val="0070C0"/>
            </a:solidFill>
          </a:endParaRPr>
        </a:p>
      </dsp:txBody>
      <dsp:txXfrm>
        <a:off x="2954982" y="194593"/>
        <a:ext cx="2686347" cy="1611808"/>
      </dsp:txXfrm>
    </dsp:sp>
    <dsp:sp modelId="{E9B3CE5E-1A2E-4D6F-8A16-C33D8B5BD35A}">
      <dsp:nvSpPr>
        <dsp:cNvPr id="0" name=""/>
        <dsp:cNvSpPr/>
      </dsp:nvSpPr>
      <dsp:spPr>
        <a:xfrm>
          <a:off x="5909964" y="194593"/>
          <a:ext cx="2686347" cy="1611808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solidFill>
                <a:srgbClr val="002060"/>
              </a:solidFill>
            </a:rPr>
            <a:t>представители общественных объединений</a:t>
          </a:r>
          <a:endParaRPr lang="ru-RU" sz="1800" kern="1200" dirty="0">
            <a:solidFill>
              <a:srgbClr val="002060"/>
            </a:solidFill>
          </a:endParaRPr>
        </a:p>
      </dsp:txBody>
      <dsp:txXfrm>
        <a:off x="5909964" y="194593"/>
        <a:ext cx="2686347" cy="1611808"/>
      </dsp:txXfrm>
    </dsp:sp>
    <dsp:sp modelId="{0A3E10A9-BFFE-4089-928A-C20B1EC86F32}">
      <dsp:nvSpPr>
        <dsp:cNvPr id="0" name=""/>
        <dsp:cNvSpPr/>
      </dsp:nvSpPr>
      <dsp:spPr>
        <a:xfrm>
          <a:off x="1477491" y="2075036"/>
          <a:ext cx="2686347" cy="1611808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solidFill>
                <a:srgbClr val="002060"/>
              </a:solidFill>
            </a:rPr>
            <a:t>представители других организаций</a:t>
          </a:r>
          <a:endParaRPr lang="ru-RU" sz="1800" kern="1200" dirty="0">
            <a:solidFill>
              <a:srgbClr val="002060"/>
            </a:solidFill>
          </a:endParaRPr>
        </a:p>
      </dsp:txBody>
      <dsp:txXfrm>
        <a:off x="1477491" y="2075036"/>
        <a:ext cx="2686347" cy="1611808"/>
      </dsp:txXfrm>
    </dsp:sp>
    <dsp:sp modelId="{3FF9C73C-DB3D-40A1-8222-76EC459768F4}">
      <dsp:nvSpPr>
        <dsp:cNvPr id="0" name=""/>
        <dsp:cNvSpPr/>
      </dsp:nvSpPr>
      <dsp:spPr>
        <a:xfrm>
          <a:off x="4506079" y="2064156"/>
          <a:ext cx="2686347" cy="1611808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solidFill>
                <a:srgbClr val="0070C0"/>
              </a:solidFill>
            </a:rPr>
            <a:t>иные лица</a:t>
          </a:r>
          <a:endParaRPr lang="ru-RU" sz="1800" kern="1200" dirty="0">
            <a:solidFill>
              <a:srgbClr val="0070C0"/>
            </a:solidFill>
          </a:endParaRPr>
        </a:p>
      </dsp:txBody>
      <dsp:txXfrm>
        <a:off x="4506079" y="2064156"/>
        <a:ext cx="2686347" cy="161180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0961B-A10C-4CF6-81FD-BEFFC89E6740}" type="datetimeFigureOut">
              <a:rPr lang="ru-RU" smtClean="0"/>
              <a:t>09.11.2021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0BA93-BD24-471E-95AA-99F6351A19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26816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0961B-A10C-4CF6-81FD-BEFFC89E6740}" type="datetimeFigureOut">
              <a:rPr lang="ru-RU" smtClean="0"/>
              <a:t>09.11.2021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0BA93-BD24-471E-95AA-99F6351A19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95851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0961B-A10C-4CF6-81FD-BEFFC89E6740}" type="datetimeFigureOut">
              <a:rPr lang="ru-RU" smtClean="0"/>
              <a:t>09.11.2021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0BA93-BD24-471E-95AA-99F6351A1982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7038094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0961B-A10C-4CF6-81FD-BEFFC89E6740}" type="datetimeFigureOut">
              <a:rPr lang="ru-RU" smtClean="0"/>
              <a:t>09.11.2021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0BA93-BD24-471E-95AA-99F6351A19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948496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0961B-A10C-4CF6-81FD-BEFFC89E6740}" type="datetimeFigureOut">
              <a:rPr lang="ru-RU" smtClean="0"/>
              <a:t>09.11.2021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0BA93-BD24-471E-95AA-99F6351A1982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3939145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0961B-A10C-4CF6-81FD-BEFFC89E6740}" type="datetimeFigureOut">
              <a:rPr lang="ru-RU" smtClean="0"/>
              <a:t>09.11.2021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0BA93-BD24-471E-95AA-99F6351A19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4129498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0961B-A10C-4CF6-81FD-BEFFC89E6740}" type="datetimeFigureOut">
              <a:rPr lang="ru-RU" smtClean="0"/>
              <a:t>09.11.2021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0BA93-BD24-471E-95AA-99F6351A19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294269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0961B-A10C-4CF6-81FD-BEFFC89E6740}" type="datetimeFigureOut">
              <a:rPr lang="ru-RU" smtClean="0"/>
              <a:t>09.11.2021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0BA93-BD24-471E-95AA-99F6351A19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37373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0961B-A10C-4CF6-81FD-BEFFC89E6740}" type="datetimeFigureOut">
              <a:rPr lang="ru-RU" smtClean="0"/>
              <a:t>09.11.2021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0BA93-BD24-471E-95AA-99F6351A19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8604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0961B-A10C-4CF6-81FD-BEFFC89E6740}" type="datetimeFigureOut">
              <a:rPr lang="ru-RU" smtClean="0"/>
              <a:t>09.11.2021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0BA93-BD24-471E-95AA-99F6351A19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06768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0961B-A10C-4CF6-81FD-BEFFC89E6740}" type="datetimeFigureOut">
              <a:rPr lang="ru-RU" smtClean="0"/>
              <a:t>09.11.2021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0BA93-BD24-471E-95AA-99F6351A19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73778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0961B-A10C-4CF6-81FD-BEFFC89E6740}" type="datetimeFigureOut">
              <a:rPr lang="ru-RU" smtClean="0"/>
              <a:t>09.11.2021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0BA93-BD24-471E-95AA-99F6351A19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43685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0961B-A10C-4CF6-81FD-BEFFC89E6740}" type="datetimeFigureOut">
              <a:rPr lang="ru-RU" smtClean="0"/>
              <a:t>09.11.2021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0BA93-BD24-471E-95AA-99F6351A19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16385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0961B-A10C-4CF6-81FD-BEFFC89E6740}" type="datetimeFigureOut">
              <a:rPr lang="ru-RU" smtClean="0"/>
              <a:t>09.11.2021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0BA93-BD24-471E-95AA-99F6351A19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28509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0961B-A10C-4CF6-81FD-BEFFC89E6740}" type="datetimeFigureOut">
              <a:rPr lang="ru-RU" smtClean="0"/>
              <a:t>09.11.2021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0BA93-BD24-471E-95AA-99F6351A19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68825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0961B-A10C-4CF6-81FD-BEFFC89E6740}" type="datetimeFigureOut">
              <a:rPr lang="ru-RU" smtClean="0"/>
              <a:t>09.11.2021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0BA93-BD24-471E-95AA-99F6351A19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9340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E0961B-A10C-4CF6-81FD-BEFFC89E6740}" type="datetimeFigureOut">
              <a:rPr lang="ru-RU" smtClean="0"/>
              <a:t>09.11.2021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9330BA93-BD24-471E-95AA-99F6351A198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649399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&#1087;&#1086;&#1087;&#1077;&#1095;.&#1089;&#1086;&#1074;&#1077;&#1090;_2_&#1087;&#1086;&#1083;&#1091;&#1075;_2021-2022.doc" TargetMode="Externa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&#1055;&#1088;&#1086;&#1090;&#1086;&#1082;&#1086;&#1083;%20&#1055;&#1057;.docx" TargetMode="Externa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&#1055;&#1083;&#1072;&#1085;__&#1087;&#1086;&#1087;&#1077;&#1095;_&#1089;&#1086;&#1074;&#1077;&#1090;&#1072;_2020_1%20(1).doc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44286" y="2404533"/>
            <a:ext cx="10058399" cy="1927981"/>
          </a:xfrm>
        </p:spPr>
        <p:txBody>
          <a:bodyPr/>
          <a:lstStyle/>
          <a:p>
            <a:pPr algn="ctr"/>
            <a:r>
              <a:rPr lang="ru-RU" b="1" dirty="0">
                <a:solidFill>
                  <a:srgbClr val="0070C0"/>
                </a:solidFill>
                <a:latin typeface="Monotype Corsiva" panose="03010101010201010101" pitchFamily="66" charset="0"/>
              </a:rPr>
              <a:t>Роль попечительского совета в обеспечении деятельности </a:t>
            </a:r>
            <a:br>
              <a:rPr lang="ru-RU" b="1" dirty="0">
                <a:solidFill>
                  <a:srgbClr val="0070C0"/>
                </a:solidFill>
                <a:latin typeface="Monotype Corsiva" panose="03010101010201010101" pitchFamily="66" charset="0"/>
              </a:rPr>
            </a:br>
            <a:r>
              <a:rPr lang="ru-RU" b="1" dirty="0">
                <a:solidFill>
                  <a:srgbClr val="0070C0"/>
                </a:solidFill>
                <a:latin typeface="Monotype Corsiva" panose="03010101010201010101" pitchFamily="66" charset="0"/>
              </a:rPr>
              <a:t>и развитии учреждения образования</a:t>
            </a:r>
            <a:br>
              <a:rPr lang="ru-RU" b="1" dirty="0">
                <a:solidFill>
                  <a:srgbClr val="0070C0"/>
                </a:solidFill>
                <a:latin typeface="Monotype Corsiva" panose="03010101010201010101" pitchFamily="66" charset="0"/>
              </a:rPr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96182" y="4649547"/>
            <a:ext cx="9182704" cy="1283167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ru-RU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Сенько Елена Иосифовна,</a:t>
            </a:r>
          </a:p>
          <a:p>
            <a:pPr>
              <a:spcBef>
                <a:spcPts val="0"/>
              </a:spcBef>
            </a:pPr>
            <a:r>
              <a:rPr lang="ru-RU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заместитель начальника управления образования</a:t>
            </a:r>
            <a:endParaRPr lang="ru-RU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38109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75248" y="154744"/>
            <a:ext cx="8876714" cy="914400"/>
          </a:xfrm>
        </p:spPr>
        <p:txBody>
          <a:bodyPr/>
          <a:lstStyle/>
          <a:p>
            <a:pPr algn="just"/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Высшим органом управления </a:t>
            </a: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попечительским советом является </a:t>
            </a:r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общее собрание.</a:t>
            </a:r>
            <a:endParaRPr lang="ru-RU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4571" y="2123055"/>
            <a:ext cx="9551963" cy="1927936"/>
          </a:xfrm>
        </p:spPr>
        <p:txBody>
          <a:bodyPr>
            <a:noAutofit/>
          </a:bodyPr>
          <a:lstStyle/>
          <a:p>
            <a:pPr algn="just"/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П. 21 Положения. 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 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компетенции общего собрания попечительского совета относятся: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принятие 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решения о членстве в попечительском совете;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избрание 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председателя попечительского совета 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принятие решения о досрочном прекращении его полномочий;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определение 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приоритетов деятельности попечительского совета 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принятие решения 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 совершенствовании ее, 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изменении структуры и упразднении попечительского совета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разработка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принятие и организация реализации перспективных и текущих планов деятельности 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попечительского совета в соответствии с настоящим Положением;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определение 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направлений, размеров и порядка использования средств попечительского совета 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согласованию с руководителем учреждения образования и родительским комитетом учреждения образования (при его наличии);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ведение 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учета поступления и расходования средств попечительского совета 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подготовка отчетов об их использовании 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соответствии с решением общего собрания;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рассмотрение 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утверждение ежегодного отчета попечительского совета о деятельности и использовании имущества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в том числе и денежных средств.</a:t>
            </a:r>
          </a:p>
          <a:p>
            <a:pPr algn="just"/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34571" y="1292058"/>
            <a:ext cx="915806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spcAft>
                <a:spcPts val="0"/>
              </a:spcAft>
            </a:pP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Возглавляет общее собрание 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попечительского совета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председатель, избираемый на 3 года.</a:t>
            </a:r>
            <a:endParaRPr lang="ru-RU" sz="2400" dirty="0">
              <a:solidFill>
                <a:srgbClr val="00206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6693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48641" y="604911"/>
            <a:ext cx="9439422" cy="51891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На заседаниях 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должны рассматриваться 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вопросы:</a:t>
            </a:r>
          </a:p>
          <a:p>
            <a:pPr marL="342900" indent="-342900" algn="just">
              <a:lnSpc>
                <a:spcPct val="115000"/>
              </a:lnSpc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ru-RU" sz="22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О выборах секретаря (</a:t>
            </a:r>
            <a:r>
              <a:rPr lang="ru-RU" sz="2200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ежегодно, если меняется)</a:t>
            </a:r>
            <a:endParaRPr lang="ru-RU" sz="2200" dirty="0">
              <a:solidFill>
                <a:srgbClr val="0070C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342900" indent="-342900" algn="just">
              <a:lnSpc>
                <a:spcPct val="115000"/>
              </a:lnSpc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ru-RU" sz="2200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Об </a:t>
            </a:r>
            <a:r>
              <a:rPr lang="ru-RU" sz="22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утверждении состава (при изменении в составе)</a:t>
            </a:r>
          </a:p>
          <a:p>
            <a:pPr marL="342900" indent="-342900" algn="just">
              <a:lnSpc>
                <a:spcPct val="115000"/>
              </a:lnSpc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ru-RU" sz="2200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Об утверждении </a:t>
            </a:r>
            <a:r>
              <a:rPr lang="ru-RU" sz="22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плана работы (сентябрь) (п.5)</a:t>
            </a:r>
          </a:p>
          <a:p>
            <a:pPr marL="342900" indent="-342900" algn="just">
              <a:lnSpc>
                <a:spcPct val="115000"/>
              </a:lnSpc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ru-RU" sz="22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Об избрании председателя </a:t>
            </a:r>
            <a:r>
              <a:rPr lang="ru-RU" sz="2200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п.21.2</a:t>
            </a:r>
            <a:r>
              <a:rPr lang="ru-RU" sz="22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, (раз в 3 года п.18)</a:t>
            </a:r>
          </a:p>
          <a:p>
            <a:pPr marL="342900" indent="-342900" algn="just">
              <a:lnSpc>
                <a:spcPct val="115000"/>
              </a:lnSpc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ru-RU" sz="22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О деятельности попечительского совета за год (сентябрь</a:t>
            </a:r>
            <a:r>
              <a:rPr lang="ru-RU" sz="2200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)</a:t>
            </a:r>
            <a:endParaRPr lang="ru-RU" sz="2200" dirty="0">
              <a:solidFill>
                <a:srgbClr val="0070C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342900" indent="-342900" algn="just">
              <a:lnSpc>
                <a:spcPct val="115000"/>
              </a:lnSpc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ru-RU" sz="22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О выполнении предыдущих решений (п.20.3)</a:t>
            </a:r>
          </a:p>
          <a:p>
            <a:pPr marL="342900" indent="-342900" algn="just">
              <a:lnSpc>
                <a:spcPct val="115000"/>
              </a:lnSpc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ru-RU" sz="22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Об определении направлений, размеров и порядка использования средств попечительского совета (</a:t>
            </a:r>
            <a:r>
              <a:rPr lang="ru-RU" sz="2200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п.21.5)</a:t>
            </a:r>
          </a:p>
          <a:p>
            <a:pPr marL="342900" indent="-342900" algn="just">
              <a:lnSpc>
                <a:spcPct val="115000"/>
              </a:lnSpc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ru-RU" sz="2200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О </a:t>
            </a:r>
            <a:r>
              <a:rPr lang="ru-RU" sz="22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hlinkClick r:id="rId2" action="ppaction://hlinkfile"/>
              </a:rPr>
              <a:t>рассмотрении и утверждении отчета </a:t>
            </a:r>
            <a:r>
              <a:rPr lang="ru-RU" sz="22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об использовании денежных средств (ежеквартально</a:t>
            </a:r>
            <a:r>
              <a:rPr lang="ru-RU" sz="2200" b="1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) (конкретно расписываете в протоколе сколько денег поступило (помесячно), что приобретено, стоимость и прикладываете копии накладных).</a:t>
            </a:r>
            <a:endParaRPr lang="ru-RU" sz="2200" dirty="0">
              <a:solidFill>
                <a:srgbClr val="0070C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12318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5969938"/>
              </p:ext>
            </p:extLst>
          </p:nvPr>
        </p:nvGraphicFramePr>
        <p:xfrm>
          <a:off x="359228" y="145495"/>
          <a:ext cx="9460021" cy="649445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53011"/>
                <a:gridCol w="3153011"/>
                <a:gridCol w="3153999"/>
              </a:tblGrid>
              <a:tr h="98523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Председатель </a:t>
                      </a:r>
                      <a:r>
                        <a:rPr lang="ru-RU" sz="1400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попечительского</a:t>
                      </a:r>
                      <a:r>
                        <a:rPr lang="ru-RU" sz="1400" baseline="0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совета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830" marR="2583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22479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Секретарь </a:t>
                      </a:r>
                      <a:r>
                        <a:rPr lang="ru-RU" sz="1400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попечительского совета 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830" marR="2583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Члены попечительского  совета и инициативных групп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830" marR="2583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5509223"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Clr>
                          <a:schemeClr val="accent3"/>
                        </a:buClr>
                        <a:buFont typeface="Wingdings" panose="05000000000000000000" pitchFamily="2" charset="2"/>
                        <a:buChar char="v"/>
                      </a:pPr>
                      <a:r>
                        <a:rPr lang="ru-RU" sz="1400" b="0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руководит деятельностью попечительского совета;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Clr>
                          <a:schemeClr val="accent3"/>
                        </a:buClr>
                        <a:buFont typeface="Wingdings" panose="05000000000000000000" pitchFamily="2" charset="2"/>
                        <a:buChar char="v"/>
                      </a:pPr>
                      <a:r>
                        <a:rPr lang="ru-RU" sz="1400" b="0" i="0" kern="12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руководит деятельностью попечительского совета;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Clr>
                          <a:schemeClr val="accent3"/>
                        </a:buClr>
                        <a:buFont typeface="Wingdings" panose="05000000000000000000" pitchFamily="2" charset="2"/>
                        <a:buChar char="v"/>
                      </a:pPr>
                      <a:r>
                        <a:rPr lang="ru-RU" sz="1400" b="0" i="0" kern="12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председательствует на общих собраниях попечительского совета;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Clr>
                          <a:schemeClr val="accent3"/>
                        </a:buClr>
                        <a:buFont typeface="Wingdings" panose="05000000000000000000" pitchFamily="2" charset="2"/>
                        <a:buChar char="v"/>
                      </a:pPr>
                      <a:r>
                        <a:rPr lang="ru-RU" sz="1400" b="0" i="0" kern="12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обеспечивает выполнение решений общего собрания попечительского совета;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Clr>
                          <a:schemeClr val="accent3"/>
                        </a:buClr>
                        <a:buFont typeface="Wingdings" panose="05000000000000000000" pitchFamily="2" charset="2"/>
                        <a:buChar char="v"/>
                      </a:pPr>
                      <a:r>
                        <a:rPr lang="ru-RU" sz="1400" b="0" i="0" kern="12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представляет попечительский совет во всех взаимоотношениях с государственными, общественными и другими организациями и физическими лицами по всем вопросам, относящимся к компетенции попечительского совета;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Clr>
                          <a:schemeClr val="accent3"/>
                        </a:buClr>
                        <a:buFont typeface="Wingdings" panose="05000000000000000000" pitchFamily="2" charset="2"/>
                        <a:buChar char="v"/>
                      </a:pPr>
                      <a:r>
                        <a:rPr lang="ru-RU" sz="1400" b="0" i="0" kern="12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решает иные вопросы, не относящиеся к компетенции общего собрания.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5830" marR="2583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Clr>
                          <a:schemeClr val="accent3"/>
                        </a:buClr>
                        <a:buFont typeface="Wingdings" panose="05000000000000000000" pitchFamily="2" charset="2"/>
                        <a:buChar char="v"/>
                      </a:pPr>
                      <a:r>
                        <a:rPr lang="ru-RU" sz="1400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осуществляет</a:t>
                      </a:r>
                      <a:r>
                        <a:rPr lang="ru-RU" sz="1400" baseline="0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организационную работу  по подготовке общих собраний попечительского совета;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Clr>
                          <a:schemeClr val="accent3"/>
                        </a:buClr>
                        <a:buFont typeface="Wingdings" panose="05000000000000000000" pitchFamily="2" charset="2"/>
                        <a:buChar char="v"/>
                      </a:pPr>
                      <a:r>
                        <a:rPr lang="ru-RU" sz="1400" baseline="0" dirty="0" smtClean="0"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организует ведение и хранение протокола общих собраний попечительского совета.</a:t>
                      </a:r>
                    </a:p>
                    <a:p>
                      <a:pPr marL="0" lv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None/>
                      </a:pPr>
                      <a:endParaRPr lang="ru-RU" sz="1400" baseline="0" dirty="0" smtClean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5830" marR="2583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 algn="just">
                        <a:buClr>
                          <a:schemeClr val="accent3"/>
                        </a:buClr>
                        <a:buFont typeface="Wingdings" panose="05000000000000000000" pitchFamily="2" charset="2"/>
                        <a:buChar char="v"/>
                      </a:pPr>
                      <a:r>
                        <a:rPr lang="ru-RU" sz="1400" b="0" i="0" kern="12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подготовка предложений по совершенствованию деятельности учреждения образования;</a:t>
                      </a:r>
                    </a:p>
                    <a:p>
                      <a:pPr marL="285750" indent="-285750" algn="just">
                        <a:buClr>
                          <a:schemeClr val="accent3"/>
                        </a:buClr>
                        <a:buFont typeface="Wingdings" panose="05000000000000000000" pitchFamily="2" charset="2"/>
                        <a:buChar char="v"/>
                      </a:pPr>
                      <a:r>
                        <a:rPr lang="ru-RU" sz="1400" b="0" i="0" kern="12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выполнение принятых решений с учетом предложений и замечаний членов попечительского совета;</a:t>
                      </a:r>
                    </a:p>
                    <a:p>
                      <a:pPr marL="285750" indent="-285750" algn="just">
                        <a:buClr>
                          <a:schemeClr val="accent3"/>
                        </a:buClr>
                        <a:buFont typeface="Wingdings" panose="05000000000000000000" pitchFamily="2" charset="2"/>
                        <a:buChar char="v"/>
                      </a:pPr>
                      <a:r>
                        <a:rPr lang="ru-RU" sz="1400" b="0" i="0" kern="12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формирование повестки дня и подготовка необходимых материалов для рассмотрения и принятия по ним решений на очередном общем собрании попечительского совета, ежегодного отчета о результатах деятельности попечительского совета;</a:t>
                      </a:r>
                    </a:p>
                    <a:p>
                      <a:pPr marL="285750" indent="-285750" algn="just">
                        <a:buClr>
                          <a:schemeClr val="accent3"/>
                        </a:buClr>
                        <a:buFont typeface="Wingdings" panose="05000000000000000000" pitchFamily="2" charset="2"/>
                        <a:buChar char="v"/>
                      </a:pPr>
                      <a:r>
                        <a:rPr lang="ru-RU" sz="1400" b="0" i="0" kern="12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взаимодействие с заинтересованными по достижению целей, предусмотренных уставом учреждения образования;</a:t>
                      </a:r>
                    </a:p>
                    <a:p>
                      <a:pPr marL="285750" indent="-285750" algn="just">
                        <a:buClr>
                          <a:schemeClr val="accent3"/>
                        </a:buClr>
                        <a:buFont typeface="Wingdings" panose="05000000000000000000" pitchFamily="2" charset="2"/>
                        <a:buChar char="v"/>
                      </a:pPr>
                      <a:r>
                        <a:rPr lang="ru-RU" sz="1400" b="0" i="0" kern="12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рассмотрение иных вопросов, вынесенных на обсуждение общего собрания попечительского совета.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Blip>
                          <a:blip r:embed="rId2"/>
                        </a:buBlip>
                      </a:pP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5830" marR="2583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7993989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61181" y="168813"/>
            <a:ext cx="8736037" cy="71358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2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Общее собрание правомочно </a:t>
            </a:r>
            <a:r>
              <a:rPr lang="ru-RU" sz="2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принимать решения, </a:t>
            </a:r>
            <a:r>
              <a:rPr lang="ru-RU" sz="22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если</a:t>
            </a:r>
            <a:r>
              <a:rPr lang="ru-RU" sz="2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в нем </a:t>
            </a:r>
            <a:r>
              <a:rPr lang="ru-RU" sz="22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участвуют более половины членов </a:t>
            </a:r>
            <a:r>
              <a:rPr lang="ru-RU" sz="2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попечительского совета</a:t>
            </a:r>
            <a:r>
              <a:rPr lang="ru-RU" sz="22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endParaRPr lang="ru-RU" sz="2200" dirty="0">
              <a:solidFill>
                <a:srgbClr val="00206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2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Решения</a:t>
            </a:r>
            <a:r>
              <a:rPr lang="ru-RU" sz="2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принимаются </a:t>
            </a:r>
            <a:r>
              <a:rPr lang="ru-RU" sz="22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простым большинством присутствующих </a:t>
            </a:r>
            <a:r>
              <a:rPr lang="ru-RU" sz="2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членов попечительского  совета</a:t>
            </a:r>
            <a:r>
              <a:rPr lang="ru-RU" sz="22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endParaRPr lang="ru-RU" sz="2200" dirty="0">
              <a:solidFill>
                <a:srgbClr val="00206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2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Решения</a:t>
            </a:r>
            <a:r>
              <a:rPr lang="ru-RU" sz="2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по вопросам, относящимся к </a:t>
            </a:r>
            <a:r>
              <a:rPr lang="ru-RU" sz="22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исключительной компетенции общего собрания</a:t>
            </a:r>
            <a:r>
              <a:rPr lang="ru-RU" sz="2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22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принимаются</a:t>
            </a:r>
            <a:r>
              <a:rPr lang="ru-RU" sz="2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квалифицированным </a:t>
            </a:r>
            <a:r>
              <a:rPr lang="ru-RU" sz="22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большинством </a:t>
            </a:r>
            <a:r>
              <a:rPr lang="ru-RU" sz="22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(не менее 2/3) присутствующих </a:t>
            </a:r>
            <a:r>
              <a:rPr lang="ru-RU" sz="2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членов попечительского совета</a:t>
            </a:r>
            <a:r>
              <a:rPr lang="ru-RU" sz="22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endParaRPr lang="ru-RU" sz="2200" dirty="0">
              <a:solidFill>
                <a:srgbClr val="00206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2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Решения </a:t>
            </a:r>
            <a:r>
              <a:rPr lang="ru-RU" sz="2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общего собрания попечительского совета </a:t>
            </a:r>
            <a:r>
              <a:rPr lang="ru-RU" sz="22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доводятся до сведения всех заинтересованных</a:t>
            </a:r>
            <a:r>
              <a:rPr lang="ru-RU" sz="2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лиц</a:t>
            </a:r>
            <a:r>
              <a:rPr lang="ru-RU" sz="22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endParaRPr lang="ru-RU" sz="2200" dirty="0" smtClean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</a:pPr>
            <a:r>
              <a:rPr lang="ru-RU" sz="2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координации деятельности попечительского совета </a:t>
            </a:r>
            <a:endParaRPr lang="ru-RU" sz="22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</a:pPr>
            <a:r>
              <a:rPr lang="ru-RU" sz="2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заседании общего собрания может участвовать руководитель учреждения образования.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endParaRPr lang="ru-RU" sz="2400" dirty="0">
              <a:solidFill>
                <a:srgbClr val="00206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664515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02156" y="435437"/>
            <a:ext cx="8621672" cy="2167087"/>
          </a:xfrm>
        </p:spPr>
        <p:txBody>
          <a:bodyPr>
            <a:normAutofit fontScale="25000" lnSpcReduction="20000"/>
          </a:bodyPr>
          <a:lstStyle/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ru-RU" sz="9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Денежные </a:t>
            </a:r>
            <a:r>
              <a:rPr lang="ru-RU" sz="9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средства</a:t>
            </a:r>
            <a:r>
              <a:rPr lang="ru-RU" sz="9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направленные   в распоряжение попечительского совета, </a:t>
            </a:r>
            <a:r>
              <a:rPr lang="ru-RU" sz="9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формируются из добровольных перечислений (взносов) физических лиц</a:t>
            </a:r>
            <a:r>
              <a:rPr lang="ru-RU" sz="9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зачисляемых </a:t>
            </a:r>
            <a:r>
              <a:rPr lang="ru-RU" sz="9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текущий (расчетный) банковский счет </a:t>
            </a:r>
            <a:r>
              <a:rPr lang="ru-RU" sz="9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учету прочих государственных средств. </a:t>
            </a:r>
            <a:endParaRPr lang="ru-RU" sz="96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endParaRPr lang="ru-RU" sz="96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ru-RU" sz="9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Денежные </a:t>
            </a:r>
            <a:r>
              <a:rPr lang="ru-RU" sz="9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средства используются</a:t>
            </a:r>
            <a:r>
              <a:rPr lang="ru-RU" sz="9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 целевому назначению </a:t>
            </a:r>
            <a:r>
              <a:rPr lang="ru-RU" sz="9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соответствии с подпунктом 10.4 пункта 10</a:t>
            </a:r>
            <a:r>
              <a:rPr lang="ru-RU" sz="9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настоящего </a:t>
            </a:r>
            <a:r>
              <a:rPr lang="ru-RU" sz="9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Положения</a:t>
            </a:r>
            <a:r>
              <a:rPr lang="ru-RU" sz="9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ru-RU" sz="9600" u="sng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решением попечительского совета, </a:t>
            </a:r>
            <a:r>
              <a:rPr lang="ru-RU" sz="9600" u="sng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 action="ppaction://hlinkfile"/>
              </a:rPr>
              <a:t>согласованным</a:t>
            </a:r>
            <a:r>
              <a:rPr lang="ru-RU" sz="9600" u="sng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руководителем учреждения образования и родительским комитетом учреждения образования </a:t>
            </a:r>
            <a:r>
              <a:rPr lang="ru-RU" sz="9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(при его наличии). </a:t>
            </a:r>
            <a:endParaRPr lang="ru-RU" sz="96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endParaRPr lang="ru-RU" sz="96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1036467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75249" y="1652988"/>
            <a:ext cx="9411285" cy="40564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Членство в </a:t>
            </a: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попечительском совете  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прекращается</a:t>
            </a: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2800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п.16.1. по заявлению члена попечительского совета, которое он передаёт общему собранию;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endParaRPr lang="ru-RU" sz="2400" dirty="0" smtClean="0">
              <a:solidFill>
                <a:srgbClr val="00206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</a:t>
            </a: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.16.2. по решению общего собрания в связи с исключением из членов попечительского </a:t>
            </a:r>
            <a:r>
              <a:rPr lang="ru-RU" sz="2400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совета;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endParaRPr lang="ru-RU" sz="2400" dirty="0" smtClean="0">
              <a:solidFill>
                <a:srgbClr val="00206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</a:t>
            </a: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.16.3. в 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случае прекращения деятельности </a:t>
            </a: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попечительского совета</a:t>
            </a:r>
            <a:endParaRPr lang="ru-RU" sz="2400" dirty="0">
              <a:solidFill>
                <a:srgbClr val="00206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826664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4572" y="245993"/>
            <a:ext cx="9172136" cy="61270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Обновление информации на сайте по разделам: </a:t>
            </a:r>
            <a:endParaRPr lang="ru-RU" sz="2000" b="1" dirty="0">
              <a:solidFill>
                <a:srgbClr val="00206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indent="449580" algn="just">
              <a:lnSpc>
                <a:spcPct val="115000"/>
              </a:lnSpc>
              <a:spcAft>
                <a:spcPts val="0"/>
              </a:spcAft>
            </a:pPr>
            <a:r>
              <a:rPr lang="ru-RU" sz="1700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1. Нормативное обеспечение деятельности попечительского совета (положение Министерства образования, положение учреждения образования, приказ министерства образования, приказ главного управления); </a:t>
            </a:r>
          </a:p>
          <a:p>
            <a:pPr indent="449580" algn="just">
              <a:lnSpc>
                <a:spcPct val="115000"/>
              </a:lnSpc>
              <a:spcAft>
                <a:spcPts val="0"/>
              </a:spcAft>
            </a:pPr>
            <a:r>
              <a:rPr lang="ru-RU" sz="17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2. Состав попечительского совета (председатель, секретарь, члены попечительского совета). </a:t>
            </a:r>
          </a:p>
          <a:p>
            <a:pPr indent="449580" algn="just">
              <a:lnSpc>
                <a:spcPct val="115000"/>
              </a:lnSpc>
              <a:spcAft>
                <a:spcPts val="0"/>
              </a:spcAft>
            </a:pPr>
            <a:r>
              <a:rPr lang="ru-RU" sz="1700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3. План работы попечительского совета. Согласно положению следующие направления – укрепление материально-технической базы; совершенствование организации питания обучающихся; проведение спортивно-массовых, физкультурно-оздоровительных, социально-культурных, образовательных мероприятий; иные цели, не запрещённые законодательством (п.10.4.4); содействие в установлении и развитии международного сотрудничества в сфере образования; целевое использование средств попечительского совета. </a:t>
            </a:r>
          </a:p>
          <a:p>
            <a:pPr indent="449580" algn="just">
              <a:lnSpc>
                <a:spcPct val="115000"/>
              </a:lnSpc>
              <a:spcAft>
                <a:spcPts val="0"/>
              </a:spcAft>
            </a:pPr>
            <a:r>
              <a:rPr lang="ru-RU" sz="17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4. Телефоны, по которым можно обращаться в случае принудительного сбора денежных средств и других нарушений в работе попечительского совета – телефон директора (заведующего), телефон председателя попечительского совета, телефон специалиста управления образования, телефон бухгалтера </a:t>
            </a:r>
            <a:r>
              <a:rPr lang="ru-RU" sz="1700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Центра</a:t>
            </a:r>
            <a:r>
              <a:rPr lang="ru-RU" sz="17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</a:p>
          <a:p>
            <a:pPr indent="449580" algn="just">
              <a:lnSpc>
                <a:spcPct val="115000"/>
              </a:lnSpc>
              <a:spcAft>
                <a:spcPts val="0"/>
              </a:spcAft>
            </a:pPr>
            <a:r>
              <a:rPr lang="ru-RU" sz="1700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5. Информация (отчет) о деятельности попечительского совета за отчетный период </a:t>
            </a:r>
            <a:r>
              <a:rPr lang="ru-RU" sz="1700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– поквартальный, т.е. отчёт о </a:t>
            </a:r>
            <a:r>
              <a:rPr lang="ru-RU" sz="17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целевом использовании </a:t>
            </a:r>
            <a:r>
              <a:rPr lang="ru-RU" sz="1700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денежных средств. </a:t>
            </a:r>
            <a:r>
              <a:rPr lang="ru-RU" sz="1700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В Положении п.21.7 – ежегодный отчет попечительского совета о деятельности и использованию имущества, в том числе денежных средств. </a:t>
            </a:r>
            <a:endParaRPr lang="ru-RU" sz="1700" dirty="0" smtClean="0">
              <a:solidFill>
                <a:srgbClr val="00206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indent="449580" algn="just">
              <a:lnSpc>
                <a:spcPct val="115000"/>
              </a:lnSpc>
              <a:spcAft>
                <a:spcPts val="0"/>
              </a:spcAft>
            </a:pPr>
            <a:r>
              <a:rPr lang="ru-RU" sz="1700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6</a:t>
            </a:r>
            <a:r>
              <a:rPr lang="ru-RU" sz="17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. Банковские реквизиты для добровольных перечислений (взносов</a:t>
            </a:r>
            <a:r>
              <a:rPr lang="ru-RU" sz="1700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).</a:t>
            </a:r>
            <a:endParaRPr lang="ru-RU" sz="1700" dirty="0">
              <a:solidFill>
                <a:srgbClr val="0070C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12083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28048" y="1643502"/>
            <a:ext cx="8775511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spcAft>
                <a:spcPts val="0"/>
              </a:spcAft>
            </a:pPr>
            <a:r>
              <a:rPr lang="ru-RU" sz="28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Попечительский совет </a:t>
            </a:r>
            <a:r>
              <a:rPr lang="ru-RU" sz="28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является органом самоуправления учреждения образования и </a:t>
            </a: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создаётся 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с целью оказания содействия в обеспечении деятельности  и развития </a:t>
            </a:r>
            <a:r>
              <a:rPr lang="ru-RU" sz="28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учреждения </a:t>
            </a:r>
            <a:r>
              <a:rPr lang="ru-RU" sz="28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образования </a:t>
            </a:r>
            <a:endParaRPr lang="ru-RU" sz="2800" dirty="0">
              <a:solidFill>
                <a:srgbClr val="00206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1211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43782" y="101150"/>
            <a:ext cx="7766936" cy="1646302"/>
          </a:xfrm>
        </p:spPr>
        <p:txBody>
          <a:bodyPr/>
          <a:lstStyle/>
          <a:p>
            <a:pPr algn="just"/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Нормативные правовые документы, регулирующие деятельность органа самоуправления</a:t>
            </a:r>
            <a:endParaRPr lang="ru-RU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43782" y="1747452"/>
            <a:ext cx="7766936" cy="1096899"/>
          </a:xfrm>
        </p:spPr>
        <p:txBody>
          <a:bodyPr>
            <a:normAutofit fontScale="25000" lnSpcReduction="20000"/>
          </a:bodyPr>
          <a:lstStyle/>
          <a:p>
            <a:pPr marL="1143000" lvl="0" indent="-1143000" algn="l">
              <a:buFont typeface="Wingdings" pitchFamily="2" charset="2"/>
              <a:buChar char="§"/>
            </a:pPr>
            <a:r>
              <a:rPr lang="ru-RU" sz="9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Кодекс Республики Беларусь </a:t>
            </a:r>
            <a:r>
              <a:rPr lang="ru-RU" sz="96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об образовании;</a:t>
            </a:r>
          </a:p>
          <a:p>
            <a:pPr marL="1143000" lvl="0" indent="-1143000" algn="l">
              <a:buFont typeface="Wingdings" pitchFamily="2" charset="2"/>
              <a:buChar char="§"/>
            </a:pPr>
            <a:r>
              <a:rPr lang="ru-RU" sz="9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иные акты </a:t>
            </a:r>
            <a:r>
              <a:rPr lang="ru-RU" sz="96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законодательства;</a:t>
            </a:r>
          </a:p>
          <a:p>
            <a:pPr marL="1143000" indent="-1143000" algn="l">
              <a:buFont typeface="Wingdings" pitchFamily="2" charset="2"/>
              <a:buChar char="§"/>
            </a:pPr>
            <a:r>
              <a:rPr lang="ru-RU" sz="9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Устав </a:t>
            </a:r>
            <a:r>
              <a:rPr lang="ru-RU" sz="96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учреждения </a:t>
            </a:r>
            <a:r>
              <a:rPr lang="ru-RU" sz="9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образования; </a:t>
            </a:r>
          </a:p>
          <a:p>
            <a:pPr marL="1143000" indent="-1143000" algn="l">
              <a:buFont typeface="Wingdings" pitchFamily="2" charset="2"/>
              <a:buChar char="§"/>
            </a:pPr>
            <a:r>
              <a:rPr lang="ru-RU" sz="9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Положение </a:t>
            </a:r>
            <a:r>
              <a:rPr lang="ru-RU" sz="9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 попечительском совете учреждения образования, утверждённым Постановлением Министерства образования РБ от 25.07.2011 № 146 (</a:t>
            </a:r>
            <a:r>
              <a:rPr lang="ru-RU" sz="9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редакции Постановления от 29.04.2020 № 60</a:t>
            </a:r>
            <a:r>
              <a:rPr lang="ru-RU" sz="9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lvl="0" algn="just"/>
            <a:r>
              <a:rPr lang="ru-RU" sz="9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ВНИМАНИЕ! Согласно с п. </a:t>
            </a:r>
            <a:r>
              <a:rPr lang="ru-RU" sz="9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ru-RU" sz="9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Положения Попечительский </a:t>
            </a:r>
            <a:r>
              <a:rPr lang="ru-RU" sz="9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совет </a:t>
            </a:r>
            <a:r>
              <a:rPr lang="ru-RU" sz="9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организует свою работу в соответствии с настоящим Положением. </a:t>
            </a:r>
          </a:p>
          <a:p>
            <a:pPr lvl="0" algn="just"/>
            <a:r>
              <a:rPr lang="ru-RU" sz="9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Разрабатывать </a:t>
            </a:r>
            <a:r>
              <a:rPr lang="ru-RU" sz="9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локальное положение не надо.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13180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98806" y="414807"/>
            <a:ext cx="8496886" cy="63244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spcAft>
                <a:spcPts val="0"/>
              </a:spcAft>
            </a:pPr>
            <a:r>
              <a:rPr lang="ru-RU" sz="2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Решение о создании попечительского совета принимается инициативной группой в составе </a:t>
            </a:r>
            <a:r>
              <a:rPr lang="ru-RU" sz="2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законных представителей обучающихся</a:t>
            </a:r>
            <a:r>
              <a:rPr lang="ru-RU" sz="2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представителей педагогических работников</a:t>
            </a:r>
            <a:r>
              <a:rPr lang="ru-RU" sz="2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общественных объединений и других организаций (п. 3 Положения). В основном решение о создании попечительского совета обсуждается на родительском собрании, поэтому в </a:t>
            </a:r>
            <a:r>
              <a:rPr lang="ru-RU" sz="2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повестку дня родительского собрания</a:t>
            </a:r>
            <a:r>
              <a:rPr lang="ru-RU" sz="2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вносятся следующие вопросы:</a:t>
            </a: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1.Об инициировании создания попечительского совета (</a:t>
            </a:r>
            <a:r>
              <a:rPr lang="ru-RU" sz="22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 момент создания</a:t>
            </a:r>
            <a:r>
              <a:rPr lang="ru-RU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).</a:t>
            </a: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2.О выдвижении кандидатов в состав попечительского совета» (</a:t>
            </a:r>
            <a:r>
              <a:rPr lang="ru-RU" sz="22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 момент создания и при изменении в составе</a:t>
            </a:r>
            <a:r>
              <a:rPr lang="ru-RU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).</a:t>
            </a: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2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Затем</a:t>
            </a:r>
            <a:r>
              <a:rPr lang="ru-RU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проводится </a:t>
            </a:r>
            <a:r>
              <a:rPr lang="ru-RU" sz="2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заседание педагогического совета</a:t>
            </a:r>
            <a:r>
              <a:rPr lang="ru-RU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«О поддержке инициативы родительской общественности и выдвижении кандидатов в состав попечительского совета» (</a:t>
            </a:r>
            <a:r>
              <a:rPr lang="ru-RU" sz="22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 момент создания и при изменении в составе</a:t>
            </a:r>
            <a:r>
              <a:rPr lang="ru-RU" sz="2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).</a:t>
            </a: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2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Решение инициативной группы согласуется с руководителем учреждения образования.</a:t>
            </a:r>
            <a:endParaRPr lang="ru-RU" sz="2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08756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8860" y="286043"/>
            <a:ext cx="8596668" cy="1320800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Состав попечительского совета</a:t>
            </a:r>
            <a:endParaRPr lang="ru-RU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75673960"/>
              </p:ext>
            </p:extLst>
          </p:nvPr>
        </p:nvGraphicFramePr>
        <p:xfrm>
          <a:off x="818539" y="1606843"/>
          <a:ext cx="8596312" cy="38814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801859" y="5583926"/>
            <a:ext cx="9045526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200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       </a:t>
            </a:r>
            <a:r>
              <a:rPr lang="ru-RU" sz="22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Решение </a:t>
            </a:r>
            <a:r>
              <a:rPr lang="ru-RU" sz="22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о включении в состав </a:t>
            </a:r>
            <a:r>
              <a:rPr lang="ru-RU" sz="2200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попечительского совета принимается </a:t>
            </a:r>
            <a:r>
              <a:rPr lang="ru-RU" sz="22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общим собранием </a:t>
            </a:r>
            <a:r>
              <a:rPr lang="ru-RU" sz="2200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попечительского </a:t>
            </a:r>
            <a:r>
              <a:rPr lang="ru-RU" sz="2200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совета</a:t>
            </a:r>
            <a:endParaRPr lang="ru-RU" sz="22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1071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3894" y="1770535"/>
            <a:ext cx="9580099" cy="22867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Попечительский совет действует на основе принципов:</a:t>
            </a:r>
            <a:endParaRPr lang="ru-RU" sz="2800" b="1" dirty="0">
              <a:solidFill>
                <a:srgbClr val="00206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"/>
            </a:pP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добровольности членства;</a:t>
            </a:r>
            <a:endParaRPr lang="ru-RU" sz="2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"/>
            </a:pP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равноправия членов попечительского совета;</a:t>
            </a:r>
            <a:endParaRPr lang="ru-RU" sz="2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"/>
            </a:pP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коллегиальности руководства;</a:t>
            </a:r>
            <a:endParaRPr lang="ru-RU" sz="2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"/>
            </a:pP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гласности принимаемых решений.</a:t>
            </a:r>
            <a:endParaRPr lang="ru-RU" sz="2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8174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0725" y="145366"/>
            <a:ext cx="8596668" cy="980049"/>
          </a:xfrm>
        </p:spPr>
        <p:txBody>
          <a:bodyPr>
            <a:noAutofit/>
          </a:bodyPr>
          <a:lstStyle/>
          <a:p>
            <a:pPr algn="ctr"/>
            <a:r>
              <a:rPr lang="ru-RU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Согласно п. 10. </a:t>
            </a:r>
            <a:r>
              <a:rPr lang="ru-RU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Положения </a:t>
            </a: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задачами 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деятельности</a:t>
            </a:r>
            <a:r>
              <a:rPr lang="ru-RU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попечительского совета являются: </a:t>
            </a:r>
            <a:br>
              <a:rPr lang="ru-RU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50725" y="1175850"/>
            <a:ext cx="9563946" cy="5196815"/>
          </a:xfrm>
        </p:spPr>
        <p:txBody>
          <a:bodyPr>
            <a:normAutofit fontScale="92500" lnSpcReduction="10000"/>
          </a:bodyPr>
          <a:lstStyle/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10.1.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содействие учреждению образования в развитии материально-технической базы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обеспечении качества образования, привлечении денежных средств для обеспечения деятельности учреждения образования;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10.2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разработка и реализация планов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своей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интересах учреждения образования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10.3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содействие в улучшении условий труда педагогических и иных работников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учреждения образования;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10.4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определение направлений, размеров и порядка использования средств попечительского совета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 согласованию с руководителем учреждения образования и родительским комитетом учреждения образования (при его наличии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10.5.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содействие в установлении и развитии международного сотрудничества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сфере образования;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10.6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целевое использование средств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попечительского совета.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792777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10047" y="131298"/>
            <a:ext cx="9774961" cy="1134794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Цели, на которые могут быть направлены средства 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попечительского </a:t>
            </a: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совета:</a:t>
            </a:r>
            <a:endParaRPr lang="ru-RU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5302" y="1386866"/>
            <a:ext cx="9535810" cy="4352753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укрепление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материально-технической базы (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мебель, инвентарь, приборы, оборудование, инструменты, учебно-наглядные пособия, компьютеры, компьютерные сети, аудиовизуальные средства и иные материальные объекты, необходимые для реализации образовательных программ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algn="just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совершенствование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организации питания обучающихся (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посуда, кухонный и столовый инвентарь и принадлежности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algn="just"/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проведение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спортивных, спортивно-массовых, физкультурно-оздоровительных, социально-культурных, образовательных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мероприятий;</a:t>
            </a:r>
          </a:p>
          <a:p>
            <a:pPr algn="just"/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иные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цели, не запрещенные законодательством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в том числе текущий ремонт, организация питьевого режима, приобретение постельных принадлежностей, предметов личной гигиены (салфетки, туалетная бумага, иные предметы первой необходимости), уборочного инвентаря, моющих средств, средств дезинфекции.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150482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76775" y="1434905"/>
            <a:ext cx="8792308" cy="38441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Исходя из задач и направлений деятельности попечительский совет</a:t>
            </a:r>
            <a:r>
              <a:rPr lang="ru-RU" sz="2800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разрабатывает, принимает и организует реализацию </a:t>
            </a:r>
            <a:r>
              <a:rPr lang="ru-RU" sz="2800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hlinkClick r:id="rId2" action="ppaction://hlinkfile"/>
              </a:rPr>
              <a:t>планов</a:t>
            </a:r>
            <a:r>
              <a:rPr lang="ru-RU" sz="2800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своей деятельности 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в интересах учреждения образования, взаимодействует</a:t>
            </a:r>
            <a:r>
              <a:rPr lang="ru-RU" sz="2800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с руководителем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800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и другими органами самоуправления </a:t>
            </a: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по вопросам функционирования и развития учреждения </a:t>
            </a: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образования</a:t>
            </a:r>
            <a:endParaRPr lang="ru-RU" sz="2800" dirty="0">
              <a:solidFill>
                <a:srgbClr val="00206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1600" dirty="0">
                <a:solidFill>
                  <a:srgbClr val="000000"/>
                </a:solidFill>
                <a:latin typeface="YS Text"/>
                <a:ea typeface="Times New Roman" panose="02020603050405020304" pitchFamily="18" charset="0"/>
              </a:rPr>
              <a:t> </a:t>
            </a:r>
            <a:endParaRPr lang="ru-RU" sz="20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9686841"/>
      </p:ext>
    </p:extLst>
  </p:cSld>
  <p:clrMapOvr>
    <a:masterClrMapping/>
  </p:clrMapOvr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Грань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524</TotalTime>
  <Words>1363</Words>
  <Application>Microsoft Office PowerPoint</Application>
  <PresentationFormat>Произвольный</PresentationFormat>
  <Paragraphs>106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Грань</vt:lpstr>
      <vt:lpstr>Роль попечительского совета в обеспечении деятельности  и развитии учреждения образования </vt:lpstr>
      <vt:lpstr>Презентация PowerPoint</vt:lpstr>
      <vt:lpstr>Нормативные правовые документы, регулирующие деятельность органа самоуправления</vt:lpstr>
      <vt:lpstr>Презентация PowerPoint</vt:lpstr>
      <vt:lpstr>Состав попечительского совета</vt:lpstr>
      <vt:lpstr>Презентация PowerPoint</vt:lpstr>
      <vt:lpstr>Согласно п. 10. Положения задачами деятельности попечительского совета являются:  </vt:lpstr>
      <vt:lpstr>Цели, на которые могут быть направлены средства попечительского совета:</vt:lpstr>
      <vt:lpstr>Презентация PowerPoint</vt:lpstr>
      <vt:lpstr>     Высшим органом управления попечительским советом является общее собрание.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Правовое обеспечение государственного управления</dc:title>
  <dc:creator>User</dc:creator>
  <cp:lastModifiedBy>Malevich</cp:lastModifiedBy>
  <cp:revision>108</cp:revision>
  <dcterms:created xsi:type="dcterms:W3CDTF">2021-09-24T16:40:05Z</dcterms:created>
  <dcterms:modified xsi:type="dcterms:W3CDTF">2021-11-09T11:37:22Z</dcterms:modified>
</cp:coreProperties>
</file>