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1" r:id="rId5"/>
    <p:sldId id="259" r:id="rId6"/>
    <p:sldId id="260"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8CE24CEC-72D2-436A-9744-C15161C01CE1}"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E24CEC-72D2-436A-9744-C15161C01CE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E24CEC-72D2-436A-9744-C15161C01CE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E24CEC-72D2-436A-9744-C15161C01CE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8CE24CEC-72D2-436A-9744-C15161C01CE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E24CEC-72D2-436A-9744-C15161C01CE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CE24CEC-72D2-436A-9744-C15161C01CE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CE24CEC-72D2-436A-9744-C15161C01CE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CE24CEC-72D2-436A-9744-C15161C01CE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E24CEC-72D2-436A-9744-C15161C01CE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C74A1C9-05FC-4854-AD67-EFDBC1E1AFA9}" type="datetimeFigureOut">
              <a:rPr lang="ru-RU" smtClean="0"/>
              <a:pPr/>
              <a:t>02.12.2011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E24CEC-72D2-436A-9744-C15161C01CE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C74A1C9-05FC-4854-AD67-EFDBC1E1AFA9}" type="datetimeFigureOut">
              <a:rPr lang="ru-RU" smtClean="0"/>
              <a:pPr/>
              <a:t>02.12.2011</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CE24CEC-72D2-436A-9744-C15161C01CE1}"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71670" y="785794"/>
            <a:ext cx="4843442" cy="4500594"/>
          </a:xfrm>
        </p:spPr>
        <p:txBody>
          <a:bodyPr>
            <a:normAutofit/>
          </a:bodyPr>
          <a:lstStyle/>
          <a:p>
            <a:r>
              <a:rPr lang="ru-RU" dirty="0" smtClean="0"/>
              <a:t>Правила поведения на водоёмах и оказание 1 помощи утопающему</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rmAutofit/>
          </a:bodyPr>
          <a:lstStyle/>
          <a:p>
            <a:r>
              <a:rPr lang="ru-RU" dirty="0" smtClean="0"/>
              <a:t>Правила купания</a:t>
            </a:r>
            <a:endParaRPr lang="ru-RU" dirty="0"/>
          </a:p>
        </p:txBody>
      </p:sp>
      <p:sp>
        <p:nvSpPr>
          <p:cNvPr id="3" name="Содержимое 2"/>
          <p:cNvSpPr>
            <a:spLocks noGrp="1"/>
          </p:cNvSpPr>
          <p:nvPr>
            <p:ph idx="1"/>
          </p:nvPr>
        </p:nvSpPr>
        <p:spPr>
          <a:xfrm>
            <a:off x="0" y="857232"/>
            <a:ext cx="9144000" cy="6000768"/>
          </a:xfrm>
        </p:spPr>
        <p:txBody>
          <a:bodyPr>
            <a:normAutofit fontScale="77500" lnSpcReduction="20000"/>
          </a:bodyPr>
          <a:lstStyle/>
          <a:p>
            <a:r>
              <a:rPr lang="ru-RU" dirty="0" smtClean="0"/>
              <a:t>Умение хорошо плавать – одна из важнейших гарантий безопасного отдыха на воде, но помните, что даже хороший пловец должен соблюдать постоянную осторожность, дисциплину и строго придерживаться правил поведения на воде.</a:t>
            </a:r>
          </a:p>
          <a:p>
            <a:endParaRPr lang="ru-RU" dirty="0" smtClean="0"/>
          </a:p>
          <a:p>
            <a:r>
              <a:rPr lang="ru-RU" dirty="0" smtClean="0"/>
              <a:t>Лучше всего купаться в специально оборудованных местах: пляжах, бассейнах, купальнях; обязательно предварительно пройти медицинское освидетельствование и ознакомившись с правилами внутреннего распорядка мест для купания.</a:t>
            </a:r>
          </a:p>
          <a:p>
            <a:endParaRPr lang="ru-RU" dirty="0" smtClean="0"/>
          </a:p>
          <a:p>
            <a:r>
              <a:rPr lang="ru-RU" dirty="0" smtClean="0"/>
              <a:t>В походах место для купания нужно выбирать там, где чистая вода, ровное песчаное или гравийное дно, небольшая глубина (до 2 м), нет сильного течения (до 0,5 м/с).</a:t>
            </a:r>
          </a:p>
          <a:p>
            <a:endParaRPr lang="ru-RU" dirty="0" smtClean="0"/>
          </a:p>
          <a:p>
            <a:r>
              <a:rPr lang="ru-RU" dirty="0" smtClean="0"/>
              <a:t>Начинать купаться рекомендуется в солнечную безветренную погоду при температуре воды 17-190С, воздуха 20-250С. В воде следует находиться 10-15 минут, перед заплывом необходимо предварительно обтереть тело водой.</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642942"/>
          </a:xfrm>
        </p:spPr>
        <p:txBody>
          <a:bodyPr>
            <a:normAutofit fontScale="90000"/>
          </a:bodyPr>
          <a:lstStyle/>
          <a:p>
            <a:r>
              <a:rPr lang="ru-RU" dirty="0" smtClean="0"/>
              <a:t>Как действовать при переохлаждении?</a:t>
            </a:r>
            <a:endParaRPr lang="ru-RU" dirty="0"/>
          </a:p>
        </p:txBody>
      </p:sp>
      <p:sp>
        <p:nvSpPr>
          <p:cNvPr id="3" name="Содержимое 2"/>
          <p:cNvSpPr>
            <a:spLocks noGrp="1"/>
          </p:cNvSpPr>
          <p:nvPr>
            <p:ph idx="1"/>
          </p:nvPr>
        </p:nvSpPr>
        <p:spPr>
          <a:xfrm>
            <a:off x="0" y="1071546"/>
            <a:ext cx="9144000" cy="5786454"/>
          </a:xfrm>
        </p:spPr>
        <p:txBody>
          <a:bodyPr>
            <a:normAutofit fontScale="62500" lnSpcReduction="20000"/>
          </a:bodyPr>
          <a:lstStyle/>
          <a:p>
            <a:r>
              <a:rPr lang="ru-RU" dirty="0" smtClean="0"/>
              <a:t>При переохлаждении тела пловца в воде могут появиться судороги, которые сводят руку, а чаще ногу или обе ноги. При судорогах надо немедленно выйти из воды. Если нет этой возможности, то необходимо действовать следующим образом:</a:t>
            </a:r>
          </a:p>
          <a:p>
            <a:endParaRPr lang="ru-RU" dirty="0" smtClean="0"/>
          </a:p>
          <a:p>
            <a:r>
              <a:rPr lang="ru-RU" dirty="0" smtClean="0"/>
              <a:t>1.Изменнть стиль плавания – плыть на спине.</a:t>
            </a:r>
          </a:p>
          <a:p>
            <a:endParaRPr lang="ru-RU" dirty="0" smtClean="0"/>
          </a:p>
          <a:p>
            <a:r>
              <a:rPr lang="ru-RU" dirty="0" smtClean="0"/>
              <a:t>2.При ощущении стягивания пальцев руки, надо быстро, с силой сжать кисть руки в кулак, сделать резкое отбрасывающее движение рукой в наружную сторону, разжать кулак.</a:t>
            </a:r>
          </a:p>
          <a:p>
            <a:endParaRPr lang="ru-RU" dirty="0" smtClean="0"/>
          </a:p>
          <a:p>
            <a:r>
              <a:rPr lang="ru-RU" dirty="0" smtClean="0"/>
              <a:t>3.При судороге икроножной мышцы необходимо согнуться, двумя руками обхватить стопу пострадавшей ноги и с силой подтянуть стопу к себе.</a:t>
            </a:r>
          </a:p>
          <a:p>
            <a:endParaRPr lang="ru-RU" dirty="0" smtClean="0"/>
          </a:p>
          <a:p>
            <a:r>
              <a:rPr lang="ru-RU" dirty="0" smtClean="0"/>
              <a:t>4.При судорогах мышц бедра необходимо обхватить рукой ногу с наружной стороны ниже голени у лодыжки (за подъем) и, согнув ее в колене, потянуть рукой с силой назад к спине.</a:t>
            </a:r>
          </a:p>
          <a:p>
            <a:endParaRPr lang="ru-RU" dirty="0" smtClean="0"/>
          </a:p>
          <a:p>
            <a:r>
              <a:rPr lang="ru-RU" dirty="0" smtClean="0"/>
              <a:t>5.Произвести </a:t>
            </a:r>
            <a:r>
              <a:rPr lang="ru-RU" dirty="0" err="1" smtClean="0"/>
              <a:t>укалывание</a:t>
            </a:r>
            <a:r>
              <a:rPr lang="ru-RU" dirty="0" smtClean="0"/>
              <a:t> любым острым подручным предметом (булавкой, иголкой и т.п.)</a:t>
            </a:r>
          </a:p>
          <a:p>
            <a:endParaRPr lang="ru-RU" dirty="0" smtClean="0"/>
          </a:p>
          <a:p>
            <a:r>
              <a:rPr lang="ru-RU" dirty="0" smtClean="0"/>
              <a:t>6.Уставший пловец должен помнить, что лучшим способом для отдыха на воде является положение «лежа на спине».</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714356"/>
          </a:xfrm>
        </p:spPr>
        <p:txBody>
          <a:bodyPr>
            <a:normAutofit fontScale="90000"/>
          </a:bodyPr>
          <a:lstStyle/>
          <a:p>
            <a:r>
              <a:rPr lang="ru-RU" dirty="0" smtClean="0"/>
              <a:t>Спасение в воде</a:t>
            </a:r>
            <a:endParaRPr lang="ru-RU" dirty="0"/>
          </a:p>
        </p:txBody>
      </p:sp>
      <p:sp>
        <p:nvSpPr>
          <p:cNvPr id="3" name="Содержимое 2"/>
          <p:cNvSpPr>
            <a:spLocks noGrp="1"/>
          </p:cNvSpPr>
          <p:nvPr>
            <p:ph sz="half" idx="1"/>
          </p:nvPr>
        </p:nvSpPr>
        <p:spPr>
          <a:xfrm>
            <a:off x="0" y="642918"/>
            <a:ext cx="4643438" cy="6215082"/>
          </a:xfrm>
        </p:spPr>
        <p:txBody>
          <a:bodyPr>
            <a:normAutofit fontScale="25000" lnSpcReduction="20000"/>
          </a:bodyPr>
          <a:lstStyle/>
          <a:p>
            <a:r>
              <a:rPr lang="ru-RU" sz="3200" dirty="0" smtClean="0"/>
              <a:t>Помощь утопающему должна быть оказана немедленно. Для этого подходят все подручные средства. Можно бросить утопающему спасательный круг, пояс, доску, бревно, спасательный конец или любой плавающий предмет. При отсутствии спасательных средств помощь утопающему оказывает пловец.</a:t>
            </a:r>
          </a:p>
          <a:p>
            <a:endParaRPr lang="ru-RU" sz="3200" dirty="0" smtClean="0"/>
          </a:p>
          <a:p>
            <a:r>
              <a:rPr lang="ru-RU" sz="3200" dirty="0" smtClean="0"/>
              <a:t>Подплывать к утопающему надо незаметно, сзади. Захватив утопающего, его нужно буксировать к берегу или ближайшему плавающему предмету: бую, бревну и т.д. Если тонущий заметил подплывающего, надо нырнуть и приблизится к нему под водой. Затем ладонью правой руки следует толкнуть его левое колено, захватить его правую ногу и, повернув тонущего к себе спиной, буксировать его к берегу.</a:t>
            </a:r>
          </a:p>
          <a:p>
            <a:r>
              <a:rPr lang="ru-RU" sz="3200" dirty="0" smtClean="0"/>
              <a:t> </a:t>
            </a:r>
          </a:p>
          <a:p>
            <a:endParaRPr lang="ru-RU" sz="3200" dirty="0" smtClean="0"/>
          </a:p>
          <a:p>
            <a:r>
              <a:rPr lang="ru-RU" sz="3200" dirty="0" smtClean="0"/>
              <a:t>Если приходится подплывать к утопающему спереди, то за 2 – 3 м до него надо опуститься под воду, захватить его туловище или ноги, с одновременным толчком вверх повернуть спиной к себе. Если на помощь приближается лодка, необходимо удерживать утопающего на поверхности воды до ее подхода.</a:t>
            </a:r>
          </a:p>
          <a:p>
            <a:endParaRPr lang="ru-RU" sz="3200" dirty="0" smtClean="0"/>
          </a:p>
          <a:p>
            <a:r>
              <a:rPr lang="ru-RU" sz="3200" dirty="0" smtClean="0"/>
              <a:t>Если утопающий опустился на дно, надо нырнуть, найти его, взять как можно удобнее и, оттолкнувшись ногами от дна, всплыть вместе с ним на поверхность.</a:t>
            </a:r>
          </a:p>
          <a:p>
            <a:endParaRPr lang="ru-RU" sz="3200" dirty="0" smtClean="0"/>
          </a:p>
          <a:p>
            <a:r>
              <a:rPr lang="ru-RU" sz="3200" dirty="0" smtClean="0"/>
              <a:t>Если утопающий захватит спасающего за шею спереди, надо левой рукой толкнуть его правый локоть вверх, а правой схватить за кисть правой руки и тянуть ее вниз, осторожно </a:t>
            </a:r>
            <a:r>
              <a:rPr lang="ru-RU" sz="3200" dirty="0" err="1" smtClean="0"/>
              <a:t>заодя</a:t>
            </a:r>
            <a:r>
              <a:rPr lang="ru-RU" sz="3200" dirty="0" smtClean="0"/>
              <a:t> за спину утопающего. Спасающий должен держать руки тонущего и, опускаясь, заплывать за его спину. Повернув руки, нужно подняться на поверхность.</a:t>
            </a:r>
          </a:p>
          <a:p>
            <a:r>
              <a:rPr lang="ru-RU" sz="3200" dirty="0" smtClean="0"/>
              <a:t> </a:t>
            </a:r>
          </a:p>
          <a:p>
            <a:endParaRPr lang="ru-RU" sz="3200" dirty="0" smtClean="0"/>
          </a:p>
          <a:p>
            <a:r>
              <a:rPr lang="ru-RU" sz="3200" dirty="0" smtClean="0"/>
              <a:t>Если утопающий захватит спасающего за шею сзади, то следует толкнуть ладонью левой руки его левую руку под локоть вверх и направо, а правой рукой ухватить за кисть его левой руки и, сгибая в локте, поворачивать ее за спину тонущего. Одновременно спасающему нужно опуститься вниз, освободиться, а затем всплыть.</a:t>
            </a:r>
          </a:p>
          <a:p>
            <a:r>
              <a:rPr lang="ru-RU" sz="3200" dirty="0" smtClean="0"/>
              <a:t> </a:t>
            </a:r>
          </a:p>
          <a:p>
            <a:endParaRPr lang="ru-RU" sz="3200" dirty="0" smtClean="0"/>
          </a:p>
          <a:p>
            <a:r>
              <a:rPr lang="ru-RU" sz="3200" dirty="0" smtClean="0"/>
              <a:t>Если тонущий захватит спасающего за туловище, надо толкнуть его под подбородок рукой. При сильном сопротивлении можно зажать утопающему пальцами нос, закрыв ладонью рот, и, поддерживая рукой за поясницу, слегка толкнуть его коленом.</a:t>
            </a:r>
          </a:p>
          <a:p>
            <a:r>
              <a:rPr lang="ru-RU" sz="3200" dirty="0" smtClean="0"/>
              <a:t> </a:t>
            </a:r>
          </a:p>
          <a:p>
            <a:r>
              <a:rPr lang="ru-RU" sz="3200" dirty="0" smtClean="0"/>
              <a:t> При захвате за кисти рук спасающий должен сжать руки в кулаки и резко повернуть их в сторону больших пальцев рук тонущего. </a:t>
            </a:r>
          </a:p>
          <a:p>
            <a:r>
              <a:rPr lang="ru-RU" sz="3200" dirty="0" smtClean="0"/>
              <a:t> </a:t>
            </a:r>
          </a:p>
          <a:p>
            <a:endParaRPr lang="ru-RU" sz="3200" dirty="0" smtClean="0"/>
          </a:p>
          <a:p>
            <a:r>
              <a:rPr lang="ru-RU" sz="3200" dirty="0" smtClean="0"/>
              <a:t>При захвате за ноги спасающий резко прижимает одной рукой голову тонущего к себе и книзу, а другой рукой поворачивает подбородок тонущего от себя.</a:t>
            </a:r>
          </a:p>
          <a:p>
            <a:r>
              <a:rPr lang="ru-RU" sz="3200" dirty="0" smtClean="0"/>
              <a:t> </a:t>
            </a:r>
          </a:p>
          <a:p>
            <a:endParaRPr lang="ru-RU" sz="3200" dirty="0" smtClean="0"/>
          </a:p>
          <a:p>
            <a:r>
              <a:rPr lang="ru-RU" sz="3200" dirty="0" smtClean="0"/>
              <a:t>При буксировании утопающего к берегу надо следить, чтобы при этом рот и нос тонущего не погружались в воду. Его надо обхватить ладонями, закрывая уши и не сжимая шею.</a:t>
            </a:r>
          </a:p>
          <a:p>
            <a:r>
              <a:rPr lang="ru-RU" sz="3600" dirty="0" smtClean="0"/>
              <a:t> </a:t>
            </a:r>
          </a:p>
          <a:p>
            <a:endParaRPr lang="ru-RU" sz="3600" dirty="0" smtClean="0"/>
          </a:p>
          <a:p>
            <a:r>
              <a:rPr lang="ru-RU" sz="3600" dirty="0" smtClean="0"/>
              <a:t>Плыть к плавательному средству или к берегу можно любым способом, но ровно, спокойно. При сопротивлении спасаемого надо просунуть спереди правую (левую) руку под его правую (левую) руку, захватить за спиной его другую руку и плотно прижать к себе. Плывя на левом боку, надо грести левой рукой, на правом – правой рукой.</a:t>
            </a:r>
          </a:p>
          <a:p>
            <a:pPr>
              <a:buNone/>
            </a:pPr>
            <a:endParaRPr lang="ru-RU" dirty="0" smtClean="0"/>
          </a:p>
        </p:txBody>
      </p:sp>
      <p:pic>
        <p:nvPicPr>
          <p:cNvPr id="1026" name="Picture 2" descr="C:\Documents and Settings\Admin\Рабочий стол\рпго.webp"/>
          <p:cNvPicPr>
            <a:picLocks noGrp="1" noChangeAspect="1" noChangeArrowheads="1"/>
          </p:cNvPicPr>
          <p:nvPr>
            <p:ph sz="half" idx="2"/>
          </p:nvPr>
        </p:nvPicPr>
        <p:blipFill>
          <a:blip r:embed="rId2" cstate="print"/>
          <a:srcRect/>
          <a:stretch>
            <a:fillRect/>
          </a:stretch>
        </p:blipFill>
        <p:spPr bwMode="auto">
          <a:xfrm>
            <a:off x="7381875" y="857232"/>
            <a:ext cx="1762125" cy="1504950"/>
          </a:xfrm>
          <a:prstGeom prst="rect">
            <a:avLst/>
          </a:prstGeom>
          <a:noFill/>
        </p:spPr>
      </p:pic>
      <p:pic>
        <p:nvPicPr>
          <p:cNvPr id="1027" name="Picture 3" descr="C:\Documents and Settings\Admin\Рабочий стол\б.webp"/>
          <p:cNvPicPr>
            <a:picLocks noChangeAspect="1" noChangeArrowheads="1"/>
          </p:cNvPicPr>
          <p:nvPr/>
        </p:nvPicPr>
        <p:blipFill>
          <a:blip r:embed="rId3" cstate="print"/>
          <a:srcRect/>
          <a:stretch>
            <a:fillRect/>
          </a:stretch>
        </p:blipFill>
        <p:spPr bwMode="auto">
          <a:xfrm>
            <a:off x="6215074" y="785794"/>
            <a:ext cx="1152525" cy="1619250"/>
          </a:xfrm>
          <a:prstGeom prst="rect">
            <a:avLst/>
          </a:prstGeom>
          <a:noFill/>
        </p:spPr>
      </p:pic>
      <p:pic>
        <p:nvPicPr>
          <p:cNvPr id="1028" name="Picture 4" descr="C:\Documents and Settings\Admin\Рабочий стол\дж.webp"/>
          <p:cNvPicPr>
            <a:picLocks noChangeAspect="1" noChangeArrowheads="1"/>
          </p:cNvPicPr>
          <p:nvPr/>
        </p:nvPicPr>
        <p:blipFill>
          <a:blip r:embed="rId4" cstate="print"/>
          <a:srcRect/>
          <a:stretch>
            <a:fillRect/>
          </a:stretch>
        </p:blipFill>
        <p:spPr bwMode="auto">
          <a:xfrm>
            <a:off x="5000628" y="785794"/>
            <a:ext cx="1209675" cy="1847850"/>
          </a:xfrm>
          <a:prstGeom prst="rect">
            <a:avLst/>
          </a:prstGeom>
          <a:noFill/>
        </p:spPr>
      </p:pic>
      <p:pic>
        <p:nvPicPr>
          <p:cNvPr id="1029" name="Picture 5" descr="C:\Documents and Settings\Admin\Рабочий стол\но.webp"/>
          <p:cNvPicPr>
            <a:picLocks noChangeAspect="1" noChangeArrowheads="1"/>
          </p:cNvPicPr>
          <p:nvPr/>
        </p:nvPicPr>
        <p:blipFill>
          <a:blip r:embed="rId5" cstate="print"/>
          <a:srcRect/>
          <a:stretch>
            <a:fillRect/>
          </a:stretch>
        </p:blipFill>
        <p:spPr bwMode="auto">
          <a:xfrm>
            <a:off x="7981950" y="2357430"/>
            <a:ext cx="1162050" cy="1676400"/>
          </a:xfrm>
          <a:prstGeom prst="rect">
            <a:avLst/>
          </a:prstGeom>
          <a:noFill/>
        </p:spPr>
      </p:pic>
      <p:pic>
        <p:nvPicPr>
          <p:cNvPr id="1030" name="Picture 6" descr="C:\Documents and Settings\Admin\Рабочий стол\парпарппар.webp"/>
          <p:cNvPicPr>
            <a:picLocks noChangeAspect="1" noChangeArrowheads="1"/>
          </p:cNvPicPr>
          <p:nvPr/>
        </p:nvPicPr>
        <p:blipFill>
          <a:blip r:embed="rId6" cstate="print"/>
          <a:srcRect/>
          <a:stretch>
            <a:fillRect/>
          </a:stretch>
        </p:blipFill>
        <p:spPr bwMode="auto">
          <a:xfrm>
            <a:off x="6500826" y="2428868"/>
            <a:ext cx="1476375" cy="1628775"/>
          </a:xfrm>
          <a:prstGeom prst="rect">
            <a:avLst/>
          </a:prstGeom>
          <a:noFill/>
        </p:spPr>
      </p:pic>
      <p:pic>
        <p:nvPicPr>
          <p:cNvPr id="1031" name="Picture 7" descr="C:\Documents and Settings\Admin\Рабочий стол\апр.webp"/>
          <p:cNvPicPr>
            <a:picLocks noChangeAspect="1" noChangeArrowheads="1"/>
          </p:cNvPicPr>
          <p:nvPr/>
        </p:nvPicPr>
        <p:blipFill>
          <a:blip r:embed="rId7" cstate="print"/>
          <a:srcRect/>
          <a:stretch>
            <a:fillRect/>
          </a:stretch>
        </p:blipFill>
        <p:spPr bwMode="auto">
          <a:xfrm>
            <a:off x="5143504" y="2643182"/>
            <a:ext cx="1314450" cy="1762125"/>
          </a:xfrm>
          <a:prstGeom prst="rect">
            <a:avLst/>
          </a:prstGeom>
          <a:noFill/>
        </p:spPr>
      </p:pic>
      <p:pic>
        <p:nvPicPr>
          <p:cNvPr id="1032" name="Picture 8" descr="C:\Documents and Settings\Admin\Рабочий стол\апв.webp"/>
          <p:cNvPicPr>
            <a:picLocks noChangeAspect="1" noChangeArrowheads="1"/>
          </p:cNvPicPr>
          <p:nvPr/>
        </p:nvPicPr>
        <p:blipFill>
          <a:blip r:embed="rId8" cstate="print"/>
          <a:srcRect/>
          <a:stretch>
            <a:fillRect/>
          </a:stretch>
        </p:blipFill>
        <p:spPr bwMode="auto">
          <a:xfrm>
            <a:off x="4786314" y="4357694"/>
            <a:ext cx="4357686" cy="1219200"/>
          </a:xfrm>
          <a:prstGeom prst="rect">
            <a:avLst/>
          </a:prstGeom>
          <a:noFill/>
        </p:spPr>
      </p:pic>
      <p:pic>
        <p:nvPicPr>
          <p:cNvPr id="1033" name="Picture 9" descr="C:\Documents and Settings\Admin\Рабочий стол\вапавп.webp"/>
          <p:cNvPicPr>
            <a:picLocks noChangeAspect="1" noChangeArrowheads="1"/>
          </p:cNvPicPr>
          <p:nvPr/>
        </p:nvPicPr>
        <p:blipFill>
          <a:blip r:embed="rId9" cstate="print"/>
          <a:srcRect/>
          <a:stretch>
            <a:fillRect/>
          </a:stretch>
        </p:blipFill>
        <p:spPr bwMode="auto">
          <a:xfrm>
            <a:off x="4786314" y="5572140"/>
            <a:ext cx="4357686" cy="10572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28670"/>
          </a:xfrm>
        </p:spPr>
        <p:txBody>
          <a:bodyPr>
            <a:normAutofit/>
          </a:bodyPr>
          <a:lstStyle/>
          <a:p>
            <a:r>
              <a:rPr lang="ru-RU" dirty="0" smtClean="0"/>
              <a:t>Оказание 1 помощи на суше</a:t>
            </a:r>
            <a:endParaRPr lang="ru-RU" dirty="0"/>
          </a:p>
        </p:txBody>
      </p:sp>
      <p:sp>
        <p:nvSpPr>
          <p:cNvPr id="3" name="Содержимое 2"/>
          <p:cNvSpPr>
            <a:spLocks noGrp="1"/>
          </p:cNvSpPr>
          <p:nvPr>
            <p:ph idx="1"/>
          </p:nvPr>
        </p:nvSpPr>
        <p:spPr>
          <a:xfrm>
            <a:off x="0" y="1000108"/>
            <a:ext cx="9144000" cy="5857892"/>
          </a:xfrm>
        </p:spPr>
        <p:txBody>
          <a:bodyPr>
            <a:normAutofit fontScale="70000" lnSpcReduction="20000"/>
          </a:bodyPr>
          <a:lstStyle/>
          <a:p>
            <a:r>
              <a:rPr lang="ru-RU" dirty="0" smtClean="0"/>
              <a:t>1. Перевернуть пострадавшего лицом вниз, опустить голову ниже таза.</a:t>
            </a:r>
          </a:p>
          <a:p>
            <a:endParaRPr lang="ru-RU" dirty="0" smtClean="0"/>
          </a:p>
          <a:p>
            <a:r>
              <a:rPr lang="ru-RU" dirty="0" smtClean="0"/>
              <a:t>2. Очистить ротовую полость.</a:t>
            </a:r>
          </a:p>
          <a:p>
            <a:endParaRPr lang="ru-RU" dirty="0" smtClean="0"/>
          </a:p>
          <a:p>
            <a:r>
              <a:rPr lang="ru-RU" dirty="0" smtClean="0"/>
              <a:t>3. Резко надавить на корень языка.</a:t>
            </a:r>
          </a:p>
          <a:p>
            <a:endParaRPr lang="ru-RU" dirty="0" smtClean="0"/>
          </a:p>
          <a:p>
            <a:r>
              <a:rPr lang="ru-RU" dirty="0" smtClean="0"/>
              <a:t>4. При появлении рвотного и кашлевого рефлексов – добиться полного удаления воды из дыхательных путей и желудка.</a:t>
            </a:r>
          </a:p>
          <a:p>
            <a:endParaRPr lang="ru-RU" dirty="0" smtClean="0"/>
          </a:p>
          <a:p>
            <a:r>
              <a:rPr lang="ru-RU" dirty="0" smtClean="0"/>
              <a:t>5. Если нет рвотных движений и пульса – положить на спину и приступить к реанимации (искусственное дыхание, непрямой массаж сердца). При появлении признаков жизни – перевернуть лицом вниз, удалить воду из легких и желудка.</a:t>
            </a:r>
          </a:p>
          <a:p>
            <a:endParaRPr lang="ru-RU" dirty="0" smtClean="0"/>
          </a:p>
          <a:p>
            <a:r>
              <a:rPr lang="ru-RU" dirty="0" smtClean="0"/>
              <a:t>6. Вызвать “Скорую помощь”.</a:t>
            </a:r>
          </a:p>
          <a:p>
            <a:endParaRPr lang="ru-RU" dirty="0" smtClean="0"/>
          </a:p>
          <a:p>
            <a:r>
              <a:rPr lang="ru-RU" dirty="0" smtClean="0"/>
              <a:t>Если человек уже погрузился в воду, не оставляйте попыток найти его на глубине, а затем вернуть к жизни. Это можно сделать, если утонувший находился в воде не более 6 минут.</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42918"/>
          </a:xfrm>
        </p:spPr>
        <p:txBody>
          <a:bodyPr>
            <a:normAutofit fontScale="90000"/>
          </a:bodyPr>
          <a:lstStyle/>
          <a:p>
            <a:r>
              <a:rPr lang="ru-RU" dirty="0" smtClean="0"/>
              <a:t>НЕЛЬЗЯ!!!!</a:t>
            </a:r>
            <a:endParaRPr lang="ru-RU" dirty="0"/>
          </a:p>
        </p:txBody>
      </p:sp>
      <p:sp>
        <p:nvSpPr>
          <p:cNvPr id="3" name="Содержимое 2"/>
          <p:cNvSpPr>
            <a:spLocks noGrp="1"/>
          </p:cNvSpPr>
          <p:nvPr>
            <p:ph idx="1"/>
          </p:nvPr>
        </p:nvSpPr>
        <p:spPr>
          <a:xfrm>
            <a:off x="0" y="714356"/>
            <a:ext cx="9144000" cy="6143644"/>
          </a:xfrm>
        </p:spPr>
        <p:txBody>
          <a:bodyPr>
            <a:normAutofit fontScale="25000" lnSpcReduction="20000"/>
          </a:bodyPr>
          <a:lstStyle/>
          <a:p>
            <a:pPr>
              <a:buNone/>
            </a:pPr>
            <a:endParaRPr lang="ru-RU" dirty="0" smtClean="0"/>
          </a:p>
          <a:p>
            <a:r>
              <a:rPr lang="ru-RU" sz="4000" dirty="0" smtClean="0"/>
              <a:t>ОСТАВЛЯТЬ ПОСТРАДАВШЕГО БЕЗ ВНИМАНИЯ (в любой момент может произойти остановка сердца)</a:t>
            </a:r>
          </a:p>
          <a:p>
            <a:endParaRPr lang="ru-RU" sz="4000" dirty="0" smtClean="0"/>
          </a:p>
          <a:p>
            <a:r>
              <a:rPr lang="ru-RU" sz="4000" dirty="0" smtClean="0"/>
              <a:t>САМОСТОЯТЕЛЬНО ПЕРЕВОЗИТЬ ПОСТРАДАВШЕГО, ЕСЛИ ЕСТЬ ВОЗМОЖНОСТЬ ВЫЗВАТЬ СПАСАТЕЛЬНУЮ СЛУЖБУ.</a:t>
            </a:r>
          </a:p>
          <a:p>
            <a:endParaRPr lang="ru-RU" sz="4000" dirty="0" smtClean="0"/>
          </a:p>
          <a:p>
            <a:r>
              <a:rPr lang="ru-RU" sz="4000" dirty="0" smtClean="0"/>
              <a:t>Чтобы избавиться от воды, попавшей в дыхательные пути и мешающей дышать, нужно немедленно остановиться, энергичными движениями рук и ног удерживаться на поверхности воды и, подняв голову возможно выше, сильно откашляться. Чтобы избежать захлебывания в воде, пловец должен соблюдать правильный ритм дыхания. Плавая в волнах, нужно внимательно следить за тем, чтобы делать вдох, когда находишься между гребнями волн. Плавая против волн, следует спокойно подниматься на волну и скатываться с нее. Если идет волна с гребнем, то лучше всего подныривать под нее немного ниже гребня.</a:t>
            </a:r>
          </a:p>
          <a:p>
            <a:endParaRPr lang="ru-RU" sz="4000" dirty="0" smtClean="0"/>
          </a:p>
          <a:p>
            <a:r>
              <a:rPr lang="ru-RU" sz="4000" dirty="0" smtClean="0"/>
              <a:t>Попав в быстрое течение, не следует бороться против него, необходимо не нарушая дыхания плыть по течению к берегу.</a:t>
            </a:r>
          </a:p>
          <a:p>
            <a:endParaRPr lang="ru-RU" sz="4000" dirty="0" smtClean="0"/>
          </a:p>
          <a:p>
            <a:r>
              <a:rPr lang="ru-RU" sz="4000" dirty="0" smtClean="0"/>
              <a:t>Оказавшись в водовороте, не следует поддаваться страху, терять чувство самообладания. Необходимо набрать побольше воздуха в легкие, погрузиться в воду и, сделав сильный рывок в сторону по течению, всплыть на поверхность.</a:t>
            </a:r>
          </a:p>
          <a:p>
            <a:endParaRPr lang="ru-RU" sz="4000" dirty="0" smtClean="0"/>
          </a:p>
          <a:p>
            <a:r>
              <a:rPr lang="ru-RU" sz="4000" dirty="0" smtClean="0"/>
              <a:t>Запутавшись в водорослях, не делайте резких движений и рывков. Необходимо лечь на спину, стремясь мягкими, спокойными движениями выплыть в ту сторону, откуда приплыл. Если все-таки не удается освободиться от растений, то, освободив руки, нужно поднять ноги и постараться осторожно освободиться от растений при помощи рук.</a:t>
            </a:r>
          </a:p>
          <a:p>
            <a:endParaRPr lang="ru-RU" sz="4000" dirty="0" smtClean="0"/>
          </a:p>
          <a:p>
            <a:r>
              <a:rPr lang="ru-RU" sz="4000" dirty="0" smtClean="0"/>
              <a:t>Нельзя подплывать близко к идущим судам с целью покачаться на волнах. В близи идущего теплохода возникает течение, которое может затянуть под винт. Опасно прыгать (нырять) в воду в неизвестном месте – можно удариться головой о грунт, корягу, сваю и т.п., сломать шейные позвонки, потерять сознание и погибнуть.</a:t>
            </a:r>
          </a:p>
          <a:p>
            <a:endParaRPr lang="ru-RU" sz="4000" dirty="0" smtClean="0"/>
          </a:p>
          <a:p>
            <a:r>
              <a:rPr lang="ru-RU" sz="4000" dirty="0" smtClean="0"/>
              <a:t>Не менее опасно нырять с плотов катеров, лодок, пристаней и других плавучих сооружений. Под водой могут быть бревна – топляки, сваи, рельсы, железобетон и пр. Нырять можно лишь в местах, специально для этого оборудованных. Нельзя купаться у крутых, обрывистых и заросших растительностью берегов. Здесь склон дна может оказаться очень засоренным корнями </a:t>
            </a:r>
            <a:r>
              <a:rPr lang="ru-RU" sz="4000" dirty="0" err="1" smtClean="0"/>
              <a:t>н</a:t>
            </a:r>
            <a:r>
              <a:rPr lang="ru-RU" sz="4000" dirty="0" smtClean="0"/>
              <a:t> растительностью. Иногда песчаное дно бывает зыбучим, что опасно для не умеющих плавать.</a:t>
            </a:r>
          </a:p>
          <a:p>
            <a:endParaRPr lang="ru-RU" sz="4000" dirty="0" smtClean="0"/>
          </a:p>
          <a:p>
            <a:r>
              <a:rPr lang="ru-RU" sz="4000" dirty="0" smtClean="0"/>
              <a:t>Важным условием безопасности на воде является строгое соблюдение правил катания на лодке. Нельзя выходить в плавание на неисправной и полностью необорудованной лодке. Перед посадкой в лодку, надо осмотреть ее и убедиться в наличии весел, руля, уключин, спасательного круга, спасательных жилетов по числу пассажиров, и черпака для отлива воды. Посадку в лодку производить, осторожно ступая посреди настила. Садиться на балки (скамейки) нужно равномерно. Ни в коем случае нельзя садиться на борт лодки, пересаживаться с одного места на другое, а также переходить с одной лодки на другую, раскачивать лодку и нырять с нее.</a:t>
            </a:r>
          </a:p>
          <a:p>
            <a:endParaRPr lang="ru-RU" sz="4000" dirty="0" smtClean="0"/>
          </a:p>
          <a:p>
            <a:r>
              <a:rPr lang="ru-RU" sz="4000" dirty="0" smtClean="0"/>
              <a:t>Запрещается кататься на лодке детям до 16 лет без сопровождения взрослых, перегружать лодку сверх установленной нормы для этого типа лодки, пересекать курс моторных судов, близко находиться к ним и двигаться по судовому ходу. Опасно подставлять борт лодки параллельно идущей волне. Волну надо «резать» носом лодки поперек или под углом.</a:t>
            </a:r>
          </a:p>
          <a:p>
            <a:endParaRPr lang="ru-RU" sz="4000" dirty="0" smtClean="0"/>
          </a:p>
          <a:p>
            <a:r>
              <a:rPr lang="ru-RU" sz="4000" dirty="0" smtClean="0"/>
              <a:t>Если лодка опрокинется, в первую очередь нужно оказать помощь тому, кто в ней нуждается. Лучше держаться всем пассажирам за лодку и общими усилиями толкать ее к берегу или на мелководье.</a:t>
            </a:r>
          </a:p>
          <a:p>
            <a:endParaRPr lang="ru-RU" sz="4000" dirty="0" smtClean="0"/>
          </a:p>
          <a:p>
            <a:r>
              <a:rPr lang="ru-RU" sz="4000" dirty="0" smtClean="0"/>
              <a:t>Для не умеющих плавать и плохо плавающих, особую опасность представляют различные надувные </a:t>
            </a:r>
            <a:r>
              <a:rPr lang="ru-RU" sz="4000" dirty="0" err="1" smtClean="0"/>
              <a:t>плавсредства</a:t>
            </a:r>
            <a:r>
              <a:rPr lang="ru-RU" sz="4000" dirty="0" smtClean="0"/>
              <a:t>: камеры, пояса, резиновые матрацы и т.п.</a:t>
            </a:r>
            <a:endParaRPr lang="ru-RU"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0"/>
            <a:ext cx="8229600" cy="274638"/>
          </a:xfrm>
        </p:spPr>
        <p:txBody>
          <a:bodyPr>
            <a:normAutofit fontScale="90000"/>
          </a:bodyPr>
          <a:lstStyle/>
          <a:p>
            <a:endParaRPr lang="ru-RU" dirty="0"/>
          </a:p>
        </p:txBody>
      </p:sp>
      <p:pic>
        <p:nvPicPr>
          <p:cNvPr id="3074" name="Picture 2" descr="C:\Documents and Settings\Admin\Рабочий стол\м.webp"/>
          <p:cNvPicPr>
            <a:picLocks noChangeAspect="1" noChangeArrowheads="1"/>
          </p:cNvPicPr>
          <p:nvPr/>
        </p:nvPicPr>
        <p:blipFill>
          <a:blip r:embed="rId2" cstate="print"/>
          <a:srcRect/>
          <a:stretch>
            <a:fillRect/>
          </a:stretch>
        </p:blipFill>
        <p:spPr bwMode="auto">
          <a:xfrm>
            <a:off x="2214546" y="1"/>
            <a:ext cx="3714776" cy="1928802"/>
          </a:xfrm>
          <a:prstGeom prst="rect">
            <a:avLst/>
          </a:prstGeom>
          <a:noFill/>
        </p:spPr>
      </p:pic>
      <p:pic>
        <p:nvPicPr>
          <p:cNvPr id="3076" name="Picture 4" descr="C:\Documents and Settings\Admin\Рабочий стол\ь.webp"/>
          <p:cNvPicPr>
            <a:picLocks noChangeAspect="1" noChangeArrowheads="1"/>
          </p:cNvPicPr>
          <p:nvPr/>
        </p:nvPicPr>
        <p:blipFill>
          <a:blip r:embed="rId3" cstate="print"/>
          <a:srcRect/>
          <a:stretch>
            <a:fillRect/>
          </a:stretch>
        </p:blipFill>
        <p:spPr bwMode="auto">
          <a:xfrm>
            <a:off x="5929322" y="0"/>
            <a:ext cx="3214678" cy="3000396"/>
          </a:xfrm>
          <a:prstGeom prst="rect">
            <a:avLst/>
          </a:prstGeom>
          <a:noFill/>
        </p:spPr>
      </p:pic>
      <p:pic>
        <p:nvPicPr>
          <p:cNvPr id="3078" name="Picture 6" descr="C:\Documents and Settings\Admin\Рабочий стол\тб.webp"/>
          <p:cNvPicPr>
            <a:picLocks noChangeAspect="1" noChangeArrowheads="1"/>
          </p:cNvPicPr>
          <p:nvPr/>
        </p:nvPicPr>
        <p:blipFill>
          <a:blip r:embed="rId4" cstate="print"/>
          <a:srcRect/>
          <a:stretch>
            <a:fillRect/>
          </a:stretch>
        </p:blipFill>
        <p:spPr bwMode="auto">
          <a:xfrm>
            <a:off x="0" y="0"/>
            <a:ext cx="2214578" cy="1928826"/>
          </a:xfrm>
          <a:prstGeom prst="rect">
            <a:avLst/>
          </a:prstGeom>
          <a:noFill/>
        </p:spPr>
      </p:pic>
      <p:pic>
        <p:nvPicPr>
          <p:cNvPr id="3079" name="Picture 7" descr="C:\Documents and Settings\Admin\Рабочий стол\ьи.webp"/>
          <p:cNvPicPr>
            <a:picLocks noChangeAspect="1" noChangeArrowheads="1"/>
          </p:cNvPicPr>
          <p:nvPr/>
        </p:nvPicPr>
        <p:blipFill>
          <a:blip r:embed="rId5" cstate="print"/>
          <a:srcRect/>
          <a:stretch>
            <a:fillRect/>
          </a:stretch>
        </p:blipFill>
        <p:spPr bwMode="auto">
          <a:xfrm>
            <a:off x="5929322" y="3000372"/>
            <a:ext cx="3214678" cy="3857628"/>
          </a:xfrm>
          <a:prstGeom prst="rect">
            <a:avLst/>
          </a:prstGeom>
          <a:noFill/>
        </p:spPr>
      </p:pic>
      <p:pic>
        <p:nvPicPr>
          <p:cNvPr id="8" name="Picture 3" descr="C:\Documents and Settings\Admin\Рабочий стол\т.webp"/>
          <p:cNvPicPr>
            <a:picLocks noChangeAspect="1" noChangeArrowheads="1"/>
          </p:cNvPicPr>
          <p:nvPr/>
        </p:nvPicPr>
        <p:blipFill>
          <a:blip r:embed="rId6" cstate="print"/>
          <a:srcRect/>
          <a:stretch>
            <a:fillRect/>
          </a:stretch>
        </p:blipFill>
        <p:spPr bwMode="auto">
          <a:xfrm>
            <a:off x="0" y="5429264"/>
            <a:ext cx="5929322" cy="1428736"/>
          </a:xfrm>
          <a:prstGeom prst="rect">
            <a:avLst/>
          </a:prstGeom>
          <a:noFill/>
        </p:spPr>
      </p:pic>
      <p:pic>
        <p:nvPicPr>
          <p:cNvPr id="1026" name="Picture 2" descr="C:\Documents and Settings\Admin\Рабочий стол\i.webp"/>
          <p:cNvPicPr>
            <a:picLocks noChangeAspect="1" noChangeArrowheads="1"/>
          </p:cNvPicPr>
          <p:nvPr/>
        </p:nvPicPr>
        <p:blipFill>
          <a:blip r:embed="rId7" cstate="print"/>
          <a:srcRect/>
          <a:stretch>
            <a:fillRect/>
          </a:stretch>
        </p:blipFill>
        <p:spPr bwMode="auto">
          <a:xfrm>
            <a:off x="0" y="1928802"/>
            <a:ext cx="5929322" cy="350046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TotalTime>
  <Words>1532</Words>
  <Application>Microsoft Office PowerPoint</Application>
  <PresentationFormat>Экран (4:3)</PresentationFormat>
  <Paragraphs>90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Апекс</vt:lpstr>
      <vt:lpstr>Правила поведения на водоёмах и оказание 1 помощи утопающему</vt:lpstr>
      <vt:lpstr>Правила купания</vt:lpstr>
      <vt:lpstr>Как действовать при переохлаждении?</vt:lpstr>
      <vt:lpstr>Спасение в воде</vt:lpstr>
      <vt:lpstr>Оказание 1 помощи на суше</vt:lpstr>
      <vt:lpstr>НЕЛЬЗЯ!!!!</vt:lpstr>
      <vt:lpstr>Слайд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Правила поведения на водоёмах и оказание 1 помощи утопающему</dc:title>
  <dc:creator>User</dc:creator>
  <cp:lastModifiedBy>Elli 4Free</cp:lastModifiedBy>
  <cp:revision>7</cp:revision>
  <dcterms:created xsi:type="dcterms:W3CDTF">2011-11-18T15:26:22Z</dcterms:created>
  <dcterms:modified xsi:type="dcterms:W3CDTF">2011-12-02T15:47:11Z</dcterms:modified>
</cp:coreProperties>
</file>