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73" r:id="rId6"/>
    <p:sldId id="27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A764-5677-4DC8-A332-66856BC8E6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FE8F-FBFB-4227-8C43-C1A93C10EF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F5C7-EC13-45EA-8795-19DFD499566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F4F8-9E57-4B4C-B3D9-FC3191B601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4C3A1-92DB-48EA-B429-CBD80A2E8DA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6913F-0E1A-4AF9-97B8-DEFAF8DF4A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8880D-297C-4DAD-B7B4-529352B6D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531F-224A-4770-8EDE-FD28C2B1D6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E5D2D-2D98-489E-8A89-6B9207707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0211-7805-4FA1-9C82-88FB54A048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08F3-2A8C-42F9-85FB-BB7C9C39E99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A9224C-B3DC-42CE-965E-B90881FBA1F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2771800" y="548680"/>
            <a:ext cx="6192688" cy="2736304"/>
          </a:xfrm>
        </p:spPr>
        <p:txBody>
          <a:bodyPr/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4000" b="1" dirty="0" smtClean="0"/>
              <a:t>Практическая </a:t>
            </a:r>
            <a:r>
              <a:rPr lang="ru-RU" sz="4000" b="1" dirty="0"/>
              <a:t>работа  4</a:t>
            </a:r>
            <a:br>
              <a:rPr lang="ru-RU" sz="4000" b="1" dirty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ru-RU" sz="3600" b="1" dirty="0" smtClean="0">
                <a:solidFill>
                  <a:srgbClr val="FFFF00"/>
                </a:solidFill>
              </a:rPr>
              <a:t>Изучение </a:t>
            </a:r>
            <a:r>
              <a:rPr lang="ru-RU" sz="3600" b="1" dirty="0">
                <a:solidFill>
                  <a:srgbClr val="FFFF00"/>
                </a:solidFill>
              </a:rPr>
              <a:t>признаков химических реакций и условий их протекания</a:t>
            </a:r>
            <a:r>
              <a:rPr lang="ru-RU" sz="4800" b="1" dirty="0">
                <a:solidFill>
                  <a:srgbClr val="FFFF00"/>
                </a:solidFill>
              </a:rPr>
              <a:t/>
            </a:r>
            <a:br>
              <a:rPr lang="ru-RU" sz="4800" b="1" dirty="0">
                <a:solidFill>
                  <a:srgbClr val="FFFF00"/>
                </a:solidFill>
              </a:rPr>
            </a:br>
            <a:endParaRPr lang="es-ES" sz="48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16" y="6357958"/>
            <a:ext cx="2285984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402985"/>
            <a:ext cx="2232248" cy="2455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80120"/>
          </a:xfrm>
        </p:spPr>
        <p:txBody>
          <a:bodyPr/>
          <a:lstStyle/>
          <a:p>
            <a:r>
              <a:rPr lang="ru-RU" sz="3600" b="1" dirty="0">
                <a:solidFill>
                  <a:srgbClr val="FFFF00"/>
                </a:solidFill>
              </a:rPr>
              <a:t>Опыт 1</a:t>
            </a:r>
            <a:r>
              <a:rPr lang="ru-RU" sz="3600" dirty="0">
                <a:solidFill>
                  <a:srgbClr val="FFFF00"/>
                </a:solidFill>
              </a:rPr>
              <a:t>. Выделение газа при химической реакции </a:t>
            </a:r>
            <a:br>
              <a:rPr lang="ru-RU" sz="3600" dirty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7045213" y="4891223"/>
            <a:ext cx="36004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6732240" y="4891223"/>
            <a:ext cx="288032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ru-RU" dirty="0" smtClean="0"/>
              <a:t>В пробирку налейте 2-3 мл  серной кислоты </a:t>
            </a:r>
            <a:r>
              <a:rPr lang="en-US" b="1" dirty="0" smtClean="0">
                <a:solidFill>
                  <a:srgbClr val="FFFF00"/>
                </a:solidFill>
              </a:rPr>
              <a:t>H</a:t>
            </a:r>
            <a:r>
              <a:rPr lang="en-US" sz="2400" b="1" dirty="0" smtClean="0">
                <a:solidFill>
                  <a:srgbClr val="FFFF00"/>
                </a:solidFill>
              </a:rPr>
              <a:t>2</a:t>
            </a:r>
            <a:r>
              <a:rPr lang="en-US" b="1" dirty="0" smtClean="0">
                <a:solidFill>
                  <a:srgbClr val="FFFF00"/>
                </a:solidFill>
              </a:rPr>
              <a:t>SO</a:t>
            </a:r>
            <a:r>
              <a:rPr lang="en-US" sz="2400" b="1" dirty="0" smtClean="0">
                <a:solidFill>
                  <a:srgbClr val="FFFF00"/>
                </a:solidFill>
              </a:rPr>
              <a:t>4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и прибавьте кусочек мела</a:t>
            </a:r>
            <a:r>
              <a:rPr lang="en-US" dirty="0" smtClean="0"/>
              <a:t>  </a:t>
            </a:r>
            <a:r>
              <a:rPr lang="en-US" b="1" dirty="0" smtClean="0">
                <a:solidFill>
                  <a:srgbClr val="FFFF00"/>
                </a:solidFill>
              </a:rPr>
              <a:t>CaCO</a:t>
            </a:r>
            <a:r>
              <a:rPr lang="en-US" sz="2400" b="1" dirty="0" smtClean="0">
                <a:solidFill>
                  <a:srgbClr val="FFFF00"/>
                </a:solidFill>
              </a:rPr>
              <a:t>3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Наблюдения запишите в таблицу, составьте уравнение реакции</a:t>
            </a:r>
          </a:p>
          <a:p>
            <a:pPr marL="0" indent="0">
              <a:buNone/>
            </a:pPr>
            <a:r>
              <a:rPr lang="ru-RU" dirty="0" smtClean="0"/>
              <a:t>        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CaCO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+H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SO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ru-RU" b="1" baseline="-25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=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CaSO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+H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CO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3 </a:t>
            </a:r>
            <a:endParaRPr lang="ru-RU" b="1" baseline="-25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b="1" baseline="-25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CO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ru-RU" b="1" baseline="-25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35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/>
          <a:lstStyle/>
          <a:p>
            <a:r>
              <a:rPr lang="ru-RU" sz="3600" b="1" dirty="0">
                <a:solidFill>
                  <a:srgbClr val="FFFF00"/>
                </a:solidFill>
              </a:rPr>
              <a:t>Опыт 2.</a:t>
            </a:r>
            <a:r>
              <a:rPr lang="ru-RU" sz="3600" dirty="0">
                <a:solidFill>
                  <a:srgbClr val="FFFF00"/>
                </a:solidFill>
              </a:rPr>
              <a:t>  Выделение  и исчезновение осадка</a:t>
            </a:r>
            <a:br>
              <a:rPr lang="ru-RU" sz="3600" dirty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dirty="0" smtClean="0"/>
              <a:t>В пробирку налейте 2 мл </a:t>
            </a:r>
            <a:r>
              <a:rPr lang="en-US" b="1" dirty="0" smtClean="0">
                <a:solidFill>
                  <a:srgbClr val="FFFF00"/>
                </a:solidFill>
              </a:rPr>
              <a:t>CuSO</a:t>
            </a:r>
            <a:r>
              <a:rPr lang="en-US" b="1" baseline="-25000" dirty="0" smtClean="0">
                <a:solidFill>
                  <a:srgbClr val="FFFF00"/>
                </a:solidFill>
              </a:rPr>
              <a:t>4</a:t>
            </a:r>
            <a:r>
              <a:rPr lang="ru-RU" dirty="0" smtClean="0"/>
              <a:t> и прибавьте немного </a:t>
            </a:r>
            <a:r>
              <a:rPr lang="en-US" b="1" dirty="0" err="1" smtClean="0">
                <a:solidFill>
                  <a:srgbClr val="FFFF00"/>
                </a:solidFill>
              </a:rPr>
              <a:t>NaOH</a:t>
            </a:r>
            <a:r>
              <a:rPr lang="ru-RU" b="1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/>
              <a:t>   Что наблюдаете?</a:t>
            </a:r>
          </a:p>
          <a:p>
            <a:pPr marL="0" indent="0">
              <a:buNone/>
            </a:pPr>
            <a:r>
              <a:rPr lang="ru-RU" dirty="0" smtClean="0"/>
              <a:t>    Прилейте 2-3 мл  </a:t>
            </a:r>
            <a:r>
              <a:rPr lang="en-US" b="1" dirty="0" err="1" smtClean="0">
                <a:solidFill>
                  <a:srgbClr val="FFFF00"/>
                </a:solidFill>
              </a:rPr>
              <a:t>HCl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/>
              <a:t>    Что произошло?</a:t>
            </a:r>
          </a:p>
          <a:p>
            <a:pPr marL="0" indent="0">
              <a:buNone/>
            </a:pPr>
            <a:r>
              <a:rPr lang="ru-RU" dirty="0" smtClean="0"/>
              <a:t>           Запишите  уравнения реакций</a:t>
            </a:r>
          </a:p>
          <a:p>
            <a:r>
              <a:rPr lang="ru-RU" dirty="0" smtClean="0"/>
              <a:t>   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CuSO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+2NaOH=Cu(OH)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+Na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SO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Cu(OH)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+2HCl=CuCl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+2H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55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sz="3600" b="1" dirty="0">
                <a:solidFill>
                  <a:srgbClr val="FFFF00"/>
                </a:solidFill>
              </a:rPr>
              <a:t>Опыт 3</a:t>
            </a:r>
            <a:r>
              <a:rPr lang="ru-RU" sz="3600" dirty="0">
                <a:solidFill>
                  <a:srgbClr val="FFFF00"/>
                </a:solidFill>
              </a:rPr>
              <a:t>. Выделение тепла и света</a:t>
            </a:r>
            <a:br>
              <a:rPr lang="ru-RU" sz="3600" dirty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Зажгите свечу. Какие явления наблюдаете при горении? </a:t>
            </a:r>
            <a:r>
              <a:rPr lang="ru-RU" dirty="0"/>
              <a:t>Запишите  </a:t>
            </a:r>
            <a:r>
              <a:rPr lang="ru-RU" dirty="0" smtClean="0"/>
              <a:t>уравнение реакции, заполните таблицу.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         С+О</a:t>
            </a:r>
            <a:r>
              <a:rPr lang="ru-RU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=СО</a:t>
            </a:r>
            <a:r>
              <a:rPr lang="ru-RU" b="1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+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Q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869160"/>
            <a:ext cx="27432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25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sz="3600" b="1" dirty="0">
                <a:solidFill>
                  <a:srgbClr val="FFFF00"/>
                </a:solidFill>
              </a:rPr>
              <a:t>Опыт 4. Появление запаха</a:t>
            </a:r>
            <a:r>
              <a:rPr lang="ru-RU" sz="3600" dirty="0">
                <a:solidFill>
                  <a:srgbClr val="FFFF00"/>
                </a:solidFill>
              </a:rPr>
              <a:t/>
            </a:r>
            <a:br>
              <a:rPr lang="ru-RU" sz="3600" dirty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пробирку налейте 2 </a:t>
            </a:r>
            <a:r>
              <a:rPr lang="ru-RU" dirty="0" smtClean="0"/>
              <a:t>мл  </a:t>
            </a:r>
            <a:r>
              <a:rPr lang="en-US" b="1" dirty="0" smtClean="0">
                <a:solidFill>
                  <a:srgbClr val="FFFF00"/>
                </a:solidFill>
              </a:rPr>
              <a:t>NH</a:t>
            </a:r>
            <a:r>
              <a:rPr lang="en-US" b="1" baseline="-25000" dirty="0" smtClean="0">
                <a:solidFill>
                  <a:srgbClr val="FFFF00"/>
                </a:solidFill>
              </a:rPr>
              <a:t>4</a:t>
            </a:r>
            <a:r>
              <a:rPr lang="en-US" b="1" dirty="0" smtClean="0">
                <a:solidFill>
                  <a:srgbClr val="FFFF00"/>
                </a:solidFill>
              </a:rPr>
              <a:t>Cl</a:t>
            </a:r>
            <a:r>
              <a:rPr lang="ru-RU" dirty="0" smtClean="0"/>
              <a:t> прибавьте  </a:t>
            </a:r>
            <a:r>
              <a:rPr lang="en-US" b="1" dirty="0" err="1" smtClean="0">
                <a:solidFill>
                  <a:srgbClr val="FFFF00"/>
                </a:solidFill>
              </a:rPr>
              <a:t>NaOH</a:t>
            </a:r>
            <a:r>
              <a:rPr lang="ru-RU" dirty="0" smtClean="0"/>
              <a:t> и нагрейте пробирку. Что наблюдаете после нагревания?</a:t>
            </a:r>
            <a:r>
              <a:rPr lang="ru-RU" dirty="0"/>
              <a:t> Запишите  уравнения </a:t>
            </a:r>
            <a:r>
              <a:rPr lang="ru-RU" dirty="0" smtClean="0"/>
              <a:t>реакций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     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NH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Cl+NaOH=NH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OH+NaCl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495800"/>
            <a:ext cx="151216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4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Запишите вывод   работы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Домашнее задание: повторить  параграфы 14-18, </a:t>
            </a:r>
            <a:r>
              <a:rPr lang="en-US" dirty="0" smtClean="0"/>
              <a:t>  </a:t>
            </a:r>
            <a:r>
              <a:rPr lang="ru-RU" dirty="0" smtClean="0"/>
              <a:t>термины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9"/>
            <a:ext cx="1512168" cy="1296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496016"/>
            <a:ext cx="2987503" cy="195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76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8679"/>
            <a:ext cx="8229600" cy="3384377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sz="3600" b="1" dirty="0">
                <a:solidFill>
                  <a:srgbClr val="FFFF00"/>
                </a:solidFill>
              </a:rPr>
              <a:t>Цель работы </a:t>
            </a:r>
            <a:r>
              <a:rPr lang="ru-RU" sz="3600" b="1" dirty="0"/>
              <a:t>:</a:t>
            </a:r>
            <a:r>
              <a:rPr lang="ru-RU" sz="3600" dirty="0"/>
              <a:t>  изучить признаки химических реакций и условия их протекания на практике; научиться распознавать химические явления среди множества других</a:t>
            </a:r>
            <a:endParaRPr lang="es-ES" sz="3600" dirty="0">
              <a:solidFill>
                <a:schemeClr val="tx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445224"/>
            <a:ext cx="8229600" cy="925414"/>
          </a:xfrm>
        </p:spPr>
        <p:txBody>
          <a:bodyPr/>
          <a:lstStyle/>
          <a:p>
            <a:r>
              <a:rPr lang="es-UY" dirty="0"/>
              <a:t>Text</a:t>
            </a:r>
            <a:endParaRPr lang="es-ES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210" y="4437112"/>
            <a:ext cx="2088232" cy="187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Основные термины и понятия: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химические реакции, </a:t>
            </a:r>
            <a:endParaRPr lang="ru-RU" dirty="0" smtClean="0"/>
          </a:p>
          <a:p>
            <a:pPr algn="ctr"/>
            <a:r>
              <a:rPr lang="ru-RU" dirty="0" smtClean="0"/>
              <a:t>признаки </a:t>
            </a:r>
            <a:r>
              <a:rPr lang="ru-RU" dirty="0"/>
              <a:t>химических реакций, </a:t>
            </a:r>
            <a:endParaRPr lang="ru-RU" dirty="0" smtClean="0"/>
          </a:p>
          <a:p>
            <a:pPr algn="ctr"/>
            <a:r>
              <a:rPr lang="ru-RU" dirty="0" smtClean="0"/>
              <a:t>условия </a:t>
            </a:r>
            <a:r>
              <a:rPr lang="ru-RU" dirty="0"/>
              <a:t>протекания реакций, </a:t>
            </a:r>
            <a:endParaRPr lang="ru-RU" dirty="0" smtClean="0"/>
          </a:p>
          <a:p>
            <a:pPr algn="ctr"/>
            <a:r>
              <a:rPr lang="ru-RU" dirty="0" smtClean="0"/>
              <a:t>типы </a:t>
            </a:r>
            <a:r>
              <a:rPr lang="ru-RU" dirty="0"/>
              <a:t>химических реакций, </a:t>
            </a:r>
            <a:endParaRPr lang="ru-RU" dirty="0" smtClean="0"/>
          </a:p>
          <a:p>
            <a:pPr algn="ctr"/>
            <a:r>
              <a:rPr lang="ru-RU" dirty="0" smtClean="0"/>
              <a:t>уравнение </a:t>
            </a:r>
            <a:r>
              <a:rPr lang="ru-RU" dirty="0"/>
              <a:t>химических реакций, </a:t>
            </a:r>
            <a:endParaRPr lang="ru-RU" dirty="0" smtClean="0"/>
          </a:p>
          <a:p>
            <a:pPr algn="ctr"/>
            <a:r>
              <a:rPr lang="ru-RU" dirty="0" smtClean="0"/>
              <a:t>закон </a:t>
            </a:r>
            <a:r>
              <a:rPr lang="ru-RU" dirty="0"/>
              <a:t>сохранения массы, </a:t>
            </a:r>
            <a:endParaRPr lang="ru-RU" dirty="0" smtClean="0"/>
          </a:p>
          <a:p>
            <a:pPr algn="ctr"/>
            <a:r>
              <a:rPr lang="ru-RU" dirty="0" smtClean="0"/>
              <a:t>коэффициент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82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/>
          <a:lstStyle/>
          <a:p>
            <a:pPr lvl="0"/>
            <a:r>
              <a:rPr lang="ru-RU" sz="3600" b="1" dirty="0">
                <a:solidFill>
                  <a:srgbClr val="FFFF00"/>
                </a:solidFill>
              </a:rPr>
              <a:t>Выберите верные утверждения:</a:t>
            </a:r>
            <a:r>
              <a:rPr lang="ru-RU" sz="3600" dirty="0">
                <a:solidFill>
                  <a:srgbClr val="FFFF00"/>
                </a:solidFill>
              </a:rPr>
              <a:t/>
            </a:r>
            <a:br>
              <a:rPr lang="ru-RU" sz="3600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3" y="836712"/>
            <a:ext cx="8316417" cy="5040560"/>
          </a:xfrm>
        </p:spPr>
        <p:txBody>
          <a:bodyPr/>
          <a:lstStyle/>
          <a:p>
            <a:r>
              <a:rPr lang="ru-RU" sz="2000" dirty="0"/>
              <a:t>1.При физических явлениях новые вещества не </a:t>
            </a:r>
            <a:r>
              <a:rPr lang="ru-RU" sz="2000" dirty="0" smtClean="0"/>
              <a:t>образуются. </a:t>
            </a:r>
          </a:p>
          <a:p>
            <a:r>
              <a:rPr lang="ru-RU" sz="2000" dirty="0" smtClean="0"/>
              <a:t>2.плавление </a:t>
            </a:r>
            <a:r>
              <a:rPr lang="ru-RU" sz="2000" dirty="0"/>
              <a:t>металлов- пример химической  </a:t>
            </a:r>
            <a:r>
              <a:rPr lang="ru-RU" sz="2000" dirty="0" smtClean="0"/>
              <a:t>реакции</a:t>
            </a:r>
          </a:p>
          <a:p>
            <a:r>
              <a:rPr lang="ru-RU" sz="2000" dirty="0" smtClean="0"/>
              <a:t>3.при  </a:t>
            </a:r>
            <a:r>
              <a:rPr lang="ru-RU" sz="2000" dirty="0"/>
              <a:t>химических явлениях изменяется только агрегатное состояние вещества или  форма тела.</a:t>
            </a:r>
          </a:p>
          <a:p>
            <a:r>
              <a:rPr lang="ru-RU" sz="2000" dirty="0"/>
              <a:t>4.химические реакции могут происходить только в химической лаборатории.</a:t>
            </a:r>
          </a:p>
          <a:p>
            <a:r>
              <a:rPr lang="ru-RU" sz="2000" dirty="0"/>
              <a:t>5.излучение тепла и света –один из признаков химической реакции.</a:t>
            </a:r>
          </a:p>
          <a:p>
            <a:r>
              <a:rPr lang="ru-RU" sz="2000" dirty="0"/>
              <a:t>6.закон сохранения массы  веществ был открыт Р.Бойлем.</a:t>
            </a:r>
          </a:p>
          <a:p>
            <a:r>
              <a:rPr lang="ru-RU" sz="2000" dirty="0"/>
              <a:t>7.согласно закону сохранения веществ число атомов до реакции должно быть равно числу атомов после реакции.</a:t>
            </a:r>
          </a:p>
          <a:p>
            <a:r>
              <a:rPr lang="ru-RU" sz="2000" dirty="0"/>
              <a:t>8.числа перед формулами веществ в уравнении реакции называются индексами.</a:t>
            </a:r>
          </a:p>
          <a:p>
            <a:r>
              <a:rPr lang="ru-RU" sz="2000" dirty="0"/>
              <a:t>9.коэффициенты показывают число молекул (формульных единиц)  и химическое количество вещества  в реакции.</a:t>
            </a:r>
          </a:p>
          <a:p>
            <a:r>
              <a:rPr lang="ru-RU" sz="2000" dirty="0"/>
              <a:t>10.уравнение 2Си + О</a:t>
            </a:r>
            <a:r>
              <a:rPr lang="ru-RU" sz="2000" baseline="-25000" dirty="0"/>
              <a:t>2</a:t>
            </a:r>
            <a:r>
              <a:rPr lang="ru-RU" sz="2000" dirty="0"/>
              <a:t>  = 2СиО  записано верно.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02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-387429"/>
            <a:ext cx="756084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FFFF00"/>
              </a:solidFill>
            </a:endParaRPr>
          </a:p>
          <a:p>
            <a:pPr algn="ctr"/>
            <a:endParaRPr lang="ru-RU" sz="2000" b="1" dirty="0">
              <a:solidFill>
                <a:srgbClr val="FFFF00"/>
              </a:solidFill>
            </a:endParaRPr>
          </a:p>
          <a:p>
            <a:pPr algn="ctr"/>
            <a:endParaRPr lang="ru-RU" sz="20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>
                <a:solidFill>
                  <a:srgbClr val="FFFF00"/>
                </a:solidFill>
              </a:rPr>
              <a:t>Вставьте пропущенные слова в предложения:</a:t>
            </a:r>
          </a:p>
          <a:p>
            <a:endParaRPr lang="ru-RU" sz="2000" b="1" dirty="0"/>
          </a:p>
          <a:p>
            <a:pPr algn="ctr"/>
            <a:r>
              <a:rPr lang="ru-RU" sz="2000" dirty="0"/>
              <a:t>1.Явления,при которых происходит превращение одних веществ в другие  называются…  </a:t>
            </a:r>
            <a:endParaRPr lang="ru-RU" sz="2000" dirty="0" smtClean="0"/>
          </a:p>
          <a:p>
            <a:pPr algn="ctr"/>
            <a:r>
              <a:rPr lang="ru-RU" sz="2000" dirty="0" smtClean="0"/>
              <a:t>2.Главное </a:t>
            </a:r>
            <a:r>
              <a:rPr lang="ru-RU" sz="2000" dirty="0"/>
              <a:t>условие для  протекания  химических реакций  между веществами –это  их</a:t>
            </a:r>
            <a:r>
              <a:rPr lang="ru-RU" sz="2000" dirty="0" smtClean="0"/>
              <a:t>…..</a:t>
            </a:r>
          </a:p>
          <a:p>
            <a:pPr algn="ctr"/>
            <a:r>
              <a:rPr lang="ru-RU" sz="2000" dirty="0" smtClean="0"/>
              <a:t> 3.Необходимым </a:t>
            </a:r>
            <a:r>
              <a:rPr lang="ru-RU" sz="2000" dirty="0"/>
              <a:t>условием для  протекания реакции фотосинтеза является </a:t>
            </a:r>
            <a:endParaRPr lang="ru-RU" sz="2000" dirty="0" smtClean="0"/>
          </a:p>
          <a:p>
            <a:pPr algn="ctr"/>
            <a:r>
              <a:rPr lang="ru-RU" sz="2000" dirty="0" smtClean="0"/>
              <a:t>4.Закон </a:t>
            </a:r>
            <a:r>
              <a:rPr lang="ru-RU" sz="2000" dirty="0"/>
              <a:t>сохранения массы веществ был </a:t>
            </a:r>
            <a:r>
              <a:rPr lang="ru-RU" sz="2000" dirty="0" smtClean="0"/>
              <a:t>открыт…. </a:t>
            </a:r>
          </a:p>
          <a:p>
            <a:pPr algn="ctr"/>
            <a:r>
              <a:rPr lang="ru-RU" sz="2000" dirty="0" smtClean="0"/>
              <a:t>5.Условная </a:t>
            </a:r>
            <a:r>
              <a:rPr lang="ru-RU" sz="2000" dirty="0"/>
              <a:t>запись  реакции при помощи формул и знаков-</a:t>
            </a:r>
            <a:r>
              <a:rPr lang="ru-RU" sz="2000" dirty="0" smtClean="0"/>
              <a:t>……</a:t>
            </a:r>
          </a:p>
          <a:p>
            <a:pPr algn="ctr"/>
            <a:r>
              <a:rPr lang="ru-RU" sz="2000" dirty="0" smtClean="0"/>
              <a:t>6.Значок  </a:t>
            </a:r>
            <a:r>
              <a:rPr lang="en-US" sz="2000" dirty="0"/>
              <a:t>hv</a:t>
            </a:r>
            <a:r>
              <a:rPr lang="ru-RU" sz="2000" dirty="0"/>
              <a:t>  в химической реакции обозначает</a:t>
            </a:r>
            <a:r>
              <a:rPr lang="ru-RU" sz="2000" dirty="0" smtClean="0"/>
              <a:t>….</a:t>
            </a:r>
            <a:endParaRPr lang="ru-RU" sz="2000" dirty="0"/>
          </a:p>
          <a:p>
            <a:pPr algn="ctr"/>
            <a:r>
              <a:rPr lang="ru-RU" sz="2000" dirty="0"/>
              <a:t>7.Реакции,при которых из нескольких простых веществ образуется одно более сложное вещество, называются реакциями</a:t>
            </a:r>
            <a:r>
              <a:rPr lang="ru-RU" sz="2000" dirty="0" smtClean="0"/>
              <a:t>…</a:t>
            </a:r>
            <a:endParaRPr lang="ru-RU" sz="2000" b="1" dirty="0">
              <a:solidFill>
                <a:srgbClr val="C00000"/>
              </a:solidFill>
            </a:endParaRPr>
          </a:p>
          <a:p>
            <a:pPr algn="ctr"/>
            <a:r>
              <a:rPr lang="ru-RU" sz="2000" dirty="0"/>
              <a:t>8.При нагревании газа  йодоводорода получают газы водород и  йод. Эта реакция относится к реакциям</a:t>
            </a:r>
            <a:r>
              <a:rPr lang="ru-RU" sz="2000" dirty="0" smtClean="0"/>
              <a:t>….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7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8847"/>
            <a:ext cx="784887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</a:p>
          <a:p>
            <a:endParaRPr lang="ru-RU" dirty="0"/>
          </a:p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>
                <a:solidFill>
                  <a:srgbClr val="FFFF00"/>
                </a:solidFill>
              </a:rPr>
              <a:t>Вставьте пропущенные слова в предложения</a:t>
            </a:r>
            <a:r>
              <a:rPr lang="ru-RU" sz="2400" b="1" dirty="0" smtClean="0">
                <a:solidFill>
                  <a:srgbClr val="FFFF00"/>
                </a:solidFill>
              </a:rPr>
              <a:t>:</a:t>
            </a:r>
          </a:p>
          <a:p>
            <a:endParaRPr lang="ru-RU" b="1" dirty="0" smtClean="0"/>
          </a:p>
          <a:p>
            <a:pPr algn="ctr"/>
            <a:r>
              <a:rPr lang="ru-RU" sz="2000" dirty="0" smtClean="0"/>
              <a:t>1.Явления,при которых происходит превращение одних веществ в другие  называются…  </a:t>
            </a:r>
            <a:r>
              <a:rPr lang="ru-RU" sz="2000" b="1" dirty="0" smtClean="0">
                <a:solidFill>
                  <a:srgbClr val="C00000"/>
                </a:solidFill>
              </a:rPr>
              <a:t>химическими</a:t>
            </a:r>
            <a:endParaRPr lang="ru-RU" sz="2000" dirty="0" smtClean="0"/>
          </a:p>
          <a:p>
            <a:pPr algn="ctr"/>
            <a:r>
              <a:rPr lang="ru-RU" sz="2000" dirty="0" smtClean="0"/>
              <a:t>2.Главное условие для  протекания  химических реакций  между веществами –это  их….. </a:t>
            </a:r>
            <a:r>
              <a:rPr lang="ru-RU" sz="2000" b="1" dirty="0" smtClean="0">
                <a:solidFill>
                  <a:srgbClr val="C00000"/>
                </a:solidFill>
              </a:rPr>
              <a:t>соприкосновение</a:t>
            </a:r>
          </a:p>
          <a:p>
            <a:pPr algn="ctr"/>
            <a:r>
              <a:rPr lang="ru-RU" sz="2000" dirty="0" smtClean="0"/>
              <a:t>3.Необходимым </a:t>
            </a:r>
            <a:r>
              <a:rPr lang="ru-RU" sz="2000" dirty="0"/>
              <a:t>условием для  протекания реакции фотосинтеза является </a:t>
            </a:r>
            <a:r>
              <a:rPr lang="ru-RU" sz="2000" dirty="0" smtClean="0"/>
              <a:t>…  </a:t>
            </a:r>
            <a:r>
              <a:rPr lang="ru-RU" sz="2000" b="1" dirty="0" smtClean="0">
                <a:solidFill>
                  <a:srgbClr val="C00000"/>
                </a:solidFill>
              </a:rPr>
              <a:t>освещение.</a:t>
            </a:r>
            <a:endParaRPr lang="ru-RU" sz="2000" b="1" dirty="0">
              <a:solidFill>
                <a:srgbClr val="C00000"/>
              </a:solidFill>
            </a:endParaRPr>
          </a:p>
          <a:p>
            <a:pPr algn="ctr"/>
            <a:r>
              <a:rPr lang="ru-RU" sz="2000" dirty="0"/>
              <a:t>4.Закон сохранения массы веществ был открыт </a:t>
            </a:r>
            <a:r>
              <a:rPr lang="ru-RU" sz="2000" dirty="0" smtClean="0"/>
              <a:t>… </a:t>
            </a:r>
            <a:r>
              <a:rPr lang="ru-RU" sz="2000" b="1" dirty="0" smtClean="0">
                <a:solidFill>
                  <a:srgbClr val="C00000"/>
                </a:solidFill>
              </a:rPr>
              <a:t>М.В.Ломоносовым</a:t>
            </a:r>
            <a:endParaRPr lang="ru-RU" sz="2000" b="1" dirty="0">
              <a:solidFill>
                <a:srgbClr val="C00000"/>
              </a:solidFill>
            </a:endParaRPr>
          </a:p>
          <a:p>
            <a:pPr algn="ctr"/>
            <a:r>
              <a:rPr lang="ru-RU" sz="2000" dirty="0"/>
              <a:t>5.Условная запись  реакции при помощи формул и знаков-</a:t>
            </a:r>
            <a:r>
              <a:rPr lang="ru-RU" sz="2000" dirty="0" smtClean="0"/>
              <a:t>……</a:t>
            </a:r>
            <a:r>
              <a:rPr lang="ru-RU" sz="2000" b="1" dirty="0" smtClean="0">
                <a:solidFill>
                  <a:srgbClr val="C00000"/>
                </a:solidFill>
              </a:rPr>
              <a:t>химическое уравнение </a:t>
            </a:r>
            <a:endParaRPr lang="ru-RU" sz="2000" b="1" dirty="0">
              <a:solidFill>
                <a:srgbClr val="C00000"/>
              </a:solidFill>
            </a:endParaRPr>
          </a:p>
          <a:p>
            <a:pPr algn="ctr"/>
            <a:r>
              <a:rPr lang="ru-RU" sz="2000" dirty="0"/>
              <a:t>6.Значок  </a:t>
            </a:r>
            <a:r>
              <a:rPr lang="en-US" sz="2000" dirty="0"/>
              <a:t>hv</a:t>
            </a:r>
            <a:r>
              <a:rPr lang="ru-RU" sz="2000" dirty="0"/>
              <a:t>  в химической реакции обозначает</a:t>
            </a:r>
            <a:r>
              <a:rPr lang="ru-RU" sz="2000" dirty="0" smtClean="0"/>
              <a:t>…</a:t>
            </a:r>
            <a:r>
              <a:rPr lang="ru-RU" sz="2000" b="1" dirty="0">
                <a:solidFill>
                  <a:srgbClr val="C00000"/>
                </a:solidFill>
              </a:rPr>
              <a:t> освещение.</a:t>
            </a:r>
            <a:r>
              <a:rPr lang="ru-RU" sz="2000" dirty="0" smtClean="0"/>
              <a:t>.</a:t>
            </a:r>
            <a:endParaRPr lang="ru-RU" sz="2000" dirty="0"/>
          </a:p>
          <a:p>
            <a:pPr algn="ctr"/>
            <a:r>
              <a:rPr lang="ru-RU" sz="2000" dirty="0"/>
              <a:t>7.Реакции,при которых из нескольких простых веществ образуется одно более сложное вещество, называются </a:t>
            </a:r>
            <a:r>
              <a:rPr lang="ru-RU" sz="2000" dirty="0" smtClean="0"/>
              <a:t>реакциями…  </a:t>
            </a:r>
            <a:r>
              <a:rPr lang="ru-RU" sz="2000" b="1" dirty="0" smtClean="0">
                <a:solidFill>
                  <a:srgbClr val="C00000"/>
                </a:solidFill>
              </a:rPr>
              <a:t>соединения.</a:t>
            </a:r>
            <a:endParaRPr lang="ru-RU" sz="2000" b="1" dirty="0">
              <a:solidFill>
                <a:srgbClr val="C00000"/>
              </a:solidFill>
            </a:endParaRPr>
          </a:p>
          <a:p>
            <a:pPr algn="ctr"/>
            <a:r>
              <a:rPr lang="ru-RU" sz="2000" dirty="0"/>
              <a:t>8.При нагревании газа  йодоводорода получают газы водород и  йод. Эта реакция относится к </a:t>
            </a:r>
            <a:r>
              <a:rPr lang="ru-RU" sz="2000" dirty="0" smtClean="0"/>
              <a:t>реакциям… </a:t>
            </a:r>
            <a:r>
              <a:rPr lang="ru-RU" sz="2000" b="1" dirty="0" smtClean="0">
                <a:solidFill>
                  <a:srgbClr val="C00000"/>
                </a:solidFill>
              </a:rPr>
              <a:t>разложения.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70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40160"/>
          </a:xfrm>
        </p:spPr>
        <p:txBody>
          <a:bodyPr/>
          <a:lstStyle/>
          <a:p>
            <a:pPr lvl="0"/>
            <a:r>
              <a:rPr lang="ru-RU" b="1" dirty="0">
                <a:solidFill>
                  <a:srgbClr val="FFFF00"/>
                </a:solidFill>
              </a:rPr>
              <a:t>Инструктаж по   правилам безопасного поведения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7643192" cy="4353347"/>
          </a:xfrm>
        </p:spPr>
        <p:txBody>
          <a:bodyPr/>
          <a:lstStyle/>
          <a:p>
            <a:pPr lvl="0"/>
            <a:r>
              <a:rPr lang="ru-RU" sz="1800" dirty="0" smtClean="0"/>
              <a:t>Приступайте </a:t>
            </a:r>
            <a:r>
              <a:rPr lang="ru-RU" sz="1800" dirty="0"/>
              <a:t>к работе только после разрешения учителя</a:t>
            </a:r>
          </a:p>
          <a:p>
            <a:pPr lvl="0"/>
            <a:r>
              <a:rPr lang="ru-RU" sz="1800" dirty="0"/>
              <a:t>Выполняйте только ту работу, которая предусмотрена  заданием</a:t>
            </a:r>
          </a:p>
          <a:p>
            <a:pPr lvl="0"/>
            <a:r>
              <a:rPr lang="ru-RU" sz="1800" dirty="0"/>
              <a:t>Не отвлекайтесь сами и не отвлекайте  других от работы посторонними разговорами</a:t>
            </a:r>
          </a:p>
          <a:p>
            <a:pPr lvl="0"/>
            <a:r>
              <a:rPr lang="ru-RU" sz="1800" dirty="0"/>
              <a:t>Химические вещества берите  строго в количествах, предусмотренных опытом, внимательно прочтите этикетку на таре, чтобы избежать ошибок</a:t>
            </a:r>
          </a:p>
          <a:p>
            <a:pPr lvl="0"/>
            <a:r>
              <a:rPr lang="ru-RU" sz="1800" dirty="0"/>
              <a:t>Поддерживайте на рабочем столе чистоту и аккуратность, не захламляйте стол посторонними вещами</a:t>
            </a:r>
          </a:p>
          <a:p>
            <a:pPr lvl="0"/>
            <a:r>
              <a:rPr lang="ru-RU" sz="1800" dirty="0"/>
              <a:t>Не сливайте реактивы обратно в тару к основному количеству реактива, сразу же закрывайте тару  пробками</a:t>
            </a:r>
          </a:p>
          <a:p>
            <a:pPr lvl="0"/>
            <a:r>
              <a:rPr lang="ru-RU" sz="1800" dirty="0"/>
              <a:t>После работы наведите порядок на столе, вымойте руки</a:t>
            </a:r>
          </a:p>
          <a:p>
            <a:pPr lvl="0"/>
            <a:r>
              <a:rPr lang="ru-RU" sz="1800" dirty="0"/>
              <a:t>При возникновении любых непредвиденных ситуаций сразу же обращайтесь к учителю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8755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/>
          <a:lstStyle/>
          <a:p>
            <a:r>
              <a:rPr lang="ru-RU" sz="3600" b="1" dirty="0">
                <a:solidFill>
                  <a:srgbClr val="FFFF00"/>
                </a:solidFill>
              </a:rPr>
              <a:t>Алгоритм проведения  лабораторного опыта</a:t>
            </a:r>
            <a:r>
              <a:rPr lang="ru-RU" sz="3600" dirty="0"/>
              <a:t/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/>
          <a:lstStyle/>
          <a:p>
            <a:pPr lvl="0"/>
            <a:r>
              <a:rPr lang="ru-RU" sz="2800" dirty="0" smtClean="0"/>
              <a:t>Внимательно </a:t>
            </a:r>
            <a:r>
              <a:rPr lang="ru-RU" sz="2800" dirty="0"/>
              <a:t>изучите задание</a:t>
            </a:r>
          </a:p>
          <a:p>
            <a:pPr lvl="0"/>
            <a:r>
              <a:rPr lang="ru-RU" sz="2800" dirty="0"/>
              <a:t>В пробирку налейте 1-2 мл одного реактива и прилейте столько же другого</a:t>
            </a:r>
          </a:p>
          <a:p>
            <a:pPr lvl="0"/>
            <a:r>
              <a:rPr lang="ru-RU" sz="2800" dirty="0"/>
              <a:t>Отметьте наблюдения</a:t>
            </a:r>
          </a:p>
          <a:p>
            <a:pPr lvl="0"/>
            <a:r>
              <a:rPr lang="ru-RU" sz="2800" dirty="0"/>
              <a:t>Сделайте вывод о признаках и условиях протекания данной реакции</a:t>
            </a:r>
          </a:p>
          <a:p>
            <a:pPr lvl="0"/>
            <a:r>
              <a:rPr lang="ru-RU" sz="2800" dirty="0"/>
              <a:t>Запишите уравнение химической реакции, расставьте коэффициенты, определите тип химической реакции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4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090652"/>
              </p:ext>
            </p:extLst>
          </p:nvPr>
        </p:nvGraphicFramePr>
        <p:xfrm>
          <a:off x="1475656" y="908720"/>
          <a:ext cx="7135952" cy="4900420"/>
        </p:xfrm>
        <a:graphic>
          <a:graphicData uri="http://schemas.openxmlformats.org/drawingml/2006/table">
            <a:tbl>
              <a:tblPr firstRow="1" firstCol="1" bandRow="1"/>
              <a:tblGrid>
                <a:gridCol w="356731"/>
                <a:gridCol w="1325382"/>
                <a:gridCol w="1420243"/>
                <a:gridCol w="1326050"/>
                <a:gridCol w="2707546"/>
              </a:tblGrid>
              <a:tr h="349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16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Что делал</a:t>
                      </a:r>
                      <a:endParaRPr lang="ru-RU" sz="16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Что наблюдал</a:t>
                      </a:r>
                      <a:endParaRPr lang="ru-RU" sz="16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Вывод </a:t>
                      </a:r>
                      <a:endParaRPr lang="ru-RU" sz="16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Уравнение реакции</a:t>
                      </a:r>
                      <a:endParaRPr lang="ru-RU" sz="16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60" y="436712"/>
            <a:ext cx="1716782" cy="232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74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650</Words>
  <Application>Microsoft Office PowerPoint</Application>
  <PresentationFormat>Экран (4:3)</PresentationFormat>
  <Paragraphs>121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Diseño predeterminado</vt:lpstr>
      <vt:lpstr> Практическая работа  4  Изучение признаков химических реакций и условий их протекания </vt:lpstr>
      <vt:lpstr> Цель работы :  изучить признаки химических реакций и условия их протекания на практике; научиться распознавать химические явления среди множества других</vt:lpstr>
      <vt:lpstr>Основные термины и понятия:</vt:lpstr>
      <vt:lpstr>Выберите верные утверждения: </vt:lpstr>
      <vt:lpstr>Презентация PowerPoint</vt:lpstr>
      <vt:lpstr>Презентация PowerPoint</vt:lpstr>
      <vt:lpstr>Инструктаж по   правилам безопасного поведения </vt:lpstr>
      <vt:lpstr>Алгоритм проведения  лабораторного опыта </vt:lpstr>
      <vt:lpstr>Презентация PowerPoint</vt:lpstr>
      <vt:lpstr>Опыт 1. Выделение газа при химической реакции  </vt:lpstr>
      <vt:lpstr>Опыт 2.  Выделение  и исчезновение осадка </vt:lpstr>
      <vt:lpstr>Опыт 3. Выделение тепла и света </vt:lpstr>
      <vt:lpstr>Опыт 4. Появление запаха </vt:lpstr>
      <vt:lpstr>Запишите вывод   работы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OK USER</cp:lastModifiedBy>
  <cp:revision>50</cp:revision>
  <dcterms:created xsi:type="dcterms:W3CDTF">2009-10-07T17:55:06Z</dcterms:created>
  <dcterms:modified xsi:type="dcterms:W3CDTF">2017-02-18T16:38:40Z</dcterms:modified>
</cp:coreProperties>
</file>