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74" r:id="rId4"/>
    <p:sldId id="257" r:id="rId5"/>
    <p:sldId id="276" r:id="rId6"/>
    <p:sldId id="277" r:id="rId7"/>
    <p:sldId id="278" r:id="rId8"/>
    <p:sldId id="279" r:id="rId9"/>
    <p:sldId id="284" r:id="rId10"/>
    <p:sldId id="280" r:id="rId11"/>
    <p:sldId id="281" r:id="rId12"/>
    <p:sldId id="282" r:id="rId13"/>
    <p:sldId id="269" r:id="rId14"/>
    <p:sldId id="27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2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90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47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58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30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49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28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98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29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27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02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0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1703817-5A55-42C4-8FFA-F256DF2C8268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F623BAE0-67D1-4D40-A3E0-538666362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2996952"/>
            <a:ext cx="1097280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ВОЗРАСТНЫЕ ПСИХОФИЗИОЛОГИЧЕСКИЕ  ОСОБЕННОСТИ УЧАЩИХСЯ 4-Х КЛАССОВ</a:t>
            </a:r>
            <a:r>
              <a:rPr lang="ru-RU" sz="3200" b="1" i="1" dirty="0">
                <a:solidFill>
                  <a:srgbClr val="0070C0"/>
                </a:solidFill>
              </a:rPr>
              <a:t/>
            </a:r>
            <a:br>
              <a:rPr lang="ru-RU" sz="3200" b="1" i="1" dirty="0">
                <a:solidFill>
                  <a:srgbClr val="0070C0"/>
                </a:solidFill>
              </a:rPr>
            </a:br>
            <a:endParaRPr lang="ru-RU" sz="32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18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836712"/>
            <a:ext cx="4550296" cy="1143000"/>
          </a:xfrm>
        </p:spPr>
        <p:txBody>
          <a:bodyPr/>
          <a:lstStyle/>
          <a:p>
            <a:pPr algn="l"/>
            <a:r>
              <a:rPr lang="ru-RU" sz="28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Эмоциональные </a:t>
            </a:r>
            <a:r>
              <a:rPr lang="ru-RU" sz="2800" b="1" dirty="0" smtClean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особенности:</a:t>
            </a:r>
            <a:r>
              <a:rPr lang="ru-RU" sz="2800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2800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2800" dirty="0">
              <a:solidFill>
                <a:srgbClr val="002E2D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3432" y="1844824"/>
            <a:ext cx="10900790" cy="4525963"/>
          </a:xfrm>
        </p:spPr>
        <p:txBody>
          <a:bodyPr/>
          <a:lstStyle/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активное размышление по поводу своих действий, возможно утаивание своих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переживаний;</a:t>
            </a:r>
            <a:endParaRPr lang="ru-RU" sz="20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выплеск эмоций на взрослых, желание сделать то, что хочется, капризы (неустойчивость настроения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);</a:t>
            </a:r>
            <a:endParaRPr lang="ru-RU" sz="20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импульсивное  выражение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чувств;</a:t>
            </a:r>
            <a:endParaRPr lang="ru-RU" sz="20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развитие чувства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юмора;</a:t>
            </a:r>
            <a:endParaRPr lang="ru-RU" sz="20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скрытые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страхи.</a:t>
            </a:r>
            <a:endParaRPr lang="ru-RU" sz="20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ru-RU" sz="2000" b="1" u="sng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ВАЖНО РОДИТЕЛЯМ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обучать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детей самоконтролю, терпимости,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уважению прав 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чувств 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других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людей;</a:t>
            </a:r>
            <a:endParaRPr lang="ru-RU" sz="20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осуществлять позитивный  ненавязчивый контроль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за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ребенком!</a:t>
            </a:r>
            <a:endParaRPr lang="ru-RU" sz="20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858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9136" y="620688"/>
            <a:ext cx="5068144" cy="1143000"/>
          </a:xfrm>
        </p:spPr>
        <p:txBody>
          <a:bodyPr/>
          <a:lstStyle/>
          <a:p>
            <a:pPr algn="l"/>
            <a:r>
              <a:rPr lang="ru-RU" sz="28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Социальная ситуация </a:t>
            </a:r>
            <a:br>
              <a:rPr lang="ru-RU" sz="28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2800" b="1" dirty="0" smtClean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развития:</a:t>
            </a:r>
            <a:endParaRPr lang="ru-RU" sz="2800" b="1" dirty="0">
              <a:solidFill>
                <a:srgbClr val="002E2D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480" y="2060848"/>
            <a:ext cx="10972800" cy="4525963"/>
          </a:xfrm>
        </p:spPr>
        <p:txBody>
          <a:bodyPr/>
          <a:lstStyle/>
          <a:p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безусловный авторитет взрослого постепенно утрачивается 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большее значение для ребенка начинают приобретать </a:t>
            </a:r>
            <a:r>
              <a:rPr lang="ru-RU" sz="18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сверстники;</a:t>
            </a:r>
            <a:endParaRPr lang="ru-RU" sz="18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приспособление к системе требований взрослых (связанных с его учебной деятельностью) 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  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приспособление к системе требований сверстников (при общении с ними</a:t>
            </a:r>
            <a:r>
              <a:rPr lang="ru-RU" sz="18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);</a:t>
            </a:r>
            <a:endParaRPr lang="ru-RU" sz="18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развитие </a:t>
            </a:r>
            <a:r>
              <a:rPr lang="ru-RU" sz="18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сотрудничества;</a:t>
            </a:r>
            <a:endParaRPr lang="ru-RU" sz="18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активизация общения с противоположным </a:t>
            </a:r>
            <a:r>
              <a:rPr lang="ru-RU" sz="18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полом;</a:t>
            </a:r>
            <a:endParaRPr lang="ru-RU" sz="18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первичное осознание ценностных </a:t>
            </a:r>
            <a:r>
              <a:rPr lang="ru-RU" sz="18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ориентаций;</a:t>
            </a:r>
            <a:endParaRPr lang="ru-RU" sz="18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выработка собственного отношения к разнице в социальных </a:t>
            </a:r>
            <a:r>
              <a:rPr lang="ru-RU" sz="18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статусах;</a:t>
            </a:r>
            <a:endParaRPr lang="ru-RU" sz="18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18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развитие социальных страхов (боязнь не соответствовать общепринятым нормам, образцам поведения</a:t>
            </a:r>
            <a:r>
              <a:rPr lang="ru-RU" sz="18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).         </a:t>
            </a:r>
            <a:r>
              <a:rPr lang="ru-RU" sz="1600" dirty="0" smtClean="0"/>
              <a:t>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29615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548680"/>
            <a:ext cx="3974232" cy="1143000"/>
          </a:xfrm>
        </p:spPr>
        <p:txBody>
          <a:bodyPr/>
          <a:lstStyle/>
          <a:p>
            <a:r>
              <a:rPr lang="ru-RU" sz="3600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Похвала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3199" y="2622612"/>
            <a:ext cx="10972800" cy="1612775"/>
          </a:xfrm>
        </p:spPr>
        <p:txBody>
          <a:bodyPr/>
          <a:lstStyle/>
          <a:p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дарит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веру в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себя формирует доверительные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отношения;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формирует доверительные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отношения;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поддерживает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мотивацию.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5D766D8-277A-4D57-8D09-72E663148FB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145" y="2622612"/>
            <a:ext cx="5293855" cy="330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417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440" y="908720"/>
            <a:ext cx="332616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Памятка </a:t>
            </a:r>
            <a:br>
              <a:rPr lang="ru-RU" sz="32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32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для </a:t>
            </a:r>
            <a:r>
              <a:rPr lang="ru-RU" sz="3200" b="1" dirty="0" smtClean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родителей:</a:t>
            </a:r>
            <a:r>
              <a:rPr lang="ru-RU" i="1" dirty="0">
                <a:solidFill>
                  <a:srgbClr val="C00000"/>
                </a:solidFill>
              </a:rPr>
              <a:t/>
            </a:r>
            <a:br>
              <a:rPr lang="ru-RU" i="1" dirty="0">
                <a:solidFill>
                  <a:srgbClr val="C00000"/>
                </a:solidFill>
              </a:rPr>
            </a:b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20" y="2204864"/>
            <a:ext cx="9642984" cy="5289451"/>
          </a:xfrm>
        </p:spPr>
        <p:txBody>
          <a:bodyPr/>
          <a:lstStyle/>
          <a:p>
            <a:pPr lvl="0"/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Старайтесь говорить со своим ребенком открыто и откровенно на самые деликатные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темы.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lvl="0"/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Опасайтесь получения вашим ребенком информации из чужих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уст.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lvl="0"/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Рассказывайте о своих переживаниях в том возрасте, в котором сейчас ваши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дети.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lvl="0"/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Будьте открыты для общения с ребенком, даже если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вы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чего-то не знаете или в чем-то сомневаетесь, не стесняйтесь сказать ему об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этом.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070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908720"/>
            <a:ext cx="440628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Функции </a:t>
            </a:r>
            <a:r>
              <a:rPr lang="ru-RU" sz="3200" b="1" dirty="0" smtClean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родителей: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2564904"/>
            <a:ext cx="10108704" cy="2808312"/>
          </a:xfrm>
        </p:spPr>
        <p:txBody>
          <a:bodyPr/>
          <a:lstStyle/>
          <a:p>
            <a:pPr lvl="0"/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Стать источником эмоционального тепла и поддержки (0-3 года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).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lvl="0"/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Быть властью, высшей инстанцией, распорядителем благ (3-7 лет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).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lvl="0"/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Быть образцом, идеалом для подражания (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8-10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лет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).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lvl="0"/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Оказаться другом и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советчиком (10 лет и старше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).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7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663952" y="548680"/>
            <a:ext cx="6192688" cy="6048672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Конец детства, период непосредственно предшествующий 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подростковому.</a:t>
            </a:r>
            <a:endParaRPr lang="ru-RU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Открыто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и доверчиво относятся ко взрослым, признают их 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авторитет.</a:t>
            </a:r>
            <a:endParaRPr lang="ru-RU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Ждут от учителей, родителей, взрослых 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помощи, поддержки, 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заинтересованности. </a:t>
            </a:r>
            <a:endParaRPr lang="ru-RU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3BDCF156-2661-48DE-B7C5-B785F1A06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92696"/>
            <a:ext cx="4752528" cy="1570186"/>
          </a:xfrm>
        </p:spPr>
        <p:txBody>
          <a:bodyPr/>
          <a:lstStyle/>
          <a:p>
            <a:r>
              <a:rPr lang="ru-RU" sz="28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Особенности учащихся </a:t>
            </a:r>
            <a:br>
              <a:rPr lang="ru-RU" sz="28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4-х классов</a:t>
            </a:r>
            <a:r>
              <a:rPr lang="ru-RU" sz="2800" b="1" i="1" dirty="0">
                <a:solidFill>
                  <a:srgbClr val="0070C0"/>
                </a:solidFill>
              </a:rPr>
              <a:t/>
            </a:r>
            <a:br>
              <a:rPr lang="ru-RU" sz="2800" b="1" i="1" dirty="0">
                <a:solidFill>
                  <a:srgbClr val="0070C0"/>
                </a:solidFill>
              </a:rPr>
            </a:br>
            <a:endParaRPr lang="ru-RU" sz="2800" b="1" i="1" dirty="0">
              <a:solidFill>
                <a:srgbClr val="0070C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2EB5B65A-1561-4928-917D-650F517670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220" y="1772816"/>
            <a:ext cx="2664296" cy="347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30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908720"/>
            <a:ext cx="3555976" cy="1143000"/>
          </a:xfrm>
        </p:spPr>
        <p:txBody>
          <a:bodyPr/>
          <a:lstStyle/>
          <a:p>
            <a:r>
              <a:rPr lang="ru-RU" sz="36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Цель: </a:t>
            </a:r>
            <a:r>
              <a:rPr lang="ru-RU" sz="36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36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36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92896"/>
            <a:ext cx="8101596" cy="1656184"/>
          </a:xfrm>
        </p:spPr>
        <p:txBody>
          <a:bodyPr/>
          <a:lstStyle/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формирование психолого-педагогической культуры законных представителей в вопросах возрастных психофизиологических особенностей учащихся 4-х классов</a:t>
            </a: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5761B63B-2E3F-4909-A18E-F12882F6FE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527" y="3861048"/>
            <a:ext cx="3031473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77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620688"/>
            <a:ext cx="4478288" cy="1143000"/>
          </a:xfrm>
        </p:spPr>
        <p:txBody>
          <a:bodyPr/>
          <a:lstStyle/>
          <a:p>
            <a:r>
              <a:rPr lang="ru-RU" sz="3600" i="1" dirty="0">
                <a:solidFill>
                  <a:srgbClr val="0070C0"/>
                </a:solidFill>
              </a:rPr>
              <a:t/>
            </a:r>
            <a:br>
              <a:rPr lang="ru-RU" sz="3600" i="1" dirty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Задачи: </a:t>
            </a:r>
            <a:r>
              <a:rPr lang="ru-RU" sz="36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36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36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20888"/>
            <a:ext cx="8856984" cy="4525963"/>
          </a:xfrm>
        </p:spPr>
        <p:txBody>
          <a:bodyPr/>
          <a:lstStyle/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информировать родителей в области возрастных психофизиологических особенностей учащихся;</a:t>
            </a: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создать условия для развития коммуникативных умений и навыков законных представителей учащихся;</a:t>
            </a: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способствовать улучшению навыков родителей в оказании психолого-педагогической поддержки своим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детям.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01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440" y="620688"/>
            <a:ext cx="5212160" cy="1143000"/>
          </a:xfrm>
        </p:spPr>
        <p:txBody>
          <a:bodyPr/>
          <a:lstStyle/>
          <a:p>
            <a:pPr algn="l"/>
            <a:r>
              <a:rPr lang="ru-RU" sz="32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Физиологические </a:t>
            </a:r>
            <a:br>
              <a:rPr lang="ru-RU" sz="32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32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особенности: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7528" y="2358341"/>
            <a:ext cx="9721080" cy="4525963"/>
          </a:xfrm>
        </p:spPr>
        <p:txBody>
          <a:bodyPr/>
          <a:lstStyle/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усиление роста, прирост объема мышц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</a:p>
          <a:p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замена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молочных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зубов;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заканчивается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окостенение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запястья,  фаланг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пальцев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руки;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индивидуальные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различия в протекании процессов возбуждения и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торможения.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DF4B3C34-6E1F-4EE6-BE1D-E6CDFBC721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4005064"/>
            <a:ext cx="2890292" cy="192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355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5400" y="620688"/>
            <a:ext cx="8229600" cy="1137328"/>
          </a:xfrm>
        </p:spPr>
        <p:txBody>
          <a:bodyPr/>
          <a:lstStyle/>
          <a:p>
            <a:pPr algn="l"/>
            <a:r>
              <a:rPr lang="ru-RU" sz="28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Ведущий вид деятельности, проявление интересов и склонностей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9536" y="2636912"/>
            <a:ext cx="9289032" cy="4525963"/>
          </a:xfrm>
        </p:spPr>
        <p:txBody>
          <a:bodyPr/>
          <a:lstStyle/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учебная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деятельность –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ведущий вид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деятельности;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намечается дифференциация учебных интересов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проявление интересов и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склонностей;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важна поддержка склонностей  ребенка со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стороны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родителей.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40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12712" y="620688"/>
            <a:ext cx="665232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Новообразование:</a:t>
            </a:r>
            <a:endParaRPr lang="ru-RU" sz="3600" b="1" dirty="0">
              <a:solidFill>
                <a:srgbClr val="002E2D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9576" y="2204864"/>
            <a:ext cx="10972800" cy="4525963"/>
          </a:xfrm>
        </p:spPr>
        <p:txBody>
          <a:bodyPr/>
          <a:lstStyle/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способность к осознанию  причин учебных успехов и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неудач;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развитие личностной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рефлексии;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осознание и дифференциация своих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личностных 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качеств;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потребность в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саморазвитии;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устойчивость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самооценки;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повышение способности к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самоконтролю;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осознание способности к планированию своей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деятельности.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67350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44" y="620688"/>
            <a:ext cx="5558408" cy="1143000"/>
          </a:xfrm>
        </p:spPr>
        <p:txBody>
          <a:bodyPr/>
          <a:lstStyle/>
          <a:p>
            <a:r>
              <a:rPr lang="ru-RU" sz="30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Познавательные </a:t>
            </a:r>
            <a:r>
              <a:rPr lang="ru-RU" sz="3000" b="1" dirty="0" smtClean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процессы:</a:t>
            </a:r>
            <a:endParaRPr lang="ru-RU" sz="3000" b="1" dirty="0">
              <a:solidFill>
                <a:srgbClr val="002E2D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2545434"/>
            <a:ext cx="9289032" cy="2548879"/>
          </a:xfrm>
        </p:spPr>
        <p:txBody>
          <a:bodyPr/>
          <a:lstStyle/>
          <a:p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способность достаточно долго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удерживать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внимание и выполнять произвольно заданную программу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действий;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память </a:t>
            </a: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приобретает черты произвольности, становится сознательно регулируемой и опосредованной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ru-RU" sz="22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ru-RU" sz="20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28531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8355E1F-7B15-46FD-A17B-0E96CA764ED7}"/>
              </a:ext>
            </a:extLst>
          </p:cNvPr>
          <p:cNvSpPr txBox="1"/>
          <p:nvPr/>
        </p:nvSpPr>
        <p:spPr>
          <a:xfrm>
            <a:off x="2783632" y="1916832"/>
            <a:ext cx="8878362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endParaRPr lang="ru-RU" sz="24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Какие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увлечения есть у вашего ребенка?</a:t>
            </a: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Испытывает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ли ваш сын или дочь трудности в учебе?</a:t>
            </a: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Как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вы помогаете своему ребенку преодолевать трудности в учебе?</a:t>
            </a: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Каков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по вашему мнению, статус сына или дочери в коллективе учащихся?</a:t>
            </a: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Наблюдаете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ли вы у вашего ребенка сложности в общении? </a:t>
            </a: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Помогаете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ли вы ему решить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эти проблемы?</a:t>
            </a:r>
            <a:endParaRPr lang="ru-RU" sz="2000" dirty="0">
              <a:solidFill>
                <a:schemeClr val="accent4">
                  <a:lumMod val="1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Нужна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ли вам консультативная помощь классного руководителя, медицинского работника, специалистов СППС школы?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21A596F-4A0E-42A4-8F05-6E49C584E14E}"/>
              </a:ext>
            </a:extLst>
          </p:cNvPr>
          <p:cNvSpPr txBox="1"/>
          <p:nvPr/>
        </p:nvSpPr>
        <p:spPr>
          <a:xfrm>
            <a:off x="263352" y="764704"/>
            <a:ext cx="53023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Анкета для родителей 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002E2D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«Хорошо ли я знаю своего ребенка?</a:t>
            </a:r>
          </a:p>
        </p:txBody>
      </p:sp>
    </p:spTree>
    <p:extLst>
      <p:ext uri="{BB962C8B-B14F-4D97-AF65-F5344CB8AC3E}">
        <p14:creationId xmlns:p14="http://schemas.microsoft.com/office/powerpoint/2010/main" val="2036806532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Другая 1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5A58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582</Words>
  <Application>Microsoft Office PowerPoint</Application>
  <PresentationFormat>Широкоэкранный</PresentationFormat>
  <Paragraphs>73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Times New Roman</vt:lpstr>
      <vt:lpstr>Wingdings</vt:lpstr>
      <vt:lpstr>Diseño predeterminado</vt:lpstr>
      <vt:lpstr>ВОЗРАСТНЫЕ ПСИХОФИЗИОЛОГИЧЕСКИЕ  ОСОБЕННОСТИ УЧАЩИХСЯ 4-Х КЛАССОВ </vt:lpstr>
      <vt:lpstr>Особенности учащихся  4-х классов </vt:lpstr>
      <vt:lpstr>Цель:  </vt:lpstr>
      <vt:lpstr> Задачи:  </vt:lpstr>
      <vt:lpstr>Физиологические  особенности: </vt:lpstr>
      <vt:lpstr>Ведущий вид деятельности, проявление интересов и склонностей</vt:lpstr>
      <vt:lpstr>Новообразование:</vt:lpstr>
      <vt:lpstr>Познавательные процессы:</vt:lpstr>
      <vt:lpstr>Презентация PowerPoint</vt:lpstr>
      <vt:lpstr>Эмоциональные особенности: </vt:lpstr>
      <vt:lpstr>Социальная ситуация  развития:</vt:lpstr>
      <vt:lpstr>Похвала</vt:lpstr>
      <vt:lpstr>Памятка  для родителей: </vt:lpstr>
      <vt:lpstr>Функции родителей: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особенности детей 10-11 лет</dc:title>
  <dc:creator>admin</dc:creator>
  <cp:lastModifiedBy>Юрий Емельяненко</cp:lastModifiedBy>
  <cp:revision>28</cp:revision>
  <dcterms:created xsi:type="dcterms:W3CDTF">2013-03-13T04:24:48Z</dcterms:created>
  <dcterms:modified xsi:type="dcterms:W3CDTF">2022-05-04T12:58:39Z</dcterms:modified>
</cp:coreProperties>
</file>