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2" r:id="rId3"/>
    <p:sldId id="257" r:id="rId4"/>
    <p:sldId id="298" r:id="rId5"/>
    <p:sldId id="29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5" r:id="rId43"/>
    <p:sldId id="297" r:id="rId44"/>
    <p:sldId id="29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4FF3EC-76F5-4995-B567-AF98F54CBED3}" type="datetimeFigureOut">
              <a:rPr lang="ru-RU" smtClean="0"/>
              <a:t>29.08.2012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9E7DA5-1D0D-40CA-A281-DCC838F7D7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u.wikipedia.org/wiki/%D0%93%D0%B8%D0%BF%D0%BF%D0%BE%D0%BA%D0%B0%D0%BC%D0%BF_(%D1%87%D0%B0%D1%81%D1%82%D1%8C_%D0%BC%D0%BE%D0%B7%D0%B3%D0%B0)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Насилие и его последствия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473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Данилова Е.Л.</a:t>
            </a:r>
          </a:p>
          <a:p>
            <a:r>
              <a:rPr lang="ru-RU" sz="2400" dirty="0" smtClean="0"/>
              <a:t>УЗ «Витебский областной клинический центр психиатрии и наркологии»</a:t>
            </a:r>
          </a:p>
          <a:p>
            <a:r>
              <a:rPr lang="ru-RU" sz="2400" dirty="0" smtClean="0"/>
              <a:t>2012 год.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3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008313" cy="11620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Признаки, касающиеся поведения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412776"/>
            <a:ext cx="4536504" cy="5256583"/>
          </a:xfrm>
        </p:spPr>
        <p:txBody>
          <a:bodyPr>
            <a:normAutofit/>
          </a:bodyPr>
          <a:lstStyle/>
          <a:p>
            <a:r>
              <a:rPr lang="ru-RU" sz="2400" dirty="0"/>
              <a:t>-</a:t>
            </a:r>
            <a:r>
              <a:rPr lang="ru-RU" sz="2400" dirty="0" err="1"/>
              <a:t>самоповредительское</a:t>
            </a:r>
            <a:r>
              <a:rPr lang="ru-RU" sz="2400" dirty="0"/>
              <a:t> поведение;</a:t>
            </a:r>
          </a:p>
          <a:p>
            <a:r>
              <a:rPr lang="ru-RU" sz="2400" dirty="0"/>
              <a:t>-исключительная замкнутость и агрессивность;</a:t>
            </a:r>
          </a:p>
          <a:p>
            <a:r>
              <a:rPr lang="ru-RU" sz="2400" dirty="0"/>
              <a:t>-избегает физического контакта;</a:t>
            </a:r>
          </a:p>
          <a:p>
            <a:r>
              <a:rPr lang="ru-RU" sz="2400" dirty="0"/>
              <a:t>-боится идти домой;</a:t>
            </a:r>
          </a:p>
          <a:p>
            <a:r>
              <a:rPr lang="ru-RU" sz="2400" dirty="0"/>
              <a:t>-сбегает из дома;</a:t>
            </a:r>
          </a:p>
          <a:p>
            <a:r>
              <a:rPr lang="ru-RU" sz="2400" dirty="0"/>
              <a:t>-болезненная ходьба;</a:t>
            </a:r>
          </a:p>
          <a:p>
            <a:r>
              <a:rPr lang="ru-RU" sz="2400" dirty="0"/>
              <a:t>-носит скрывающую тело, неподходящую для погодных условий  одежду.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566"/>
            <a:ext cx="3957396" cy="5925714"/>
          </a:xfrm>
        </p:spPr>
      </p:pic>
    </p:spTree>
    <p:extLst>
      <p:ext uri="{BB962C8B-B14F-4D97-AF65-F5344CB8AC3E}">
        <p14:creationId xmlns:p14="http://schemas.microsoft.com/office/powerpoint/2010/main" val="29724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Влияние на ребенка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412776"/>
            <a:ext cx="5184576" cy="5445224"/>
          </a:xfrm>
        </p:spPr>
        <p:txBody>
          <a:bodyPr>
            <a:normAutofit/>
          </a:bodyPr>
          <a:lstStyle/>
          <a:p>
            <a:r>
              <a:rPr lang="ru-RU" sz="1800" dirty="0"/>
              <a:t>-при повреждении любых органов тела происходит нарушения в органах чувств, задержка развития, малоподвижность;</a:t>
            </a:r>
          </a:p>
          <a:p>
            <a:r>
              <a:rPr lang="ru-RU" sz="1800" dirty="0"/>
              <a:t>-дети могут становиться агрессивными, тревожными, что сказывается на их отношении с другими людьми;</a:t>
            </a:r>
          </a:p>
          <a:p>
            <a:r>
              <a:rPr lang="ru-RU" sz="1800" dirty="0"/>
              <a:t>-могут быть необычайно стеснительными, нелюбопытными, избегать сверстников, бояться взрослых и играть только с маленькими детьми, а не с ровесниками;</a:t>
            </a:r>
          </a:p>
          <a:p>
            <a:r>
              <a:rPr lang="ru-RU" sz="1800" dirty="0"/>
              <a:t>-страх физического контакта, боязнь идти домой;</a:t>
            </a:r>
          </a:p>
          <a:p>
            <a:r>
              <a:rPr lang="ru-RU" sz="1800" dirty="0"/>
              <a:t>-тревога, когда плачут другие дети, тики, сосание пальцев, раскачивание.</a:t>
            </a:r>
          </a:p>
          <a:p>
            <a:r>
              <a:rPr lang="ru-RU" sz="1800" dirty="0"/>
              <a:t>-наличие телесных повреждений;</a:t>
            </a:r>
          </a:p>
          <a:p>
            <a:r>
              <a:rPr lang="ru-RU" sz="1800" dirty="0"/>
              <a:t>-отказ от медицинской помощи, противоречивые показания о происхождении повреждений;</a:t>
            </a:r>
          </a:p>
          <a:p>
            <a:r>
              <a:rPr lang="ru-RU" sz="1800" dirty="0"/>
              <a:t>-повторяющиеся госпитализации.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186"/>
            <a:ext cx="3745977" cy="3982878"/>
          </a:xfrm>
        </p:spPr>
      </p:pic>
    </p:spTree>
    <p:extLst>
      <p:ext uri="{BB962C8B-B14F-4D97-AF65-F5344CB8AC3E}">
        <p14:creationId xmlns:p14="http://schemas.microsoft.com/office/powerpoint/2010/main" val="33982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effectLst/>
              </a:rPr>
              <a:t>ЭМОЦИОНАЛЬНОЕ НАСИЛИЕ:</a:t>
            </a:r>
            <a:br>
              <a:rPr lang="ru-RU" b="1" i="1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620" y="1556792"/>
            <a:ext cx="5112568" cy="518457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Это любое действие, которое помещает эмоциональное напряжение ребенка в положение, опасное для возрастного развития ребенка (страх, волнение, унижение, отчаяние). Например, обвинения в адрес ребенка (брань, крики), принижение его успехов, унижение его достоинства, отвержение ребенка, длительное лишение ребенка любви, нежности, заботы и безопасности со стороны родителей, принуждение к одиночеству, совершение в присутствии ребенка насилия по отношению к супругу или другим детям, похищение ребенка, применение боли домашним животным с целью запугать ребенка.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4" y="270929"/>
            <a:ext cx="3542606" cy="4320251"/>
          </a:xfrm>
        </p:spPr>
      </p:pic>
    </p:spTree>
    <p:extLst>
      <p:ext uri="{BB962C8B-B14F-4D97-AF65-F5344CB8AC3E}">
        <p14:creationId xmlns:p14="http://schemas.microsoft.com/office/powerpoint/2010/main" val="39103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6019" y="115735"/>
            <a:ext cx="3290172" cy="1530023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Физические признаки: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-речевые дефекты</a:t>
            </a:r>
          </a:p>
          <a:p>
            <a:r>
              <a:rPr lang="ru-RU" sz="3200" dirty="0"/>
              <a:t>-позднее физическое развитие</a:t>
            </a:r>
          </a:p>
          <a:p>
            <a:r>
              <a:rPr lang="ru-RU" sz="3200" dirty="0"/>
              <a:t>-обострение дефектов здоровья</a:t>
            </a:r>
          </a:p>
          <a:p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32" y="620688"/>
            <a:ext cx="5933244" cy="5400600"/>
          </a:xfrm>
        </p:spPr>
      </p:pic>
    </p:spTree>
    <p:extLst>
      <p:ext uri="{BB962C8B-B14F-4D97-AF65-F5344CB8AC3E}">
        <p14:creationId xmlns:p14="http://schemas.microsoft.com/office/powerpoint/2010/main" val="31182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320480" cy="1368152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Признаки, касающиеся поведения: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4248472" cy="5301208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800" dirty="0"/>
              <a:t>дурные привычки (сосание, качание)</a:t>
            </a:r>
          </a:p>
          <a:p>
            <a:r>
              <a:rPr lang="ru-RU" sz="2800" dirty="0"/>
              <a:t>-антисоциальное и деструктивное поведение</a:t>
            </a:r>
          </a:p>
          <a:p>
            <a:r>
              <a:rPr lang="ru-RU" sz="2800" dirty="0"/>
              <a:t>-заторможенное развитие</a:t>
            </a:r>
          </a:p>
          <a:p>
            <a:r>
              <a:rPr lang="ru-RU" sz="2800" dirty="0"/>
              <a:t>-апатичен, устает</a:t>
            </a:r>
          </a:p>
          <a:p>
            <a:r>
              <a:rPr lang="ru-RU" sz="2800" dirty="0"/>
              <a:t>-эмоционально (холоден, проявляет вандализм или агрессию по отношению к другим.</a:t>
            </a:r>
          </a:p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74" y="548680"/>
            <a:ext cx="4164781" cy="4464496"/>
          </a:xfrm>
        </p:spPr>
      </p:pic>
    </p:spTree>
    <p:extLst>
      <p:ext uri="{BB962C8B-B14F-4D97-AF65-F5344CB8AC3E}">
        <p14:creationId xmlns:p14="http://schemas.microsoft.com/office/powerpoint/2010/main" val="3553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4186808" cy="116205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</a:rPr>
              <a:t>Влияние на ребенка: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628800"/>
            <a:ext cx="4644008" cy="5040560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000" dirty="0"/>
              <a:t>задержка в физическом и речевом развитии, задержка роста (у дошкольников и младших школьников);</a:t>
            </a:r>
          </a:p>
          <a:p>
            <a:r>
              <a:rPr lang="ru-RU" sz="2000" dirty="0"/>
              <a:t>-импульсивность, взрывчатость, вредные привычки (сосание пальцев, вырывание волос), злость;</a:t>
            </a:r>
          </a:p>
          <a:p>
            <a:r>
              <a:rPr lang="ru-RU" sz="2000" dirty="0"/>
              <a:t>-попытки совершения самоубийства, потеря смысла жизни, цели жизни (у подростков);</a:t>
            </a:r>
          </a:p>
          <a:p>
            <a:r>
              <a:rPr lang="ru-RU" sz="2000" dirty="0"/>
              <a:t>-уступчивость, податливость;</a:t>
            </a:r>
          </a:p>
          <a:p>
            <a:r>
              <a:rPr lang="ru-RU" sz="2000" dirty="0"/>
              <a:t>-ночные кошмары, нарушения сна, страхи темноты, боязнь людей, их гнева;</a:t>
            </a:r>
          </a:p>
          <a:p>
            <a:r>
              <a:rPr lang="ru-RU" sz="2000" dirty="0"/>
              <a:t>-депрессии, печаль, беспомощность, безнадежность, заторможенность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75" y="260648"/>
            <a:ext cx="4346825" cy="4032448"/>
          </a:xfrm>
        </p:spPr>
      </p:pic>
    </p:spTree>
    <p:extLst>
      <p:ext uri="{BB962C8B-B14F-4D97-AF65-F5344CB8AC3E}">
        <p14:creationId xmlns:p14="http://schemas.microsoft.com/office/powerpoint/2010/main" val="14908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/>
              </a:rPr>
              <a:t>ОТСУТСТВИЕ ЗАБОТЫ О РЕБЕНКЕ:</a:t>
            </a:r>
            <a:br>
              <a:rPr lang="ru-RU" sz="2800" b="1" i="1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28800"/>
            <a:ext cx="4680520" cy="511256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вид недостойного обращения с ребенком, при котором ребенок помещается в состояние психического или физического неудобства оттого, что его первостепенные потребности не удовлетворяются со стороны родителей. Пренебрежением к ребенку считается невнимание к основным нуждам ребенка в пище, одежде, медицинском обслуживании, присмотре. К пренебрежительному отношению относится безнадзорность и беспризорность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9726" cy="4680520"/>
          </a:xfrm>
        </p:spPr>
      </p:pic>
    </p:spTree>
    <p:extLst>
      <p:ext uri="{BB962C8B-B14F-4D97-AF65-F5344CB8AC3E}">
        <p14:creationId xmlns:p14="http://schemas.microsoft.com/office/powerpoint/2010/main" val="40061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effectLst/>
              </a:rPr>
              <a:t>Физические признаки</a:t>
            </a:r>
            <a:r>
              <a:rPr lang="ru-RU" b="1" dirty="0">
                <a:effectLst/>
              </a:rPr>
              <a:t>: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4248472" cy="5256584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000" dirty="0"/>
              <a:t>заброшенность;</a:t>
            </a:r>
          </a:p>
          <a:p>
            <a:r>
              <a:rPr lang="ru-RU" sz="2000" dirty="0"/>
              <a:t>-без наблюдения, недостаток заботы;</a:t>
            </a:r>
          </a:p>
          <a:p>
            <a:r>
              <a:rPr lang="ru-RU" sz="2000" dirty="0"/>
              <a:t>-непрерывное чувство голода, плохая гигиена, несоответствующая погодным условиям одежда, наличие вшей;</a:t>
            </a:r>
          </a:p>
          <a:p>
            <a:r>
              <a:rPr lang="ru-RU" sz="2000" dirty="0"/>
              <a:t>-исхудалость, измученный вид</a:t>
            </a:r>
          </a:p>
          <a:p>
            <a:r>
              <a:rPr lang="ru-RU" sz="2000" dirty="0"/>
              <a:t>-нехватка медицинской помощи;</a:t>
            </a:r>
          </a:p>
          <a:p>
            <a:r>
              <a:rPr lang="ru-RU" sz="2000" dirty="0"/>
              <a:t>-недостаток соответствующего образования;</a:t>
            </a:r>
          </a:p>
          <a:p>
            <a:r>
              <a:rPr lang="ru-RU" sz="2000" dirty="0"/>
              <a:t>-нехватка необходимого крова.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86" y="654075"/>
            <a:ext cx="4071069" cy="5439221"/>
          </a:xfrm>
        </p:spPr>
      </p:pic>
    </p:spTree>
    <p:extLst>
      <p:ext uri="{BB962C8B-B14F-4D97-AF65-F5344CB8AC3E}">
        <p14:creationId xmlns:p14="http://schemas.microsoft.com/office/powerpoint/2010/main" val="40013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74840" cy="116205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Признаки, касающиеся поведения:</a:t>
            </a:r>
            <a:br>
              <a:rPr lang="ru-RU" sz="2800" b="1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052736"/>
            <a:ext cx="4680520" cy="56166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</a:t>
            </a:r>
            <a:r>
              <a:rPr lang="ru-RU" sz="2800" dirty="0"/>
              <a:t>непрерывное игнорирование (</a:t>
            </a:r>
            <a:r>
              <a:rPr lang="ru-RU" sz="2800" dirty="0" err="1"/>
              <a:t>неслышание</a:t>
            </a:r>
            <a:r>
              <a:rPr lang="ru-RU" sz="2800" dirty="0"/>
              <a:t>) слов;</a:t>
            </a:r>
          </a:p>
          <a:p>
            <a:r>
              <a:rPr lang="ru-RU" sz="2800" dirty="0"/>
              <a:t>-засыпает во время уроков;</a:t>
            </a:r>
          </a:p>
          <a:p>
            <a:r>
              <a:rPr lang="ru-RU" sz="2800" dirty="0"/>
              <a:t>-ворует еду, просит от чужих покушать;</a:t>
            </a:r>
          </a:p>
          <a:p>
            <a:r>
              <a:rPr lang="ru-RU" sz="2800" dirty="0"/>
              <a:t>-часто в мыслях «где-то витает»;</a:t>
            </a:r>
          </a:p>
          <a:p>
            <a:r>
              <a:rPr lang="ru-RU" sz="2800" dirty="0"/>
              <a:t>-часто опаздывает или прогуливает школу;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самоповредительское</a:t>
            </a:r>
            <a:r>
              <a:rPr lang="ru-RU" sz="2800" dirty="0"/>
              <a:t> поведение;</a:t>
            </a:r>
          </a:p>
          <a:p>
            <a:r>
              <a:rPr lang="ru-RU" sz="2800" dirty="0"/>
              <a:t>-отчисляется из школы.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5" y="188640"/>
            <a:ext cx="3518048" cy="5544616"/>
          </a:xfrm>
        </p:spPr>
      </p:pic>
    </p:spTree>
    <p:extLst>
      <p:ext uri="{BB962C8B-B14F-4D97-AF65-F5344CB8AC3E}">
        <p14:creationId xmlns:p14="http://schemas.microsoft.com/office/powerpoint/2010/main" val="32498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392488" cy="1162050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</a:rPr>
              <a:t>Влияние на ребенка:</a:t>
            </a:r>
            <a:br>
              <a:rPr lang="ru-RU" sz="3200" b="1" dirty="0">
                <a:effectLst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908720"/>
            <a:ext cx="4536504" cy="5760640"/>
          </a:xfrm>
        </p:spPr>
        <p:txBody>
          <a:bodyPr>
            <a:normAutofit/>
          </a:bodyPr>
          <a:lstStyle/>
          <a:p>
            <a:r>
              <a:rPr lang="ru-RU" sz="2000" dirty="0"/>
              <a:t>-не растет, не набирает подходящего веса или теряет вес. Ребенок постоянно голодает, попрошайничает или крадет пищу;</a:t>
            </a:r>
          </a:p>
          <a:p>
            <a:r>
              <a:rPr lang="ru-RU" sz="2000" dirty="0"/>
              <a:t>-брошенный,  без присмотра, не имеет подходящей одежды, жилища;</a:t>
            </a:r>
          </a:p>
          <a:p>
            <a:r>
              <a:rPr lang="ru-RU" sz="2000" dirty="0"/>
              <a:t>-нет прививок, нуждается в услугах зубного врача, плохая гигиена кожи;</a:t>
            </a:r>
          </a:p>
          <a:p>
            <a:r>
              <a:rPr lang="ru-RU" sz="2000" dirty="0"/>
              <a:t>-не ходит в школу, прогуливает школу, приходит в школу слишком рано и уходит из нее слишком поздно;</a:t>
            </a:r>
          </a:p>
          <a:p>
            <a:r>
              <a:rPr lang="ru-RU" sz="2000" dirty="0"/>
              <a:t>-устает, апатичен;</a:t>
            </a:r>
          </a:p>
          <a:p>
            <a:r>
              <a:rPr lang="ru-RU" sz="2000" dirty="0"/>
              <a:t>-</a:t>
            </a:r>
            <a:r>
              <a:rPr lang="ru-RU" sz="2000" dirty="0" err="1"/>
              <a:t>депривирован</a:t>
            </a:r>
            <a:r>
              <a:rPr lang="ru-RU" sz="2000" dirty="0"/>
              <a:t>, эмоционально холоден, имеет отклонения в поведении, часто асоциален, проявляет вандализм или агрессию по отношению к другим.</a:t>
            </a:r>
          </a:p>
          <a:p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25" y="692696"/>
            <a:ext cx="4200518" cy="5832648"/>
          </a:xfrm>
        </p:spPr>
      </p:pic>
    </p:spTree>
    <p:extLst>
      <p:ext uri="{BB962C8B-B14F-4D97-AF65-F5344CB8AC3E}">
        <p14:creationId xmlns:p14="http://schemas.microsoft.com/office/powerpoint/2010/main" val="35189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000" b="1" dirty="0"/>
              <a:t>Насилие над детьми является распространенным явлением в современном мире. По данным ЮНИСЕФ, жертвами бытового насилия </a:t>
            </a:r>
            <a:r>
              <a:rPr lang="ru-RU" sz="2800" b="1" dirty="0"/>
              <a:t>являются 275 </a:t>
            </a:r>
            <a:r>
              <a:rPr lang="ru-RU" sz="2000" b="1" dirty="0"/>
              <a:t>млн. детей планеты – к ним относятся и те, кто становится его невольным свидетелем</a:t>
            </a:r>
            <a:r>
              <a:rPr lang="ru-RU" sz="2000" b="1" dirty="0" smtClean="0"/>
              <a:t>.. </a:t>
            </a:r>
            <a:r>
              <a:rPr lang="ru-RU" sz="2000" b="1" dirty="0"/>
              <a:t>Все цифры – приблизительные, поскольку проблема насилия над детьми часто скрыта от глаз общественности.</a:t>
            </a:r>
            <a:endParaRPr lang="ru-RU" sz="2000" dirty="0"/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48680"/>
            <a:ext cx="5184575" cy="5544616"/>
          </a:xfrm>
        </p:spPr>
      </p:pic>
    </p:spTree>
    <p:extLst>
      <p:ext uri="{BB962C8B-B14F-4D97-AF65-F5344CB8AC3E}">
        <p14:creationId xmlns:p14="http://schemas.microsoft.com/office/powerpoint/2010/main" val="25088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34880" cy="1162050"/>
          </a:xfrm>
        </p:spPr>
        <p:txBody>
          <a:bodyPr/>
          <a:lstStyle/>
          <a:p>
            <a:r>
              <a:rPr lang="ru-RU" sz="2800" b="1" dirty="0">
                <a:effectLst/>
              </a:rPr>
              <a:t>СЕКСУАЛЬНОЕ НАСИЛИЕ</a:t>
            </a:r>
            <a:r>
              <a:rPr lang="ru-RU" b="1" dirty="0">
                <a:effectLst/>
              </a:rPr>
              <a:t>: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24744"/>
            <a:ext cx="5292080" cy="554461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/>
              <a:t>Любой контакт или взаимодействие между ребенком и человеком, старше его по возрасту, в котором ребенок сексуально стимулируется или используется для сексуальной стимуляции. Это всякого рода сексуальная активность по отношению к ребенку, которая превышает нормы общения с ним (ласка и </a:t>
            </a:r>
            <a:r>
              <a:rPr lang="ru-RU" sz="2400" dirty="0" err="1"/>
              <a:t>трогание</a:t>
            </a:r>
            <a:r>
              <a:rPr lang="ru-RU" sz="2400" dirty="0"/>
              <a:t> запретных частей тела, </a:t>
            </a:r>
            <a:r>
              <a:rPr lang="ru-RU" sz="2400" dirty="0" err="1"/>
              <a:t>эротизированная</a:t>
            </a:r>
            <a:r>
              <a:rPr lang="ru-RU" sz="2400" dirty="0"/>
              <a:t> забота, демонстрация половых органов, изнасилование, проституция, порнографические фотографии и фильмы и т.д.).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95" y="1268760"/>
            <a:ext cx="3695005" cy="5027218"/>
          </a:xfrm>
        </p:spPr>
      </p:pic>
    </p:spTree>
    <p:extLst>
      <p:ext uri="{BB962C8B-B14F-4D97-AF65-F5344CB8AC3E}">
        <p14:creationId xmlns:p14="http://schemas.microsoft.com/office/powerpoint/2010/main" val="26024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34880" cy="116205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Физические признаки</a:t>
            </a:r>
            <a:br>
              <a:rPr lang="ru-RU" sz="3200" b="1" dirty="0">
                <a:effectLst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4824536" cy="5184576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400" dirty="0"/>
              <a:t>рваное или кровавое нижнее белье</a:t>
            </a:r>
          </a:p>
          <a:p>
            <a:r>
              <a:rPr lang="ru-RU" sz="2400" dirty="0"/>
              <a:t>-боль или зуд в области гениталий</a:t>
            </a:r>
          </a:p>
          <a:p>
            <a:r>
              <a:rPr lang="ru-RU" sz="2400" dirty="0"/>
              <a:t>-трудности при ходьбе или сидении</a:t>
            </a:r>
          </a:p>
          <a:p>
            <a:r>
              <a:rPr lang="ru-RU" sz="2400" dirty="0"/>
              <a:t>-гематомы или кровотечения на внешних гениталиях</a:t>
            </a:r>
          </a:p>
          <a:p>
            <a:r>
              <a:rPr lang="ru-RU" sz="2400" dirty="0"/>
              <a:t>-венерические заболевания</a:t>
            </a:r>
          </a:p>
          <a:p>
            <a:r>
              <a:rPr lang="ru-RU" sz="2400" dirty="0"/>
              <a:t>-беременность</a:t>
            </a:r>
          </a:p>
          <a:p>
            <a:r>
              <a:rPr lang="ru-RU" sz="2400" dirty="0"/>
              <a:t>-частые инфекции мочеиспускательных каналов.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4" y="548681"/>
            <a:ext cx="3368873" cy="6159468"/>
          </a:xfrm>
        </p:spPr>
      </p:pic>
    </p:spTree>
    <p:extLst>
      <p:ext uri="{BB962C8B-B14F-4D97-AF65-F5344CB8AC3E}">
        <p14:creationId xmlns:p14="http://schemas.microsoft.com/office/powerpoint/2010/main" val="4248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536504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Признаки, касающиеся поведения:</a:t>
            </a:r>
            <a:br>
              <a:rPr lang="ru-RU" sz="2800" b="1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4968552" cy="5616624"/>
          </a:xfrm>
        </p:spPr>
        <p:txBody>
          <a:bodyPr>
            <a:noAutofit/>
          </a:bodyPr>
          <a:lstStyle/>
          <a:p>
            <a:r>
              <a:rPr lang="ru-RU" sz="2400" dirty="0"/>
              <a:t>-</a:t>
            </a:r>
            <a:r>
              <a:rPr lang="ru-RU" sz="2000" dirty="0"/>
              <a:t>замкнутый или в непрерывной депрессии;</a:t>
            </a:r>
          </a:p>
          <a:p>
            <a:r>
              <a:rPr lang="ru-RU" sz="2000" dirty="0"/>
              <a:t>-вызывающее (предлагающее себя) соблазняющее поведение;</a:t>
            </a:r>
          </a:p>
          <a:p>
            <a:r>
              <a:rPr lang="ru-RU" sz="2000" dirty="0"/>
              <a:t>-низкая самооценка и минимальная вера в собственные возможности;</a:t>
            </a:r>
          </a:p>
          <a:p>
            <a:r>
              <a:rPr lang="ru-RU" sz="2000" dirty="0"/>
              <a:t>-плохие отношения со сверстниками;</a:t>
            </a:r>
          </a:p>
          <a:p>
            <a:r>
              <a:rPr lang="ru-RU" sz="2000" dirty="0"/>
              <a:t>-резкое изменение веса (его снижение или увеличение);</a:t>
            </a:r>
          </a:p>
          <a:p>
            <a:r>
              <a:rPr lang="ru-RU" sz="2000" dirty="0"/>
              <a:t>-избегает физического контакта;</a:t>
            </a:r>
          </a:p>
          <a:p>
            <a:r>
              <a:rPr lang="ru-RU" sz="2000" dirty="0"/>
              <a:t>-истерическое, эмоциональное неравновесие;</a:t>
            </a:r>
          </a:p>
          <a:p>
            <a:r>
              <a:rPr lang="ru-RU" sz="2000" dirty="0"/>
              <a:t>-исключительно хорошие знания о сексе и об играх сексуальной направленности.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720930" cy="5256584"/>
          </a:xfrm>
        </p:spPr>
      </p:pic>
    </p:spTree>
    <p:extLst>
      <p:ext uri="{BB962C8B-B14F-4D97-AF65-F5344CB8AC3E}">
        <p14:creationId xmlns:p14="http://schemas.microsoft.com/office/powerpoint/2010/main" val="1409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30824" cy="116205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Влияние на ребенка:</a:t>
            </a:r>
            <a:br>
              <a:rPr lang="ru-RU" sz="2800" b="1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752528" cy="5544616"/>
          </a:xfrm>
        </p:spPr>
        <p:txBody>
          <a:bodyPr>
            <a:normAutofit/>
          </a:bodyPr>
          <a:lstStyle/>
          <a:p>
            <a:r>
              <a:rPr lang="ru-RU" sz="1800" dirty="0"/>
              <a:t>-ребенок обнаруживает странные (причудливые), слишком ложные или необычные сексуальные познания или действия;</a:t>
            </a:r>
          </a:p>
          <a:p>
            <a:r>
              <a:rPr lang="ru-RU" sz="1800" dirty="0"/>
              <a:t>-может сексуально приставать к детям, подросткам, взрослым;</a:t>
            </a:r>
          </a:p>
          <a:p>
            <a:r>
              <a:rPr lang="ru-RU" sz="1800" dirty="0"/>
              <a:t>-может жаловаться на зуд, воспаление, боль в области гениталий;</a:t>
            </a:r>
          </a:p>
          <a:p>
            <a:r>
              <a:rPr lang="ru-RU" sz="1800" dirty="0"/>
              <a:t>-может жаловаться на физическое нездоровье;</a:t>
            </a:r>
          </a:p>
          <a:p>
            <a:r>
              <a:rPr lang="ru-RU" sz="1800" dirty="0"/>
              <a:t>-девочка может забеременеть;</a:t>
            </a:r>
          </a:p>
          <a:p>
            <a:r>
              <a:rPr lang="ru-RU" sz="1800" dirty="0"/>
              <a:t>-ребенок может заболеть болезнями, передающимися половым путем;</a:t>
            </a:r>
          </a:p>
          <a:p>
            <a:r>
              <a:rPr lang="ru-RU" sz="1800" dirty="0"/>
              <a:t>-скрывает свой секрет (сексуальные отношения со взрослыми или со сверстниками) из-за беспомощности и привыкания, а также угрозы со стороны обидчика.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620688"/>
            <a:ext cx="3412877" cy="5544616"/>
          </a:xfrm>
        </p:spPr>
      </p:pic>
    </p:spTree>
    <p:extLst>
      <p:ext uri="{BB962C8B-B14F-4D97-AF65-F5344CB8AC3E}">
        <p14:creationId xmlns:p14="http://schemas.microsoft.com/office/powerpoint/2010/main" val="1723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536504" cy="116205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Влияние недостойного обращения</a:t>
            </a:r>
            <a:br>
              <a:rPr lang="ru-RU" sz="2800" b="1" dirty="0">
                <a:effectLst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4968552" cy="5688632"/>
          </a:xfrm>
        </p:spPr>
        <p:txBody>
          <a:bodyPr>
            <a:normAutofit/>
          </a:bodyPr>
          <a:lstStyle/>
          <a:p>
            <a:r>
              <a:rPr lang="ru-RU" sz="2000" b="1" i="1" dirty="0"/>
              <a:t>*Влияние на эмоциональное развитие:</a:t>
            </a:r>
          </a:p>
          <a:p>
            <a:r>
              <a:rPr lang="ru-RU" sz="2000" dirty="0"/>
              <a:t>   --эмоциональный, нестабильный</a:t>
            </a:r>
          </a:p>
          <a:p>
            <a:r>
              <a:rPr lang="ru-RU" sz="2000" dirty="0"/>
              <a:t>   --перевес негативных чувств относительно позитивных</a:t>
            </a:r>
          </a:p>
          <a:p>
            <a:r>
              <a:rPr lang="ru-RU" sz="2000" dirty="0"/>
              <a:t>   --депрессия</a:t>
            </a:r>
          </a:p>
          <a:p>
            <a:r>
              <a:rPr lang="ru-RU" sz="2000" b="1" i="1" dirty="0"/>
              <a:t>*Влияние на появление привязанности:</a:t>
            </a:r>
          </a:p>
          <a:p>
            <a:r>
              <a:rPr lang="ru-RU" sz="2000" dirty="0"/>
              <a:t>  --вина</a:t>
            </a:r>
          </a:p>
          <a:p>
            <a:r>
              <a:rPr lang="ru-RU" sz="2000" dirty="0"/>
              <a:t>  --страх перед предательством (изменой)</a:t>
            </a:r>
          </a:p>
          <a:p>
            <a:r>
              <a:rPr lang="ru-RU" sz="2000" dirty="0"/>
              <a:t>  --недоверие</a:t>
            </a:r>
          </a:p>
          <a:p>
            <a:r>
              <a:rPr lang="ru-RU" sz="2000" dirty="0"/>
              <a:t>  --страх, связанный с будущим</a:t>
            </a:r>
          </a:p>
          <a:p>
            <a:r>
              <a:rPr lang="ru-RU" sz="2000" b="1" i="1" dirty="0"/>
              <a:t>*Изменчивое </a:t>
            </a:r>
            <a:r>
              <a:rPr lang="ru-RU" sz="2000" b="1" i="1" dirty="0" err="1"/>
              <a:t>самовосприятие</a:t>
            </a:r>
            <a:r>
              <a:rPr lang="ru-RU" sz="2000" b="1" i="1" dirty="0"/>
              <a:t>:</a:t>
            </a:r>
          </a:p>
          <a:p>
            <a:r>
              <a:rPr lang="ru-RU" sz="2000" dirty="0"/>
              <a:t>  --самооценка</a:t>
            </a:r>
          </a:p>
          <a:p>
            <a:r>
              <a:rPr lang="ru-RU" sz="2000" dirty="0"/>
              <a:t>  --</a:t>
            </a:r>
            <a:r>
              <a:rPr lang="ru-RU" sz="2000" dirty="0" err="1"/>
              <a:t>самовосприятие</a:t>
            </a:r>
            <a:endParaRPr lang="ru-RU" sz="2000" dirty="0"/>
          </a:p>
          <a:p>
            <a:r>
              <a:rPr lang="ru-RU" sz="2000" dirty="0"/>
              <a:t>  --роль жертвы</a:t>
            </a:r>
          </a:p>
          <a:p>
            <a:r>
              <a:rPr lang="ru-RU" sz="2000" dirty="0"/>
              <a:t>  --влияние на развитие автономного «я»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5"/>
            <a:ext cx="3672408" cy="3168351"/>
          </a:xfrm>
        </p:spPr>
      </p:pic>
    </p:spTree>
    <p:extLst>
      <p:ext uri="{BB962C8B-B14F-4D97-AF65-F5344CB8AC3E}">
        <p14:creationId xmlns:p14="http://schemas.microsoft.com/office/powerpoint/2010/main" val="17379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2997969" cy="4196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4464496" cy="6408712"/>
          </a:xfrm>
        </p:spPr>
        <p:txBody>
          <a:bodyPr>
            <a:normAutofit/>
          </a:bodyPr>
          <a:lstStyle/>
          <a:p>
            <a:r>
              <a:rPr lang="ru-RU" b="1" i="1" dirty="0"/>
              <a:t>*</a:t>
            </a:r>
            <a:r>
              <a:rPr lang="ru-RU" sz="1600" b="1" i="1" dirty="0"/>
              <a:t>Влияние на навыки общения:</a:t>
            </a:r>
          </a:p>
          <a:p>
            <a:r>
              <a:rPr lang="ru-RU" sz="1600" dirty="0"/>
              <a:t>  --агрессия</a:t>
            </a:r>
          </a:p>
          <a:p>
            <a:r>
              <a:rPr lang="ru-RU" sz="1600" dirty="0"/>
              <a:t>  --импульсивность</a:t>
            </a:r>
          </a:p>
          <a:p>
            <a:r>
              <a:rPr lang="ru-RU" sz="1600" dirty="0"/>
              <a:t>  --отстранение от общения</a:t>
            </a:r>
          </a:p>
          <a:p>
            <a:r>
              <a:rPr lang="ru-RU" sz="1600" dirty="0"/>
              <a:t>  --неразвитое чувство сопереживания (</a:t>
            </a:r>
            <a:r>
              <a:rPr lang="ru-RU" sz="1600" dirty="0" err="1"/>
              <a:t>эмпатии</a:t>
            </a:r>
            <a:r>
              <a:rPr lang="ru-RU" sz="1600" dirty="0"/>
              <a:t>)</a:t>
            </a:r>
          </a:p>
          <a:p>
            <a:r>
              <a:rPr lang="ru-RU" sz="1600" dirty="0"/>
              <a:t>  --трудности с выражением собственных чувств, мыслей</a:t>
            </a:r>
          </a:p>
          <a:p>
            <a:r>
              <a:rPr lang="ru-RU" sz="1600" b="1" i="1" dirty="0"/>
              <a:t>*Влияние на самоуправление (регуляцию) поведением:</a:t>
            </a:r>
          </a:p>
          <a:p>
            <a:r>
              <a:rPr lang="ru-RU" sz="1600" dirty="0"/>
              <a:t>  --злоупотребление веществами, вызывающими зависимость</a:t>
            </a:r>
          </a:p>
          <a:p>
            <a:r>
              <a:rPr lang="ru-RU" sz="1600" dirty="0"/>
              <a:t>  --побег из дома</a:t>
            </a:r>
          </a:p>
          <a:p>
            <a:r>
              <a:rPr lang="ru-RU" sz="1600" dirty="0"/>
              <a:t>  --</a:t>
            </a:r>
            <a:r>
              <a:rPr lang="ru-RU" sz="1600" dirty="0" err="1"/>
              <a:t>самовредительское</a:t>
            </a:r>
            <a:r>
              <a:rPr lang="ru-RU" sz="1600" dirty="0"/>
              <a:t> поведение</a:t>
            </a:r>
          </a:p>
          <a:p>
            <a:r>
              <a:rPr lang="ru-RU" sz="1600" dirty="0"/>
              <a:t>  --чрезмерная сексуальная озабоченность</a:t>
            </a:r>
          </a:p>
          <a:p>
            <a:r>
              <a:rPr lang="ru-RU" sz="1600" dirty="0"/>
              <a:t>  --конфликты, агрессивность</a:t>
            </a:r>
          </a:p>
          <a:p>
            <a:r>
              <a:rPr lang="ru-RU" sz="1600" b="1" i="1" dirty="0"/>
              <a:t>*Влияние на учебные способности:</a:t>
            </a:r>
          </a:p>
          <a:p>
            <a:r>
              <a:rPr lang="ru-RU" sz="1600" dirty="0"/>
              <a:t>  --память</a:t>
            </a:r>
          </a:p>
          <a:p>
            <a:r>
              <a:rPr lang="ru-RU" sz="1600" dirty="0"/>
              <a:t>  --внимание</a:t>
            </a:r>
          </a:p>
          <a:p>
            <a:r>
              <a:rPr lang="ru-RU" sz="1600" dirty="0"/>
              <a:t>  --язык</a:t>
            </a:r>
          </a:p>
          <a:p>
            <a:r>
              <a:rPr lang="ru-RU" sz="1600" dirty="0"/>
              <a:t>  --игра</a:t>
            </a:r>
          </a:p>
          <a:p>
            <a:r>
              <a:rPr lang="ru-RU" sz="1600" b="1" i="1" dirty="0"/>
              <a:t>*Влияние на адаптацию к школе</a:t>
            </a:r>
          </a:p>
          <a:p>
            <a:r>
              <a:rPr lang="ru-RU" sz="1600" b="1" i="1" dirty="0"/>
              <a:t>*Влияние на здоровье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62" y="273050"/>
            <a:ext cx="4529837" cy="6584950"/>
          </a:xfrm>
        </p:spPr>
      </p:pic>
    </p:spTree>
    <p:extLst>
      <p:ext uri="{BB962C8B-B14F-4D97-AF65-F5344CB8AC3E}">
        <p14:creationId xmlns:p14="http://schemas.microsoft.com/office/powerpoint/2010/main" val="21818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499992" cy="1162050"/>
          </a:xfrm>
        </p:spPr>
        <p:txBody>
          <a:bodyPr>
            <a:normAutofit/>
          </a:bodyPr>
          <a:lstStyle/>
          <a:p>
            <a:r>
              <a:rPr lang="ru-RU" b="1" u="sng" dirty="0">
                <a:effectLst/>
              </a:rPr>
              <a:t> Оценивание состояния ребенка с недостойным к нему обращением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484784"/>
            <a:ext cx="4427984" cy="5184576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400" dirty="0"/>
              <a:t>оценивание духовного и физического развития ребёнка</a:t>
            </a:r>
          </a:p>
          <a:p>
            <a:r>
              <a:rPr lang="ru-RU" sz="2400" dirty="0"/>
              <a:t>-ухаживание при болезнях и травмах</a:t>
            </a:r>
          </a:p>
          <a:p>
            <a:r>
              <a:rPr lang="ru-RU" sz="2400" dirty="0"/>
              <a:t>-социальное созревание ребенка</a:t>
            </a:r>
          </a:p>
          <a:p>
            <a:r>
              <a:rPr lang="ru-RU" sz="2400" dirty="0"/>
              <a:t>-уровень развития на данный момент</a:t>
            </a:r>
          </a:p>
          <a:p>
            <a:r>
              <a:rPr lang="ru-RU" sz="2400" dirty="0"/>
              <a:t>-эмоциональные отношения между ребенком и матерью</a:t>
            </a:r>
          </a:p>
          <a:p>
            <a:r>
              <a:rPr lang="ru-RU" sz="2400" dirty="0"/>
              <a:t>-душевное здоровье родителей</a:t>
            </a:r>
          </a:p>
          <a:p>
            <a:r>
              <a:rPr lang="ru-RU" sz="2400" dirty="0"/>
              <a:t>-социальное созревание родителей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48680"/>
            <a:ext cx="4320480" cy="5616624"/>
          </a:xfrm>
        </p:spPr>
      </p:pic>
    </p:spTree>
    <p:extLst>
      <p:ext uri="{BB962C8B-B14F-4D97-AF65-F5344CB8AC3E}">
        <p14:creationId xmlns:p14="http://schemas.microsoft.com/office/powerpoint/2010/main" val="9766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294312" cy="1162050"/>
          </a:xfrm>
        </p:spPr>
        <p:txBody>
          <a:bodyPr>
            <a:normAutofit/>
          </a:bodyPr>
          <a:lstStyle/>
          <a:p>
            <a:r>
              <a:rPr lang="ru-RU" b="1" u="sng" dirty="0">
                <a:effectLst/>
              </a:rPr>
              <a:t>При выявлении насилия  над ребенком: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12776"/>
            <a:ext cx="4248472" cy="5256584"/>
          </a:xfrm>
        </p:spPr>
        <p:txBody>
          <a:bodyPr>
            <a:normAutofit/>
          </a:bodyPr>
          <a:lstStyle/>
          <a:p>
            <a:r>
              <a:rPr lang="ru-RU" sz="2400" b="1" i="1" dirty="0"/>
              <a:t>Куда обратиться за помощью?</a:t>
            </a:r>
          </a:p>
          <a:p>
            <a:r>
              <a:rPr lang="ru-RU" sz="2400" b="1" dirty="0"/>
              <a:t>-социально-педагогический центр</a:t>
            </a:r>
            <a:endParaRPr lang="ru-RU" sz="2400" dirty="0"/>
          </a:p>
          <a:p>
            <a:r>
              <a:rPr lang="ru-RU" sz="2400" b="1" dirty="0"/>
              <a:t>-в милицию НЕМЕДЛЕННО в случаях выявления сексуального и физического насилия!</a:t>
            </a:r>
            <a:endParaRPr lang="ru-RU" sz="2400" dirty="0"/>
          </a:p>
          <a:p>
            <a:r>
              <a:rPr lang="ru-RU" sz="2400" b="1" dirty="0"/>
              <a:t>-в органы опеки и комиссию по делам несовершеннолетних – НЕМЕДЛЕННО!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52" y="421861"/>
            <a:ext cx="3638947" cy="4951355"/>
          </a:xfrm>
        </p:spPr>
      </p:pic>
    </p:spTree>
    <p:extLst>
      <p:ext uri="{BB962C8B-B14F-4D97-AF65-F5344CB8AC3E}">
        <p14:creationId xmlns:p14="http://schemas.microsoft.com/office/powerpoint/2010/main" val="3334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62872" cy="1162050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/>
              </a:rPr>
              <a:t>ЧТО СДЕЛАТЬ ЕЩЕ?</a:t>
            </a:r>
            <a:br>
              <a:rPr lang="ru-RU" sz="3200" b="1" i="1" dirty="0">
                <a:effectLst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268760"/>
            <a:ext cx="5256584" cy="5472608"/>
          </a:xfrm>
        </p:spPr>
        <p:txBody>
          <a:bodyPr>
            <a:normAutofit/>
          </a:bodyPr>
          <a:lstStyle/>
          <a:p>
            <a:r>
              <a:rPr lang="ru-RU" sz="2000" dirty="0"/>
              <a:t>-сообщить о случившемся родителям или законным представителям ребенка</a:t>
            </a:r>
          </a:p>
          <a:p>
            <a:r>
              <a:rPr lang="ru-RU" sz="2000" dirty="0"/>
              <a:t>-в случае сексуального или физического насилия вызвать скорую помощь или оказать ребенку первую помощь, внимательно следя за тем, чтобы не уничтожить следы преступления (не мыться, не стирать одежду)</a:t>
            </a:r>
          </a:p>
          <a:p>
            <a:r>
              <a:rPr lang="ru-RU" sz="2000" dirty="0"/>
              <a:t>-постараться оградить ребенка от дальнейшего контакта с насильником (отвести в социальный приют, остаться с ребенком для его безопасности)</a:t>
            </a:r>
          </a:p>
          <a:p>
            <a:r>
              <a:rPr lang="ru-RU" sz="2000" dirty="0"/>
              <a:t>-не предпринимать никаких самостоятельных действий в случае выявления сексуального или явного физического насилия - только немедленно сообщить в милицию и орган опеки.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429000" cy="4166542"/>
          </a:xfrm>
        </p:spPr>
      </p:pic>
    </p:spTree>
    <p:extLst>
      <p:ext uri="{BB962C8B-B14F-4D97-AF65-F5344CB8AC3E}">
        <p14:creationId xmlns:p14="http://schemas.microsoft.com/office/powerpoint/2010/main" val="7878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932040" cy="1052530"/>
          </a:xfrm>
        </p:spPr>
        <p:txBody>
          <a:bodyPr>
            <a:noAutofit/>
          </a:bodyPr>
          <a:lstStyle/>
          <a:p>
            <a:r>
              <a:rPr lang="ru-RU" sz="2400" b="1" u="sng" dirty="0">
                <a:effectLst/>
              </a:rPr>
              <a:t>ЕСЛИ РЕБЕНОК ГОВОРИТ ВАМ, ЧТО ПОДВЕРГАЕТСЯ НАСИЛИЮ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124744"/>
            <a:ext cx="4680520" cy="5544616"/>
          </a:xfrm>
        </p:spPr>
        <p:txBody>
          <a:bodyPr>
            <a:normAutofit/>
          </a:bodyPr>
          <a:lstStyle/>
          <a:p>
            <a:r>
              <a:rPr lang="ru-RU" sz="1800" b="1" dirty="0"/>
              <a:t>*ПОВЕРЬТЕ ЕМУ. Он не будет лгать о пережитом издевательстве, особенно, если он рассказывает очень эмоционально, с подробностями, эмоции соответствуют пережитому состоянию;</a:t>
            </a:r>
            <a:endParaRPr lang="ru-RU" sz="1800" dirty="0"/>
          </a:p>
          <a:p>
            <a:r>
              <a:rPr lang="ru-RU" sz="1800" b="1" dirty="0"/>
              <a:t>*НЕ ОСУЖДАЙТЕ ЕГО. Ведь совершил насилие другой человек, а пострадал ребенок;</a:t>
            </a:r>
            <a:endParaRPr lang="ru-RU" sz="1800" dirty="0"/>
          </a:p>
          <a:p>
            <a:r>
              <a:rPr lang="ru-RU" sz="1800" b="1" dirty="0"/>
              <a:t>*ВЫСЛУШАЙТЕ ЕГО внимательно, спокойно и терпеливо, показывая, что понимаете всю тяжесть его страдания;</a:t>
            </a:r>
            <a:endParaRPr lang="ru-RU" sz="1800" dirty="0"/>
          </a:p>
          <a:p>
            <a:r>
              <a:rPr lang="ru-RU" sz="1800" b="1" dirty="0"/>
              <a:t>*НЕ ПРЕУМЕНЬШАЙТЕ ЕГО БОЛИ, говоря, что «… не случилось ничего страшного, все пройдет…»  </a:t>
            </a:r>
            <a:endParaRPr lang="ru-RU" sz="1800" dirty="0"/>
          </a:p>
          <a:p>
            <a:r>
              <a:rPr lang="ru-RU" sz="1800" b="1" dirty="0"/>
              <a:t>*НЕ ОТВЕРГАЙТЕ ЕГО: если он, обратившись к вам, встретит осуждение, страх, гнев, то это может нанести ему более глубокую рану, чем само насилие.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731636" cy="5112568"/>
          </a:xfrm>
        </p:spPr>
      </p:pic>
    </p:spTree>
    <p:extLst>
      <p:ext uri="{BB962C8B-B14F-4D97-AF65-F5344CB8AC3E}">
        <p14:creationId xmlns:p14="http://schemas.microsoft.com/office/powerpoint/2010/main" val="14298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84576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5026768" cy="6480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Ежегодно 5 детей из 1000 становятся жертвами жестокого обращения (ВОЗ,2003год)</a:t>
            </a:r>
          </a:p>
          <a:p>
            <a:r>
              <a:rPr lang="ru-RU" sz="2000" dirty="0" smtClean="0"/>
              <a:t>В странах Евросоюза каждый год от насилия страдают 600 тыс. детей, 5млн. Подвергаются риску насилия.</a:t>
            </a:r>
          </a:p>
          <a:p>
            <a:endParaRPr lang="ru-RU" sz="2000" dirty="0"/>
          </a:p>
          <a:p>
            <a:r>
              <a:rPr lang="ru-RU" sz="2000" dirty="0" smtClean="0"/>
              <a:t>В Витебской области по данным статистики  3000 детей из более чем 2000 семей  признаны находящимися в социально-опасном положении, 600 детей –нуждающимися в государственной защите (2011г.)</a:t>
            </a:r>
            <a:endParaRPr lang="ru-RU" sz="2000" dirty="0"/>
          </a:p>
          <a:p>
            <a:r>
              <a:rPr lang="ru-RU" sz="2000" dirty="0" smtClean="0"/>
              <a:t>В органы защиты детства поступило 3500 сигналов о случаях ненадлежащего обращения с детьми (2011г.)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48680"/>
            <a:ext cx="3294064" cy="4320480"/>
          </a:xfrm>
        </p:spPr>
      </p:pic>
    </p:spTree>
    <p:extLst>
      <p:ext uri="{BB962C8B-B14F-4D97-AF65-F5344CB8AC3E}">
        <p14:creationId xmlns:p14="http://schemas.microsoft.com/office/powerpoint/2010/main" val="33049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effectLst/>
              </a:rPr>
              <a:t>КАК ПОМОЧЬ ДЕТЯМ РАЗОБРАТЬСЯ С ИХ ЧУВСТВАМИ?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5400600" cy="5256584"/>
          </a:xfrm>
        </p:spPr>
        <p:txBody>
          <a:bodyPr>
            <a:normAutofit/>
          </a:bodyPr>
          <a:lstStyle/>
          <a:p>
            <a:r>
              <a:rPr lang="ru-RU" sz="2400" b="1" dirty="0"/>
              <a:t>*Дети показывают свои страдания и волнения при помощи своего поведения- сверхчувствительного, замкнутого или шаловливого. Дайте ребенку дополнительную поддержку, подбодрите его и будьте терпимыми, когда он находится в стрессовом состоянии.</a:t>
            </a:r>
            <a:endParaRPr lang="ru-RU" sz="2400" dirty="0"/>
          </a:p>
          <a:p>
            <a:r>
              <a:rPr lang="ru-RU" sz="2400" b="1" dirty="0"/>
              <a:t>*Будьте чуткими к чувствам, которые ребенок вербально или </a:t>
            </a:r>
            <a:r>
              <a:rPr lang="ru-RU" sz="2400" b="1" dirty="0" err="1"/>
              <a:t>невербально</a:t>
            </a:r>
            <a:r>
              <a:rPr lang="ru-RU" sz="2400" b="1" dirty="0"/>
              <a:t> выражает.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68" y="332656"/>
            <a:ext cx="3133411" cy="5112568"/>
          </a:xfrm>
        </p:spPr>
      </p:pic>
    </p:spTree>
    <p:extLst>
      <p:ext uri="{BB962C8B-B14F-4D97-AF65-F5344CB8AC3E}">
        <p14:creationId xmlns:p14="http://schemas.microsoft.com/office/powerpoint/2010/main" val="1149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2540769" cy="43204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692696"/>
            <a:ext cx="4717032" cy="6165304"/>
          </a:xfrm>
        </p:spPr>
        <p:txBody>
          <a:bodyPr/>
          <a:lstStyle/>
          <a:p>
            <a:r>
              <a:rPr lang="ru-RU" b="1" dirty="0"/>
              <a:t>*</a:t>
            </a:r>
            <a:r>
              <a:rPr lang="ru-RU" sz="2000" b="1" dirty="0"/>
              <a:t>Помогите детям поговорить о своих чувствах вместо того, чтобы ребенок просто замкнулся, научите разрешать проблемы словесно, а не физическим методом.</a:t>
            </a:r>
            <a:endParaRPr lang="ru-RU" sz="2000" dirty="0"/>
          </a:p>
          <a:p>
            <a:r>
              <a:rPr lang="ru-RU" sz="2000" b="1" dirty="0"/>
              <a:t>*Проводите беседы о чувствах, выражая Ваши собственные переживания, замечайте чувства ребенка («Мне становится грустно, когда я спорю со своими друзьями, возможно и тебе тоже»).</a:t>
            </a:r>
            <a:endParaRPr lang="ru-RU" sz="2000" dirty="0"/>
          </a:p>
          <a:p>
            <a:r>
              <a:rPr lang="ru-RU" sz="2000" b="1" dirty="0"/>
              <a:t>*Детей младшего возраста необходимо научить понимать свои чувства. Это помогает им войти в эмоции, более точно распознать их и справиться с ними.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5"/>
            <a:ext cx="3888432" cy="6190442"/>
          </a:xfrm>
        </p:spPr>
      </p:pic>
    </p:spTree>
    <p:extLst>
      <p:ext uri="{BB962C8B-B14F-4D97-AF65-F5344CB8AC3E}">
        <p14:creationId xmlns:p14="http://schemas.microsoft.com/office/powerpoint/2010/main" val="3358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286001" cy="4196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332656"/>
            <a:ext cx="5472608" cy="6408712"/>
          </a:xfrm>
        </p:spPr>
        <p:txBody>
          <a:bodyPr>
            <a:normAutofit/>
          </a:bodyPr>
          <a:lstStyle/>
          <a:p>
            <a:r>
              <a:rPr lang="ru-RU" sz="2400" b="1" dirty="0"/>
              <a:t>*Помогите детям научиться успокаиваться самостоятельно, когда они расстроены. Например, иногда ребенку постарше необходимо просто немного времени побыть одному.</a:t>
            </a:r>
            <a:endParaRPr lang="ru-RU" sz="2400" dirty="0"/>
          </a:p>
          <a:p>
            <a:r>
              <a:rPr lang="ru-RU" sz="2400" b="1" dirty="0"/>
              <a:t>*Убедите ребенка, что у всех детей возникают реакции на определенные ситуации («Иногда дети пугаются и это нормально», «если что-то не работает, это тебя раздражает»).</a:t>
            </a:r>
            <a:endParaRPr lang="ru-RU" sz="2400" dirty="0"/>
          </a:p>
          <a:p>
            <a:r>
              <a:rPr lang="ru-RU" sz="2400" b="1" dirty="0"/>
              <a:t>*Иногда детям легче ответить на комментарий, чем на прямой вопрос, если что-то не так. («Ты выглядишь немного расстроенным. Наверно ты думаешь о своей мамочке?»).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68" y="260649"/>
            <a:ext cx="2917387" cy="6120679"/>
          </a:xfrm>
        </p:spPr>
      </p:pic>
    </p:spTree>
    <p:extLst>
      <p:ext uri="{BB962C8B-B14F-4D97-AF65-F5344CB8AC3E}">
        <p14:creationId xmlns:p14="http://schemas.microsoft.com/office/powerpoint/2010/main" val="25579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5472608" cy="5217443"/>
          </a:xfrm>
        </p:spPr>
        <p:txBody>
          <a:bodyPr/>
          <a:lstStyle/>
          <a:p>
            <a:r>
              <a:rPr lang="ru-RU" b="1" dirty="0"/>
              <a:t>*</a:t>
            </a:r>
            <a:r>
              <a:rPr lang="ru-RU" sz="3600" b="1" dirty="0"/>
              <a:t>Бывает так, что детям легче комментировать чувства ребенка в контексте чувств большинства детей. («Большинству детей становится страшно и грустно, когда их папа и мама ссорятся»).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692697"/>
            <a:ext cx="2952327" cy="2520279"/>
          </a:xfrm>
        </p:spPr>
      </p:pic>
    </p:spTree>
    <p:extLst>
      <p:ext uri="{BB962C8B-B14F-4D97-AF65-F5344CB8AC3E}">
        <p14:creationId xmlns:p14="http://schemas.microsoft.com/office/powerpoint/2010/main" val="15259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60648"/>
            <a:ext cx="5112568" cy="6336704"/>
          </a:xfrm>
        </p:spPr>
        <p:txBody>
          <a:bodyPr>
            <a:noAutofit/>
          </a:bodyPr>
          <a:lstStyle/>
          <a:p>
            <a:r>
              <a:rPr lang="ru-RU" sz="2800" dirty="0"/>
              <a:t> Перечень организаций и служб по защите прав ребенка в Витебской области:</a:t>
            </a:r>
          </a:p>
          <a:p>
            <a:r>
              <a:rPr lang="ru-RU" sz="2800" dirty="0"/>
              <a:t>-милиция (тел.102)</a:t>
            </a:r>
          </a:p>
          <a:p>
            <a:r>
              <a:rPr lang="ru-RU" sz="2800" dirty="0"/>
              <a:t>-органы опеки и комиссии по делам несовершеннолетних (по месту территориального обслуживания)</a:t>
            </a:r>
          </a:p>
          <a:p>
            <a:r>
              <a:rPr lang="ru-RU" sz="2800" dirty="0"/>
              <a:t>-социально-педагогические центры (по месту территориального обслуживания)</a:t>
            </a:r>
          </a:p>
          <a:p>
            <a:r>
              <a:rPr lang="ru-RU" sz="2800" dirty="0"/>
              <a:t>-медицинские учреждения.</a:t>
            </a:r>
          </a:p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37" y="476672"/>
            <a:ext cx="3686051" cy="4968551"/>
          </a:xfrm>
        </p:spPr>
      </p:pic>
    </p:spTree>
    <p:extLst>
      <p:ext uri="{BB962C8B-B14F-4D97-AF65-F5344CB8AC3E}">
        <p14:creationId xmlns:p14="http://schemas.microsoft.com/office/powerpoint/2010/main" val="33372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20688"/>
            <a:ext cx="4536504" cy="5904656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ЕСЛИ ВЫ ЧУВСТВУЕТЕ, ЧТО ВАМ НАДО ОБСУДИТЬ ВАШУ СИТУАЦИЮ С ПРОФЕССИОНАЛЬНЫМ ПСИХОЛОГОМ, НА УСЛОВИЯХ АНОНИМНОСТИ, ВЫ МОЖЕТЕ ПОЗВОНИТЬ ПО «ТЕЛЕФОНУ ДОВЕРИЯ»</a:t>
            </a:r>
          </a:p>
          <a:p>
            <a:r>
              <a:rPr lang="ru-RU" sz="2800" dirty="0"/>
              <a:t> Г. ВИТЕБСК,  КРУГЛОСУТОЧНО  </a:t>
            </a:r>
            <a:r>
              <a:rPr lang="ru-RU" sz="4800" b="1" i="1" u="sng" dirty="0" smtClean="0"/>
              <a:t>8(0212)54-90-24</a:t>
            </a:r>
            <a:endParaRPr lang="ru-RU" sz="4800" b="1" i="1" u="sng" dirty="0"/>
          </a:p>
          <a:p>
            <a:r>
              <a:rPr lang="ru-RU" sz="2800" dirty="0"/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888431" cy="5256584"/>
          </a:xfrm>
        </p:spPr>
      </p:pic>
    </p:spTree>
    <p:extLst>
      <p:ext uri="{BB962C8B-B14F-4D97-AF65-F5344CB8AC3E}">
        <p14:creationId xmlns:p14="http://schemas.microsoft.com/office/powerpoint/2010/main" val="32490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16632"/>
            <a:ext cx="4608512" cy="662473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Если вам стали известны случаи насилия над детьми (например, вы постоянно слышите, как ваши соседи ругаются, и видите, что их ребенок ходит в синяках, или вы стали свидетелем, как ребенка оскорбляют, унижают, бьют), </a:t>
            </a:r>
            <a:r>
              <a:rPr lang="ru-RU" sz="2400" b="1" dirty="0"/>
              <a:t>немедленно сообщите эту информацию по телефону Общенациональной Детской Линии: 8-801-100-1611</a:t>
            </a:r>
            <a:r>
              <a:rPr lang="ru-RU" sz="2400" dirty="0"/>
              <a:t> (звонки со стационарных телефонов и с номеров МТС – бесплатные), или в любую службу экстренного реагирования по всем </a:t>
            </a:r>
            <a:r>
              <a:rPr lang="ru-RU" sz="2400" dirty="0" smtClean="0"/>
              <a:t>известным телефонам 101, 102, 103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38" y="332656"/>
            <a:ext cx="3909006" cy="3960440"/>
          </a:xfrm>
        </p:spPr>
      </p:pic>
    </p:spTree>
    <p:extLst>
      <p:ext uri="{BB962C8B-B14F-4D97-AF65-F5344CB8AC3E}">
        <p14:creationId xmlns:p14="http://schemas.microsoft.com/office/powerpoint/2010/main" val="288434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131614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3600400" cy="6192688"/>
          </a:xfrm>
        </p:spPr>
        <p:txBody>
          <a:bodyPr>
            <a:normAutofit/>
          </a:bodyPr>
          <a:lstStyle/>
          <a:p>
            <a:r>
              <a:rPr lang="ru-RU" sz="2000" u="sng" dirty="0"/>
              <a:t>Законодательные акты и иные нормативные документы</a:t>
            </a:r>
            <a:endParaRPr lang="ru-RU" sz="2000" dirty="0"/>
          </a:p>
          <a:p>
            <a:pPr lvl="0"/>
            <a:r>
              <a:rPr lang="ru-RU" sz="2000" dirty="0"/>
              <a:t>Конвенция ООН о правах ребенка // Права человека: Сборник международно-правовых документов /;</a:t>
            </a:r>
          </a:p>
          <a:p>
            <a:pPr lvl="0"/>
            <a:r>
              <a:rPr lang="ru-RU" sz="2000" dirty="0"/>
              <a:t>Закон о правах ребенка;</a:t>
            </a:r>
          </a:p>
          <a:p>
            <a:pPr lvl="0"/>
            <a:r>
              <a:rPr lang="ru-RU" sz="2000" dirty="0"/>
              <a:t>Кодекс Республики Беларусь о браке и семье;</a:t>
            </a:r>
          </a:p>
          <a:p>
            <a:pPr lvl="0"/>
            <a:r>
              <a:rPr lang="ru-RU" sz="2000" dirty="0"/>
              <a:t>Гражданский кодекс Республики Беларусь;</a:t>
            </a:r>
          </a:p>
          <a:p>
            <a:pPr lvl="0"/>
            <a:r>
              <a:rPr lang="ru-RU" sz="2000" dirty="0"/>
              <a:t>Конституция Республики Беларусь;</a:t>
            </a:r>
          </a:p>
          <a:p>
            <a:pPr lvl="0"/>
            <a:r>
              <a:rPr lang="ru-RU" sz="2000" dirty="0"/>
              <a:t>Уголовный кодекс Республики Беларусь;</a:t>
            </a:r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762872" cy="5832647"/>
          </a:xfrm>
        </p:spPr>
      </p:pic>
    </p:spTree>
    <p:extLst>
      <p:ext uri="{BB962C8B-B14F-4D97-AF65-F5344CB8AC3E}">
        <p14:creationId xmlns:p14="http://schemas.microsoft.com/office/powerpoint/2010/main" val="1865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«Нет насилию над детьми!»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4" y="116632"/>
            <a:ext cx="4562921" cy="6264696"/>
          </a:xfrm>
        </p:spPr>
      </p:pic>
    </p:spTree>
    <p:extLst>
      <p:ext uri="{BB962C8B-B14F-4D97-AF65-F5344CB8AC3E}">
        <p14:creationId xmlns:p14="http://schemas.microsoft.com/office/powerpoint/2010/main" val="28124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3465513" cy="6669360"/>
          </a:xfrm>
        </p:spPr>
        <p:txBody>
          <a:bodyPr>
            <a:noAutofit/>
          </a:bodyPr>
          <a:lstStyle/>
          <a:p>
            <a:r>
              <a:rPr lang="ru-RU" sz="4000" b="1" dirty="0"/>
              <a:t>Лучший способ сделать детей хорошими - это сделать их счастливыми.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>Оскар Уайльд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184576" cy="6480720"/>
          </a:xfrm>
        </p:spPr>
      </p:pic>
    </p:spTree>
    <p:extLst>
      <p:ext uri="{BB962C8B-B14F-4D97-AF65-F5344CB8AC3E}">
        <p14:creationId xmlns:p14="http://schemas.microsoft.com/office/powerpoint/2010/main" val="1315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273050"/>
            <a:ext cx="8424936" cy="618028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Дети, которых не любят, становятся взрослыми, которые не умеют любить.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              Перл Бак.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Ребенок, который переносит меньше оскорблений, вырастает человеком, более сознающим свое достоинство.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             Фридрих Энгельс.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Ребенок, пребывающий под прессом страха, лицемерен, и его протест перерастает из ожесточения в злобу. Одновременно навсегда утрачивается его чувство собственного достоинства.</a:t>
            </a:r>
          </a:p>
          <a:p>
            <a:pPr algn="just"/>
            <a:r>
              <a:rPr lang="ru-RU" dirty="0" smtClean="0"/>
              <a:t>                                                     </a:t>
            </a:r>
            <a:r>
              <a:rPr lang="ru-RU" dirty="0" err="1" smtClean="0"/>
              <a:t>Лууле</a:t>
            </a:r>
            <a:r>
              <a:rPr lang="ru-RU" dirty="0" smtClean="0"/>
              <a:t> </a:t>
            </a:r>
            <a:r>
              <a:rPr lang="ru-RU" dirty="0" err="1" smtClean="0"/>
              <a:t>Виилма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6632"/>
            <a:ext cx="3213993" cy="6408712"/>
          </a:xfrm>
        </p:spPr>
        <p:txBody>
          <a:bodyPr>
            <a:noAutofit/>
          </a:bodyPr>
          <a:lstStyle/>
          <a:p>
            <a:r>
              <a:rPr lang="ru-RU" sz="4400" b="1" dirty="0"/>
              <a:t>Лучшее, что мы можем дать нашим детям, - это научить их любить себя.</a:t>
            </a:r>
            <a:r>
              <a:rPr lang="ru-RU" sz="4400" dirty="0"/>
              <a:t> </a:t>
            </a:r>
            <a:br>
              <a:rPr lang="ru-RU" sz="4400" dirty="0"/>
            </a:br>
            <a:r>
              <a:rPr lang="ru-RU" sz="4400" dirty="0"/>
              <a:t>Луиза </a:t>
            </a:r>
            <a:r>
              <a:rPr lang="ru-RU" sz="4400" dirty="0" err="1"/>
              <a:t>Хей</a:t>
            </a:r>
            <a:r>
              <a:rPr lang="ru-RU" sz="4400" dirty="0"/>
              <a:t> </a:t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208002" cy="6741368"/>
          </a:xfrm>
        </p:spPr>
      </p:pic>
    </p:spTree>
    <p:extLst>
      <p:ext uri="{BB962C8B-B14F-4D97-AF65-F5344CB8AC3E}">
        <p14:creationId xmlns:p14="http://schemas.microsoft.com/office/powerpoint/2010/main" val="24633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970784" cy="5937523"/>
          </a:xfrm>
        </p:spPr>
        <p:txBody>
          <a:bodyPr>
            <a:noAutofit/>
          </a:bodyPr>
          <a:lstStyle/>
          <a:p>
            <a:r>
              <a:rPr lang="ru-RU" sz="4000" b="1" dirty="0"/>
              <a:t>Ребёнок больше всего нуждается в вашей любви как раз тогда, когда он меньше всего её заслуживает.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 err="1"/>
              <a:t>Эрма</a:t>
            </a:r>
            <a:r>
              <a:rPr lang="ru-RU" sz="4000" dirty="0"/>
              <a:t> </a:t>
            </a:r>
            <a:r>
              <a:rPr lang="ru-RU" sz="4000" dirty="0" err="1"/>
              <a:t>Бомбек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970784" cy="5976664"/>
          </a:xfrm>
        </p:spPr>
      </p:pic>
    </p:spTree>
    <p:extLst>
      <p:ext uri="{BB962C8B-B14F-4D97-AF65-F5344CB8AC3E}">
        <p14:creationId xmlns:p14="http://schemas.microsoft.com/office/powerpoint/2010/main" val="18140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91264" cy="6192688"/>
          </a:xfrm>
        </p:spPr>
      </p:pic>
    </p:spTree>
    <p:extLst>
      <p:ext uri="{BB962C8B-B14F-4D97-AF65-F5344CB8AC3E}">
        <p14:creationId xmlns:p14="http://schemas.microsoft.com/office/powerpoint/2010/main" val="27931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3730"/>
            <a:ext cx="8003232" cy="6025629"/>
          </a:xfrm>
        </p:spPr>
      </p:pic>
    </p:spTree>
    <p:extLst>
      <p:ext uri="{BB962C8B-B14F-4D97-AF65-F5344CB8AC3E}">
        <p14:creationId xmlns:p14="http://schemas.microsoft.com/office/powerpoint/2010/main" val="8504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7920880" cy="70767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432049" cy="6192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424936" cy="5271186"/>
          </a:xfrm>
        </p:spPr>
      </p:pic>
    </p:spTree>
    <p:extLst>
      <p:ext uri="{BB962C8B-B14F-4D97-AF65-F5344CB8AC3E}">
        <p14:creationId xmlns:p14="http://schemas.microsoft.com/office/powerpoint/2010/main" val="4105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1440160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 </a:t>
            </a:r>
            <a:r>
              <a:rPr lang="ru-RU" sz="3200" b="1" i="1" u="sng" dirty="0" smtClean="0">
                <a:effectLst/>
              </a:rPr>
              <a:t>!!! ругая </a:t>
            </a:r>
            <a:r>
              <a:rPr lang="ru-RU" sz="3200" b="1" i="1" u="sng" dirty="0">
                <a:effectLst/>
              </a:rPr>
              <a:t>ребёнка, мы вмешиваемся в развитие растущего головного </a:t>
            </a:r>
            <a:r>
              <a:rPr lang="ru-RU" sz="3200" b="1" i="1" u="sng" dirty="0" smtClean="0">
                <a:effectLst/>
              </a:rPr>
              <a:t>мозга!!!</a:t>
            </a:r>
            <a:endParaRPr lang="ru-RU" sz="3200" b="1" i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988840"/>
            <a:ext cx="2997969" cy="4608512"/>
          </a:xfrm>
        </p:spPr>
        <p:txBody>
          <a:bodyPr/>
          <a:lstStyle/>
          <a:p>
            <a:endParaRPr lang="ru-RU" b="1" dirty="0"/>
          </a:p>
          <a:p>
            <a:r>
              <a:rPr lang="ru-RU" b="1" dirty="0" smtClean="0"/>
              <a:t>Зубчатая </a:t>
            </a:r>
            <a:r>
              <a:rPr lang="ru-RU" b="1" dirty="0"/>
              <a:t>борозда </a:t>
            </a:r>
            <a:r>
              <a:rPr lang="ru-RU" b="1" dirty="0" err="1"/>
              <a:t>гиппокампа</a:t>
            </a:r>
            <a:r>
              <a:rPr lang="ru-RU" b="1" dirty="0"/>
              <a:t> — тёмная V-образная структура в центре </a:t>
            </a:r>
            <a:endParaRPr lang="ru-RU" b="1" dirty="0" smtClean="0"/>
          </a:p>
          <a:p>
            <a:r>
              <a:rPr lang="ru-RU" dirty="0"/>
              <a:t>был уменьшен </a:t>
            </a:r>
            <a:r>
              <a:rPr lang="ru-RU" u="sng" dirty="0" err="1">
                <a:hlinkClick r:id="rId2"/>
              </a:rPr>
              <a:t>гиппокамп</a:t>
            </a:r>
            <a:r>
              <a:rPr lang="ru-RU" dirty="0"/>
              <a:t> — на 5,8–6,5% по сравнению с теми, кто рос без скандалов и домашнего </a:t>
            </a:r>
            <a:r>
              <a:rPr lang="ru-RU" dirty="0" smtClean="0"/>
              <a:t>насилия</a:t>
            </a:r>
          </a:p>
          <a:p>
            <a:r>
              <a:rPr lang="ru-RU" dirty="0"/>
              <a:t>В ответ на стресс, вызванный бранью, эмоциональной холодностью или прямым насилием, гормоны подавляют рост и развитие нервных </a:t>
            </a:r>
            <a:r>
              <a:rPr lang="ru-RU" dirty="0" smtClean="0"/>
              <a:t>клеток</a:t>
            </a:r>
          </a:p>
          <a:p>
            <a:r>
              <a:rPr lang="ru-RU" dirty="0"/>
              <a:t>И именно это в будущем может спровоцировать развитие депрессий, шизофрении и психических расстройств, связанных с неспособностью </a:t>
            </a:r>
            <a:r>
              <a:rPr lang="ru-RU" dirty="0" smtClean="0"/>
              <a:t>справиться со стрессом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5111750" cy="5328592"/>
          </a:xfrm>
        </p:spPr>
      </p:pic>
    </p:spTree>
    <p:extLst>
      <p:ext uri="{BB962C8B-B14F-4D97-AF65-F5344CB8AC3E}">
        <p14:creationId xmlns:p14="http://schemas.microsoft.com/office/powerpoint/2010/main" val="321831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Насилие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4464496" cy="51125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-применение физической силы к кому-нибудь;</a:t>
            </a:r>
          </a:p>
          <a:p>
            <a:r>
              <a:rPr lang="ru-RU" sz="3200" dirty="0" smtClean="0"/>
              <a:t>-принудительное воздействие на кого-нибудь, что-нибудь;</a:t>
            </a:r>
          </a:p>
          <a:p>
            <a:r>
              <a:rPr lang="ru-RU" sz="3200" dirty="0" smtClean="0"/>
              <a:t>-притеснение, злоупотребление своей властью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08" y="188640"/>
            <a:ext cx="5342992" cy="4968552"/>
          </a:xfrm>
        </p:spPr>
      </p:pic>
    </p:spTree>
    <p:extLst>
      <p:ext uri="{BB962C8B-B14F-4D97-AF65-F5344CB8AC3E}">
        <p14:creationId xmlns:p14="http://schemas.microsoft.com/office/powerpoint/2010/main" val="14229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Виды насилия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-физическое</a:t>
            </a:r>
          </a:p>
          <a:p>
            <a:r>
              <a:rPr lang="ru-RU" sz="2800" dirty="0" smtClean="0"/>
              <a:t>-отсутствие заботы о детях (пренебрежение)</a:t>
            </a:r>
          </a:p>
          <a:p>
            <a:r>
              <a:rPr lang="ru-RU" sz="2800" dirty="0" smtClean="0"/>
              <a:t>-эмоциональное</a:t>
            </a:r>
          </a:p>
          <a:p>
            <a:r>
              <a:rPr lang="ru-RU" sz="2800" dirty="0" smtClean="0"/>
              <a:t>-психологическое</a:t>
            </a:r>
          </a:p>
          <a:p>
            <a:r>
              <a:rPr lang="ru-RU" sz="2800" dirty="0" smtClean="0"/>
              <a:t>сексуальное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5328591" cy="5688632"/>
          </a:xfrm>
        </p:spPr>
      </p:pic>
    </p:spTree>
    <p:extLst>
      <p:ext uri="{BB962C8B-B14F-4D97-AF65-F5344CB8AC3E}">
        <p14:creationId xmlns:p14="http://schemas.microsoft.com/office/powerpoint/2010/main" val="24107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Физическое насилие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5328592" cy="5184576"/>
          </a:xfrm>
        </p:spPr>
        <p:txBody>
          <a:bodyPr>
            <a:normAutofit fontScale="77500" lnSpcReduction="20000"/>
          </a:bodyPr>
          <a:lstStyle/>
          <a:p>
            <a:endParaRPr lang="ru-RU" sz="2000" dirty="0" smtClean="0"/>
          </a:p>
          <a:p>
            <a:r>
              <a:rPr lang="ru-RU" sz="3400" dirty="0" smtClean="0"/>
              <a:t>Действия или отсутствие действия со стороны родителей или других взрослых, а также сверстников или других детей, в результате которых физическое или умственное развитие ребенка нарушается или находится под угрозой повреждения</a:t>
            </a:r>
            <a:endParaRPr lang="ru-RU" sz="34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900" dirty="0" smtClean="0"/>
              <a:t>-телесные наказания, удары ладонью или кулаком, пинки, царапанье, ожоги, удушение, грубые хватания, щипки, толкания, плевки, применение палки, ремня, ножа и т.д.</a:t>
            </a:r>
            <a:endParaRPr lang="ru-RU" sz="29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45" y="116632"/>
            <a:ext cx="3323447" cy="4752528"/>
          </a:xfrm>
        </p:spPr>
      </p:pic>
    </p:spTree>
    <p:extLst>
      <p:ext uri="{BB962C8B-B14F-4D97-AF65-F5344CB8AC3E}">
        <p14:creationId xmlns:p14="http://schemas.microsoft.com/office/powerpoint/2010/main" val="35342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Физические признаки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524000"/>
            <a:ext cx="4032448" cy="49293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*</a:t>
            </a:r>
            <a:r>
              <a:rPr lang="ru-RU" sz="2400" dirty="0"/>
              <a:t>без объяснения образующиеся гематомы (в различных стадиях заживления), рубцы, следы укусов</a:t>
            </a:r>
          </a:p>
          <a:p>
            <a:r>
              <a:rPr lang="ru-RU" sz="2400" dirty="0"/>
              <a:t>*без объяснения образующиеся ожоги (в особенности ожоги от окурков, от погружения в горячую жидкость)</a:t>
            </a:r>
          </a:p>
          <a:p>
            <a:r>
              <a:rPr lang="ru-RU" sz="2400" dirty="0"/>
              <a:t>*необъяснимые ссадины, рваные раны, царапины.</a:t>
            </a:r>
          </a:p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320480" cy="4896544"/>
          </a:xfrm>
        </p:spPr>
      </p:pic>
    </p:spTree>
    <p:extLst>
      <p:ext uri="{BB962C8B-B14F-4D97-AF65-F5344CB8AC3E}">
        <p14:creationId xmlns:p14="http://schemas.microsoft.com/office/powerpoint/2010/main" val="17201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2252</Words>
  <Application>Microsoft Office PowerPoint</Application>
  <PresentationFormat>Экран (4:3)</PresentationFormat>
  <Paragraphs>222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Насилие и его последствия для детей</vt:lpstr>
      <vt:lpstr>Презентация PowerPoint</vt:lpstr>
      <vt:lpstr>Презентация PowerPoint</vt:lpstr>
      <vt:lpstr>Презентация PowerPoint</vt:lpstr>
      <vt:lpstr> !!! ругая ребёнка, мы вмешиваемся в развитие растущего головного мозга!!!</vt:lpstr>
      <vt:lpstr>Насилие</vt:lpstr>
      <vt:lpstr>Виды насилия</vt:lpstr>
      <vt:lpstr>Физическое насилие</vt:lpstr>
      <vt:lpstr>Физические признаки</vt:lpstr>
      <vt:lpstr>Признаки, касающиеся поведения</vt:lpstr>
      <vt:lpstr>Влияние на ребенка</vt:lpstr>
      <vt:lpstr>ЭМОЦИОНАЛЬНОЕ НАСИЛИЕ: </vt:lpstr>
      <vt:lpstr>Физические признаки: </vt:lpstr>
      <vt:lpstr>Признаки, касающиеся поведения: </vt:lpstr>
      <vt:lpstr>Влияние на ребенка: </vt:lpstr>
      <vt:lpstr>ОТСУТСТВИЕ ЗАБОТЫ О РЕБЕНКЕ: </vt:lpstr>
      <vt:lpstr>Физические признаки: </vt:lpstr>
      <vt:lpstr>Признаки, касающиеся поведения: </vt:lpstr>
      <vt:lpstr>Влияние на ребенка: </vt:lpstr>
      <vt:lpstr>СЕКСУАЛЬНОЕ НАСИЛИЕ: </vt:lpstr>
      <vt:lpstr>Физические признаки </vt:lpstr>
      <vt:lpstr>Признаки, касающиеся поведения: </vt:lpstr>
      <vt:lpstr>Влияние на ребенка: </vt:lpstr>
      <vt:lpstr>Влияние недостойного обращения </vt:lpstr>
      <vt:lpstr>Презентация PowerPoint</vt:lpstr>
      <vt:lpstr> Оценивание состояния ребенка с недостойным к нему обращением</vt:lpstr>
      <vt:lpstr>При выявлении насилия  над ребенком: </vt:lpstr>
      <vt:lpstr>ЧТО СДЕЛАТЬ ЕЩЕ? </vt:lpstr>
      <vt:lpstr>ЕСЛИ РЕБЕНОК ГОВОРИТ ВАМ, ЧТО ПОДВЕРГАЕТСЯ НАСИЛИЮ </vt:lpstr>
      <vt:lpstr>КАК ПОМОЧЬ ДЕТЯМ РАЗОБРАТЬСЯ С ИХ ЧУВСТВАМИ?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Насилие и его последствия для детей</dc:title>
  <dc:creator>Данилова</dc:creator>
  <cp:lastModifiedBy>Данилова</cp:lastModifiedBy>
  <cp:revision>24</cp:revision>
  <dcterms:created xsi:type="dcterms:W3CDTF">2012-05-13T12:40:52Z</dcterms:created>
  <dcterms:modified xsi:type="dcterms:W3CDTF">2012-08-29T19:05:51Z</dcterms:modified>
</cp:coreProperties>
</file>