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10" autoAdjust="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9_02.jpg"/>
          <p:cNvPicPr preferRelativeResize="0">
            <a:picLocks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54112" y="0"/>
            <a:ext cx="73152" cy="6858000"/>
          </a:xfrm>
          <a:prstGeom prst="rect">
            <a:avLst/>
          </a:prstGeom>
        </p:spPr>
      </p:pic>
      <p:pic>
        <p:nvPicPr>
          <p:cNvPr id="7" name="Picture 6" descr="1_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0" y="0"/>
            <a:ext cx="1333500" cy="685800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0352"/>
            <a:ext cx="9144000" cy="228600"/>
            <a:chOff x="0" y="6582727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7813040" y="6582727"/>
              <a:ext cx="1330960" cy="2286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34101" y="6582727"/>
              <a:ext cx="1609724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6582727"/>
              <a:ext cx="6096000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6781800" cy="1069975"/>
          </a:xfrm>
        </p:spPr>
        <p:txBody>
          <a:bodyPr bIns="0" anchor="b" anchorCtr="0">
            <a:noAutofit/>
          </a:bodyPr>
          <a:lstStyle>
            <a:lvl1pPr>
              <a:defRPr sz="4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6781800" cy="762000"/>
          </a:xfrm>
        </p:spPr>
        <p:txBody>
          <a:bodyPr lIns="0" tIns="0" rIns="0"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6210300" y="6610350"/>
            <a:ext cx="1524000" cy="2286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7924800" y="6610350"/>
            <a:ext cx="1198880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457200" y="6611112"/>
            <a:ext cx="5600700" cy="2286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9085"/>
            <a:ext cx="2057400" cy="55370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5216"/>
            <a:ext cx="6019800" cy="55412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32" name="Rectangle 3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"/>
          <p:cNvGrpSpPr/>
          <p:nvPr/>
        </p:nvGrpSpPr>
        <p:grpSpPr>
          <a:xfrm>
            <a:off x="1438274" y="6629400"/>
            <a:ext cx="7705726" cy="228600"/>
            <a:chOff x="1438274" y="6629400"/>
            <a:chExt cx="7705726" cy="228600"/>
          </a:xfrm>
        </p:grpSpPr>
        <p:sp>
          <p:nvSpPr>
            <p:cNvPr id="27" name="Rectangle 26"/>
            <p:cNvSpPr/>
            <p:nvPr/>
          </p:nvSpPr>
          <p:spPr>
            <a:xfrm>
              <a:off x="8763000" y="662940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42480" y="662940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438274" y="6629400"/>
              <a:ext cx="5663565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245101"/>
            <a:ext cx="6934199" cy="1155700"/>
          </a:xfrm>
        </p:spPr>
        <p:txBody>
          <a:bodyPr anchor="t">
            <a:normAutofit/>
          </a:bodyPr>
          <a:lstStyle>
            <a:lvl1pPr algn="r">
              <a:defRPr sz="42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4114800"/>
            <a:ext cx="6934199" cy="1130300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pic>
        <p:nvPicPr>
          <p:cNvPr id="10" name="Picture 9" descr="9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63980" cy="6858000"/>
          </a:xfrm>
          <a:prstGeom prst="rect">
            <a:avLst/>
          </a:prstGeom>
        </p:spPr>
      </p:pic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>
          <a:xfrm>
            <a:off x="7162800" y="6610350"/>
            <a:ext cx="1524000" cy="246888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1"/>
          </p:nvPr>
        </p:nvSpPr>
        <p:spPr>
          <a:xfrm>
            <a:off x="8742680" y="6610350"/>
            <a:ext cx="381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2"/>
          </p:nvPr>
        </p:nvSpPr>
        <p:spPr>
          <a:xfrm>
            <a:off x="1524000" y="6610350"/>
            <a:ext cx="5562600" cy="247650"/>
          </a:xfrm>
        </p:spPr>
        <p:txBody>
          <a:bodyPr/>
          <a:lstStyle/>
          <a:p>
            <a:endParaRPr lang="ru-RU"/>
          </a:p>
        </p:txBody>
      </p:sp>
      <p:pic>
        <p:nvPicPr>
          <p:cNvPr id="20" name="Picture 19" descr="vert_bar_02.png"/>
          <p:cNvPicPr preferRelativeResize="0">
            <a:picLocks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62456" y="0"/>
            <a:ext cx="731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grpSp>
        <p:nvGrpSpPr>
          <p:cNvPr id="3" name="Group 14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pic>
        <p:nvPicPr>
          <p:cNvPr id="14" name="Picture 13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5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57200" y="2438400"/>
            <a:ext cx="40386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5"/>
          </p:nvPr>
        </p:nvSpPr>
        <p:spPr>
          <a:xfrm>
            <a:off x="4648200" y="2438400"/>
            <a:ext cx="40386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pic>
        <p:nvPicPr>
          <p:cNvPr id="16" name="Picture 15" descr="bar_06.pn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20" name="Rectangle 1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Date Placeholder 2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3" name="Group 11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352800" cy="914400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419600" y="1524000"/>
            <a:ext cx="42672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57201" y="2514599"/>
            <a:ext cx="3352800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pic>
        <p:nvPicPr>
          <p:cNvPr id="14" name="Picture 13" descr="bar_06.pn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048"/>
            <a:ext cx="3355848" cy="914400"/>
          </a:xfrm>
        </p:spPr>
        <p:txBody>
          <a:bodyPr anchor="b">
            <a:normAutofit/>
          </a:bodyPr>
          <a:lstStyle>
            <a:lvl1pPr algn="l">
              <a:defRPr lang="en-US" sz="1800" b="1" i="0" kern="1200" cap="all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25696" y="1554480"/>
            <a:ext cx="4270248" cy="40599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14600"/>
            <a:ext cx="3355848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en-US" sz="14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Picture 7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9" name="Picture 8" descr="bar_06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4419600" y="1524000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19600" y="5637212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4000">
                <a:schemeClr val="bg1">
                  <a:lumMod val="75000"/>
                  <a:alpha val="61000"/>
                </a:schemeClr>
              </a:gs>
              <a:gs pos="38000">
                <a:schemeClr val="bg1">
                  <a:lumMod val="75000"/>
                  <a:alpha val="76000"/>
                </a:schemeClr>
              </a:gs>
              <a:gs pos="100000">
                <a:schemeClr val="bg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610350"/>
            <a:ext cx="1524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610350"/>
            <a:ext cx="6629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2680" y="6610350"/>
            <a:ext cx="381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6781800" cy="25614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96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96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96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96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96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96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96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96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96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96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96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96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96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96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96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96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96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96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96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96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96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96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6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Безопасный интернет</a:t>
            </a:r>
            <a:endParaRPr lang="ru-RU" sz="96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7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6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ФИШИНГА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84784"/>
            <a:ext cx="8579296" cy="4641379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якобы отправлены из банка, могут сообщать пользователям о необходимости позвонить по определённому номеру для решения проблем с их банковскими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счетами.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 техника называется 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вишинг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(голосовой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фишинг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Позвонив на указанный номер, пользователь заслушивает инструкции автоответчика, которые указывают на необходимость ввести номер своего счёта и PIN-код. К тому же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вишеры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могут сами звонить жертвам, убеждая их, что они общаются с представителями официальных организаций, используя фальшивые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номера.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конечном счёте, человека также попросят сообщить его учётные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данные.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4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ФИШИНГА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6413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Мошенники рассылают сообщения, содержащие ссылку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фишинговый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сайт,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входя на него и вводя свои личные данные, жертва аналогичным образом передаёт их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злоумышленникам.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сообщении также может говориться о необходимости позвонить мошенникам по определённому номеру для решения «возникших проблем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Встречается и следующий вид SMS-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фишинга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на подставном сайте для получения какой-либо услуги просят отправить SMS на предложенный номер или ввести свой номер сотового телефона, чаще всего это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фэйки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файлообменных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сервисов. В первом случае с телефонного счёта абонента списывается крупная (возможно, максимальная предусмотренная контрактом) сумма, во втором случае номер добавляется в базу адресов рассылки SMS-спама и может использоваться для дальнейших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фишинговых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действий.</a:t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087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402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наступает с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лет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Наказывается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вплоть до лишения свободы на срок до 3 лет. Те же действия, совершенные повторно либо в группе – на срок до 5 лет. </a:t>
            </a:r>
          </a:p>
        </p:txBody>
      </p:sp>
    </p:spTree>
    <p:extLst>
      <p:ext uri="{BB962C8B-B14F-4D97-AF65-F5344CB8AC3E}">
        <p14:creationId xmlns:p14="http://schemas.microsoft.com/office/powerpoint/2010/main" val="2020527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349 Уголовного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кодекса Республики Беларусь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636912"/>
            <a:ext cx="7931224" cy="3489251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Несанкционированный доступ к компьютерной информации</a:t>
            </a:r>
          </a:p>
          <a:p>
            <a:pPr algn="ctr"/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661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Несанкционированный доступ к компьютерной информации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несанкционированный доступ к компьютерной информации, совершенный из корыстной или иной личной заинтересованности, либо группой лиц наказывается на срок до 2 лет лишения свободы, а повлекший по неосторожности крушение, аварию, катастрофу, несчастные случаи с людьми или иные тяжкие последствия, -  на срок до 7 лет.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наступает с 14 лет.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804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99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презентация\-1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83"/>
            <a:ext cx="9144000" cy="6865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0353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презентация\-2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84"/>
            <a:ext cx="9144000" cy="6865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739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презентация\-3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84"/>
            <a:ext cx="9144000" cy="6865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88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36004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343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Уголовного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кодекса </a:t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Беларусь </a:t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РАСПРОСТРАНЕНИЕ ПОРНОГРАФИЧЕСКИХ МАТЕРИАЛОВ ЧЕРЕЗ ИНТЕРНЕТ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125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6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ПОРНОГРАФИЯ </a:t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вульгарная и непристойная фиксация половых сношений, умышленная демонстрация большей частью обнаженных гениталий, неэстетичных сцен полового акта, сексуальных извращений, зарисовок с натуры, которые не соответствуют нравственным критериям, оскорбляют честь и достоинство личности.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357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преступления ст.343 УК РБ.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Ответственность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порнографической информации в основном осуществляется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социальные сети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помощи мобильных телефонов по </a:t>
            </a:r>
            <a:r>
              <a:rPr lang="en-US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Bluetooth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Многие относятся к передаче фотографий или видеороликов порнографического характера как к игре. Но даже их демонстрация на экранах телефона или компьютера, размещение в социальных сетях, 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проставление «лайка»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преступлением. 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Ответственность наступает с 16 лет, от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до  4  лет 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лишения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свободы 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666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Используя компьютер или смартфон, ты скопировал в Интернете видеофайл порнографического характера и разместил их на личной страничке «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ВКонтакте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Эти файлы были просмотрены или «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лайкнуты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пользователями глобальной компьютерной сети.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Своими действиями ты совершил преступление, а именно: публичная демонстрация порнографических материалов с использованием компьютерной сети Интернет (часть 2 статьи 343 УК).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258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212 Уголовного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кодекса </a:t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Беларусь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ХИЩЕНИЕ ПУТЕМ ИСПОЛЬЗОВАНИЯ КОМПЬЮТЕРНОЙ ТЕХНИКИ ЛИБО ВВЕДЕНИЯ В КОМПЬЮТЕРНУЮ СИСТЕМУ ЛОЖНОЙ ИНФОРМАЦИИ 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(ФИШИНГ)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110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cro">
  <a:themeElements>
    <a:clrScheme name="Macro">
      <a:dk1>
        <a:sysClr val="windowText" lastClr="000000"/>
      </a:dk1>
      <a:lt1>
        <a:sysClr val="window" lastClr="FFFFFF"/>
      </a:lt1>
      <a:dk2>
        <a:srgbClr val="3F3F4D"/>
      </a:dk2>
      <a:lt2>
        <a:srgbClr val="DDDDDD"/>
      </a:lt2>
      <a:accent1>
        <a:srgbClr val="A51009"/>
      </a:accent1>
      <a:accent2>
        <a:srgbClr val="DE7014"/>
      </a:accent2>
      <a:accent3>
        <a:srgbClr val="704836"/>
      </a:accent3>
      <a:accent4>
        <a:srgbClr val="F2B431"/>
      </a:accent4>
      <a:accent5>
        <a:srgbClr val="7F221D"/>
      </a:accent5>
      <a:accent6>
        <a:srgbClr val="CDAC77"/>
      </a:accent6>
      <a:hlink>
        <a:srgbClr val="F5B123"/>
      </a:hlink>
      <a:folHlink>
        <a:srgbClr val="E19B0B"/>
      </a:folHlink>
    </a:clrScheme>
    <a:fontScheme name="Macr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c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300000"/>
              </a:schemeClr>
            </a:gs>
            <a:gs pos="100000">
              <a:schemeClr val="phClr">
                <a:tint val="80000"/>
                <a:satMod val="15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90000"/>
                <a:satMod val="300000"/>
              </a:schemeClr>
            </a:gs>
            <a:gs pos="100000">
              <a:schemeClr val="phClr">
                <a:satMod val="150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70000"/>
              </a:srgbClr>
            </a:outerShdw>
          </a:effectLst>
        </a:effectStyle>
        <a:effectStyle>
          <a:effectLst>
            <a:outerShdw blurRad="25400" dist="254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5875" prstMaterial="softmetal">
            <a:bevelT w="25400" h="19050" prst="angle"/>
            <a:contourClr>
              <a:schemeClr val="phClr">
                <a:shade val="30000"/>
              </a:schemeClr>
            </a:contourClr>
          </a:sp3d>
        </a:effectStyle>
        <a:effectStyle>
          <a:effectLst>
            <a:outerShdw blurRad="254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9050" prstMaterial="metal">
            <a:bevelT w="63500" h="31750" prst="angle"/>
            <a:contourClr>
              <a:schemeClr val="phClr">
                <a:shade val="25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7000"/>
                <a:shade val="93000"/>
                <a:satMod val="110000"/>
                <a:lumMod val="90000"/>
              </a:schemeClr>
            </a:gs>
            <a:gs pos="76000">
              <a:schemeClr val="phClr">
                <a:tint val="85000"/>
                <a:shade val="75000"/>
                <a:satMod val="120000"/>
              </a:schemeClr>
            </a:gs>
            <a:gs pos="100000">
              <a:schemeClr val="phClr">
                <a:tint val="86000"/>
                <a:shade val="50000"/>
                <a:satMod val="13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35000"/>
                <a:satMod val="146000"/>
                <a:lumMod val="101000"/>
              </a:schemeClr>
            </a:gs>
            <a:gs pos="26000">
              <a:schemeClr val="phClr">
                <a:tint val="96000"/>
                <a:shade val="96000"/>
                <a:satMod val="190000"/>
              </a:schemeClr>
            </a:gs>
            <a:gs pos="100000">
              <a:schemeClr val="phClr">
                <a:tint val="60000"/>
                <a:shade val="90000"/>
                <a:satMod val="22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TM01859866[[fn=Макрос]]</Template>
  <TotalTime>75</TotalTime>
  <Words>448</Words>
  <Application>Microsoft Office PowerPoint</Application>
  <PresentationFormat>Экран (4:3)</PresentationFormat>
  <Paragraphs>27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Macro</vt:lpstr>
      <vt:lpstr>           Безопасный интернет</vt:lpstr>
      <vt:lpstr>Презентация PowerPoint</vt:lpstr>
      <vt:lpstr>Презентация PowerPoint</vt:lpstr>
      <vt:lpstr>Презентация PowerPoint</vt:lpstr>
      <vt:lpstr> Статья 343 Уголовного кодекса  Республики Беларусь     РАСПРОСТРАНЕНИЕ ПОРНОГРАФИЧЕСКИХ МАТЕРИАЛОВ ЧЕРЕЗ ИНТЕРНЕТ</vt:lpstr>
      <vt:lpstr>ПОРНОГРАФИЯ  </vt:lpstr>
      <vt:lpstr>Признаки преступления ст.343 УК РБ. Ответственность</vt:lpstr>
      <vt:lpstr>Пример</vt:lpstr>
      <vt:lpstr>Статья 212 Уголовного кодекса  Республики Беларусь</vt:lpstr>
      <vt:lpstr>ПРИЗНАКИ ФИШИНГА </vt:lpstr>
      <vt:lpstr>ПРИЗНАКИ ФИШИНГА </vt:lpstr>
      <vt:lpstr>Ответственность</vt:lpstr>
      <vt:lpstr>Статья 349 Уголовного кодекса Республики Беларусь</vt:lpstr>
      <vt:lpstr>Несанкционированный доступ к компьютерной информации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Безопасный интернет</dc:title>
  <dc:creator>идн</dc:creator>
  <cp:lastModifiedBy>идн</cp:lastModifiedBy>
  <cp:revision>9</cp:revision>
  <dcterms:created xsi:type="dcterms:W3CDTF">2017-02-07T05:53:48Z</dcterms:created>
  <dcterms:modified xsi:type="dcterms:W3CDTF">2017-02-07T07:24:46Z</dcterms:modified>
</cp:coreProperties>
</file>