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7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83" r:id="rId17"/>
    <p:sldId id="284" r:id="rId18"/>
    <p:sldId id="286" r:id="rId19"/>
    <p:sldId id="267" r:id="rId20"/>
    <p:sldId id="285" r:id="rId21"/>
    <p:sldId id="268" r:id="rId22"/>
    <p:sldId id="287" r:id="rId23"/>
    <p:sldId id="269" r:id="rId24"/>
    <p:sldId id="270" r:id="rId25"/>
    <p:sldId id="271" r:id="rId26"/>
    <p:sldId id="272" r:id="rId27"/>
    <p:sldId id="273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8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064B5-EFBD-44DE-839B-6CDD54BDCBE6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C1DE-0267-4FE7-889E-F4B7F9216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C1DE-0267-4FE7-889E-F4B7F92161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03330" y="230694"/>
            <a:ext cx="57373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учреждение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школа г.п.Мир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Историко-краеведческий музей</a:t>
            </a:r>
            <a:endParaRPr kumimoji="0" lang="be-BY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user\Рабочий стол\эмблема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857232"/>
            <a:ext cx="1500198" cy="2074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" name="Рисунок 3" descr="C:\Users\пк\Desktop\ПРОБНИК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785794"/>
            <a:ext cx="1597031" cy="2147427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85852" y="2214554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ШКОЛА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ВЗГЛЯД  ЧЕРЕЗ  ГОДЫ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857356" y="3714752"/>
            <a:ext cx="5336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Виртуальное  путешествие  по  страницам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истории нашей школы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643306" y="6215082"/>
            <a:ext cx="2000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 2015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 descr="F:\ПРИВЕТ СОНГИНУ!\IMG_05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5000636"/>
            <a:ext cx="2714644" cy="1285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5846" name="Picture 6" descr="C:\Users\пк\Desktop\Сентябрь 2015\IMG_0601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214282" y="4572008"/>
            <a:ext cx="2714644" cy="20359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2" descr="C:\Users\пк\Desktop\Х - 2\SS851410.JPG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043623" y="4572008"/>
            <a:ext cx="2886063" cy="20614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Фотоархив Мира\польски час\младшие школьники 20-30-е годы Мир.jpg"/>
          <p:cNvPicPr/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357158" y="285728"/>
            <a:ext cx="3929090" cy="264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ШКОЛА\народная школа в Мире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71480"/>
            <a:ext cx="4143404" cy="25717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Users\пк\Desktop\Фотоархив Мира\польски час\народная школа 1937 год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14686"/>
            <a:ext cx="4357718" cy="27860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6" descr="SAM_1260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>
          <a:xfrm>
            <a:off x="4955144" y="3428999"/>
            <a:ext cx="3888798" cy="2571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728" y="6072206"/>
            <a:ext cx="6436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Ученики Мирской школы. 1927 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1937гг.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user\Рабочий стол\народная асвета\логотип и герб школы.bmp"/>
          <p:cNvPicPr/>
          <p:nvPr/>
        </p:nvPicPr>
        <p:blipFill>
          <a:blip r:embed="rId7" cstate="print"/>
          <a:srcRect b="22846"/>
          <a:stretch>
            <a:fillRect/>
          </a:stretch>
        </p:blipFill>
        <p:spPr bwMode="auto">
          <a:xfrm>
            <a:off x="4000496" y="2857496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SAM_1338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85720" y="642918"/>
            <a:ext cx="3786214" cy="55007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190909" y="785794"/>
            <a:ext cx="44900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  ИВАНОВНА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СТАШЕВСКАЯ</a:t>
            </a:r>
            <a:endParaRPr lang="be-BY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1431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Мирской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белорусской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3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1940 </a:t>
            </a:r>
            <a:r>
              <a:rPr lang="be-BY" sz="3200" b="1" dirty="0" smtClean="0">
                <a:solidFill>
                  <a:srgbClr val="FFC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be-BY" sz="32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1941 гг.</a:t>
            </a:r>
            <a:endParaRPr lang="be-BY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0" y="4929198"/>
            <a:ext cx="4357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Расстреляна фашистскими захватчиками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 июня 1941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3500430" y="5857892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29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8143932" cy="50720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786710" y="5715016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357422" y="6072206"/>
            <a:ext cx="6143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Пионерский сбор. 1940 год.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F:\ПРИВЕТ СОНГИНУ!\SAM_133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14281" y="428604"/>
            <a:ext cx="8566163" cy="55721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Рисунок 2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858148" y="5643578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28794" y="6143644"/>
            <a:ext cx="4980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послевоенный выпуск.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29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8286808" cy="51435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6000768"/>
            <a:ext cx="7922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Здание Мирской русской средней школы (не сохранилось).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786710" y="5214950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29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3762186" cy="27639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SAM_1306.JPG"/>
          <p:cNvPicPr/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642910" y="3429000"/>
            <a:ext cx="3867150" cy="27146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F:\ПРИВЕТ СОНГИНУ!\SAM_1305.JPG"/>
          <p:cNvPicPr/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357686" y="500042"/>
            <a:ext cx="3738560" cy="27146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357422" y="6143644"/>
            <a:ext cx="4249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Школьные будни 1950-х годов.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user\Рабочий стол\народная асвета\логотип и герб школы.bmp"/>
          <p:cNvPicPr/>
          <p:nvPr/>
        </p:nvPicPr>
        <p:blipFill>
          <a:blip r:embed="rId6" cstate="print"/>
          <a:srcRect b="22846"/>
          <a:stretch>
            <a:fillRect/>
          </a:stretch>
        </p:blipFill>
        <p:spPr bwMode="auto">
          <a:xfrm>
            <a:off x="3214678" y="3000372"/>
            <a:ext cx="1428760" cy="64294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F:\ПРИВЕТ СОНГИНУ!\SAM_1322.JPG"/>
          <p:cNvPicPr/>
          <p:nvPr/>
        </p:nvPicPr>
        <p:blipFill>
          <a:blip r:embed="rId7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4929190" y="3429000"/>
            <a:ext cx="3929090" cy="27044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303.JPG"/>
          <p:cNvPicPr/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85720" y="357166"/>
            <a:ext cx="4214842" cy="29289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3" descr="C:\Users\пк\Desktop\ЗАПАСЫ и клады\ИДЁМ ПО ШКОЛЕ\323_3001\IMG_6738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285720" y="3496582"/>
            <a:ext cx="4214842" cy="30431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572000" y="2664077"/>
            <a:ext cx="4357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в кабинете русского языка и литературы.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1950-е годы и 2015 год.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ПРИВЕТ СОНГИНУ!\IMG_8209.JPG"/>
          <p:cNvPicPr/>
          <p:nvPr/>
        </p:nvPicPr>
        <p:blipFill>
          <a:blip r:embed="rId5" cstate="email">
            <a:lum contrast="-10000"/>
          </a:blip>
          <a:srcRect/>
          <a:stretch>
            <a:fillRect/>
          </a:stretch>
        </p:blipFill>
        <p:spPr bwMode="auto">
          <a:xfrm>
            <a:off x="5214942" y="357166"/>
            <a:ext cx="3143272" cy="20717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2" name="Picture 2" descr="F:\ПРИВЕТ СОНГИНУ!\IMG_673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4286256"/>
            <a:ext cx="3143272" cy="2214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Рисунок 6" descr="C:\Documents and Settings\user\Рабочий стол\народная асвета\логотип и герб школы.bmp"/>
          <p:cNvPicPr/>
          <p:nvPr/>
        </p:nvPicPr>
        <p:blipFill>
          <a:blip r:embed="rId7" cstate="print"/>
          <a:srcRect b="22846"/>
          <a:stretch>
            <a:fillRect/>
          </a:stretch>
        </p:blipFill>
        <p:spPr bwMode="auto">
          <a:xfrm>
            <a:off x="2857488" y="3143248"/>
            <a:ext cx="1428760" cy="64294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ОЛЬШОЙ ПРОЕКТ\КП к инновации\IMG_0610.JP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785786" y="357166"/>
            <a:ext cx="4143404" cy="28575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IMG_0665.JPG"/>
          <p:cNvPicPr/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3571868" y="3500438"/>
            <a:ext cx="5214974" cy="30434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786282" y="1285860"/>
            <a:ext cx="4357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в кабинете математики.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1950-е годы и 2015 год.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народная асвета\логотип и герб школы.bmp"/>
          <p:cNvPicPr/>
          <p:nvPr/>
        </p:nvPicPr>
        <p:blipFill>
          <a:blip r:embed="rId5" cstate="print"/>
          <a:srcRect b="22846"/>
          <a:stretch>
            <a:fillRect/>
          </a:stretch>
        </p:blipFill>
        <p:spPr bwMode="auto">
          <a:xfrm>
            <a:off x="857224" y="4357694"/>
            <a:ext cx="1785950" cy="8572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ОЛЬШОЙ ПРОЕКТ\КП к инновации\IMG_0616.JPG"/>
          <p:cNvPicPr/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85720" y="928670"/>
            <a:ext cx="4000528" cy="27146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SAM_1359.JPG"/>
          <p:cNvPicPr/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786314" y="928670"/>
            <a:ext cx="4090470" cy="27146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F:\ПРИВЕТ СОНГИНУ!\SAM_4769.JPG"/>
          <p:cNvPicPr/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214282" y="4000504"/>
            <a:ext cx="3687791" cy="26229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C:\Users\пк\Desktop\Сентябрь 2015\SAM_353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000504"/>
            <a:ext cx="3690963" cy="26253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550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600" dirty="0" smtClean="0">
                <a:solidFill>
                  <a:srgbClr val="FFFF00"/>
                </a:solidFill>
              </a:rPr>
              <a:t>Урок в кабинете физики.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928670"/>
            <a:ext cx="182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1950-е годы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928670"/>
            <a:ext cx="182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1970-е годы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143512"/>
            <a:ext cx="13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2015 год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308.JPG"/>
          <p:cNvPicPr/>
          <p:nvPr/>
        </p:nvPicPr>
        <p:blipFill>
          <a:blip r:embed="rId3" cstate="email">
            <a:grayscl/>
            <a:lum contrast="-10000"/>
          </a:blip>
          <a:srcRect/>
          <a:stretch>
            <a:fillRect/>
          </a:stretch>
        </p:blipFill>
        <p:spPr bwMode="auto">
          <a:xfrm>
            <a:off x="500034" y="428604"/>
            <a:ext cx="8143932" cy="50720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4414" y="5572140"/>
            <a:ext cx="6120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Здание Мирской белорусской школы.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настоящее время - гостиничный комплекс.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786710" y="5214950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500306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школы в нашем посёлке началась в далёком 1848 году с открытия первого одноклассного народного училища. Оно разместилось в нанимаемом помещении. И только через 33 долгих года, в 1881-м было построено собственное здание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user\Рабочий стол\народная асвета\логотип и герб школы.bmp"/>
          <p:cNvPicPr/>
          <p:nvPr/>
        </p:nvPicPr>
        <p:blipFill>
          <a:blip r:embed="rId3" cstate="print"/>
          <a:srcRect b="22846"/>
          <a:stretch>
            <a:fillRect/>
          </a:stretch>
        </p:blipFill>
        <p:spPr bwMode="auto">
          <a:xfrm>
            <a:off x="7215206" y="5072074"/>
            <a:ext cx="1710740" cy="8572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ПРИВЕТ СОНГИНУ!\PICT00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8289892" cy="62174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3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4786346" cy="32147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SAM_134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4786346" cy="2914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57818" y="970460"/>
            <a:ext cx="3571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1964 году построено новое здание школы с интернатом на 90 мест.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 школы реорганизованы в одну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Мирскую среднюю школу.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ПРИВЕТ СОНГИНУ!\SAM_1314.JPG"/>
          <p:cNvPicPr/>
          <p:nvPr/>
        </p:nvPicPr>
        <p:blipFill>
          <a:blip r:embed="rId5" cstate="email">
            <a:lum bright="10000" contrast="40000"/>
          </a:blip>
          <a:srcRect/>
          <a:stretch>
            <a:fillRect/>
          </a:stretch>
        </p:blipFill>
        <p:spPr bwMode="auto">
          <a:xfrm>
            <a:off x="5357818" y="3857628"/>
            <a:ext cx="3571900" cy="26780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народная асвета\логотип и герб школы.bmp"/>
          <p:cNvPicPr/>
          <p:nvPr/>
        </p:nvPicPr>
        <p:blipFill>
          <a:blip r:embed="rId6" cstate="print"/>
          <a:srcRect b="22846"/>
          <a:stretch>
            <a:fillRect/>
          </a:stretch>
        </p:blipFill>
        <p:spPr bwMode="auto">
          <a:xfrm>
            <a:off x="2428860" y="3214686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ПРИВЕТ СОНГИНУ!\SAM_1316.JP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785786" y="642918"/>
            <a:ext cx="7572428" cy="5143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838713" y="5786454"/>
            <a:ext cx="5277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</a:t>
            </a:r>
            <a:r>
              <a:rPr kumimoji="0" lang="be-BY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1969 года. Школе присвоено имя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Анны Ивановны Сташевской.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786710" y="6072206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341.JPG"/>
          <p:cNvPicPr/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85720" y="285728"/>
            <a:ext cx="4604904" cy="31082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SAM_1342.JPG"/>
          <p:cNvPicPr/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85720" y="3571876"/>
            <a:ext cx="4572032" cy="30718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28" y="1428736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dirty="0" smtClean="0">
                <a:solidFill>
                  <a:srgbClr val="FFFF00"/>
                </a:solidFill>
              </a:rPr>
              <a:t>Урок начальной военной подготовки. </a:t>
            </a:r>
          </a:p>
          <a:p>
            <a:pPr algn="ctr"/>
            <a:r>
              <a:rPr lang="be-BY" sz="2400" dirty="0" smtClean="0">
                <a:solidFill>
                  <a:srgbClr val="FFFF00"/>
                </a:solidFill>
              </a:rPr>
              <a:t> Бежко В.И.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572008"/>
            <a:ext cx="25904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dirty="0" smtClean="0">
                <a:solidFill>
                  <a:srgbClr val="FFFF00"/>
                </a:solidFill>
              </a:rPr>
              <a:t>Урок химии. </a:t>
            </a:r>
          </a:p>
          <a:p>
            <a:pPr algn="ctr"/>
            <a:r>
              <a:rPr lang="be-BY" sz="2400" dirty="0" smtClean="0">
                <a:solidFill>
                  <a:srgbClr val="FFFF00"/>
                </a:solidFill>
              </a:rPr>
              <a:t>Страхоцкий И.И.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214686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1960  - 1970-е годы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user\Рабочий стол\народная асвета\логотип и герб школы.bmp"/>
          <p:cNvPicPr/>
          <p:nvPr/>
        </p:nvPicPr>
        <p:blipFill>
          <a:blip r:embed="rId5" cstate="print"/>
          <a:srcRect b="22846"/>
          <a:stretch>
            <a:fillRect/>
          </a:stretch>
        </p:blipFill>
        <p:spPr bwMode="auto">
          <a:xfrm>
            <a:off x="7643834" y="5857892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318.JPG"/>
          <p:cNvPicPr/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357158" y="357166"/>
            <a:ext cx="4286280" cy="30718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" name="Picture 1" descr="F:\ПРИВЕТ СОНГИНУ!\IMG_95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4"/>
            <a:ext cx="4143404" cy="28920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218" name="Picture 2" descr="F:\ПРИВЕТ СОНГИНУ!\IMG_91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643314"/>
            <a:ext cx="4171021" cy="2928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86314" y="928670"/>
            <a:ext cx="4071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Актовый зал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день празднования 20-летия первого послевоенного выпуска (1967 год)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наши дни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user\Рабочий стол\народная асвета\логотип и герб школы.bmp"/>
          <p:cNvPicPr/>
          <p:nvPr/>
        </p:nvPicPr>
        <p:blipFill>
          <a:blip r:embed="rId6" cstate="print"/>
          <a:srcRect b="22846"/>
          <a:stretch>
            <a:fillRect/>
          </a:stretch>
        </p:blipFill>
        <p:spPr bwMode="auto">
          <a:xfrm>
            <a:off x="4071934" y="3214686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13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04"/>
            <a:ext cx="4071966" cy="30003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ШКОЛА\SAM_1304.JPG"/>
          <p:cNvPicPr/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714876" y="3714752"/>
            <a:ext cx="4071966" cy="28575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G:\SS850082.JPG"/>
          <p:cNvPicPr/>
          <p:nvPr/>
        </p:nvPicPr>
        <p:blipFill>
          <a:blip r:embed="rId5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57158" y="3714752"/>
            <a:ext cx="4071966" cy="28383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29124" y="1071546"/>
            <a:ext cx="45005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Учебные мастерские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1960-1970-х годов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современный вид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3146.JPG"/>
          <p:cNvPicPr/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214282" y="285728"/>
            <a:ext cx="3139324" cy="41857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SAM_3148.JPG"/>
          <p:cNvPicPr/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714744" y="2786058"/>
            <a:ext cx="2928958" cy="378621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F:\ПРИВЕТ СОНГИНУ!\SAM_32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85728"/>
            <a:ext cx="2928958" cy="22860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723637"/>
            <a:ext cx="35004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1964 год.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начинался школьный музей.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пк\Desktop\ПРОБНИК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285728"/>
            <a:ext cx="1765302" cy="22860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народная асвета\логотип и герб школы.bmp"/>
          <p:cNvPicPr/>
          <p:nvPr/>
        </p:nvPicPr>
        <p:blipFill>
          <a:blip r:embed="rId7" cstate="print"/>
          <a:srcRect b="22846"/>
          <a:stretch>
            <a:fillRect/>
          </a:stretch>
        </p:blipFill>
        <p:spPr bwMode="auto">
          <a:xfrm>
            <a:off x="6929454" y="4286256"/>
            <a:ext cx="1857388" cy="8572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ПРИВЕТ СОНГИНУ!\SAM_3127.JPG"/>
          <p:cNvPicPr/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85720" y="285728"/>
            <a:ext cx="4214842" cy="30003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ИВЕТ СОНГИНУ!\SAM_3130.JPG"/>
          <p:cNvPicPr/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285720" y="3429000"/>
            <a:ext cx="4214842" cy="27860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" descr="F:\БОЛЬШАЯ БАЗА ДАННЫХ\IMG_4316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4857752" y="285728"/>
            <a:ext cx="4000398" cy="3000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F:\БОЛЬШАЯ БАЗА ДАННЫХ\IMG_4314.JPG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4857752" y="3429000"/>
            <a:ext cx="3998132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6143644"/>
            <a:ext cx="2128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1990-е годы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5008" y="62150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Documents and Settings\user\Рабочий стол\народная асвета\логотип и герб школы.bmp"/>
          <p:cNvPicPr/>
          <p:nvPr/>
        </p:nvPicPr>
        <p:blipFill>
          <a:blip r:embed="rId7" cstate="print"/>
          <a:srcRect b="22846"/>
          <a:stretch>
            <a:fillRect/>
          </a:stretch>
        </p:blipFill>
        <p:spPr bwMode="auto">
          <a:xfrm>
            <a:off x="4143372" y="3071810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полет\P1120289.JPG"/>
          <p:cNvPicPr/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14282" y="285728"/>
            <a:ext cx="4286280" cy="3000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8" descr="C:\Users\пк\Desktop\АРХИВ\Утро приёмки школы\IMG_81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643314"/>
            <a:ext cx="4071966" cy="2928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2" descr="C:\Users\пк\Desktop\АРХИВ\Первоцветы\IMG_7116.JPG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451614" y="3643314"/>
            <a:ext cx="4501916" cy="2928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72000" y="1071546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1985 года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разместилась в новом здании, построенном по типовому проекту.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user\Рабочий стол\народная асвета\логотип и герб школы.bmp"/>
          <p:cNvPicPr/>
          <p:nvPr/>
        </p:nvPicPr>
        <p:blipFill>
          <a:blip r:embed="rId6" cstate="print"/>
          <a:srcRect b="22846"/>
          <a:stretch>
            <a:fillRect/>
          </a:stretch>
        </p:blipFill>
        <p:spPr bwMode="auto">
          <a:xfrm>
            <a:off x="3929058" y="3143248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336272"/>
            <a:ext cx="8572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Самым первым фотоснимком, посвящённым истории развития образования в местечке Мир, считается это фото: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пк\Desktop\АРХИВ\Школа-Гродно\SAM_1349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357290" y="1357298"/>
            <a:ext cx="6429420" cy="46896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57290" y="6072206"/>
            <a:ext cx="6499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 женского народного училища, 1901 год.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500958" y="5214950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АРХИВ\Школа-Гродно\SAM_1275.jpg"/>
          <p:cNvPicPr/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57158" y="357166"/>
            <a:ext cx="3571900" cy="50720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C:\Users\пк\Desktop\АРХИВ\Школа-Гродно\SAM_1278.jpg"/>
          <p:cNvPicPr/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4286248" y="357166"/>
            <a:ext cx="3571900" cy="50720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5" cstate="print"/>
          <a:srcRect b="22846"/>
          <a:stretch>
            <a:fillRect/>
          </a:stretch>
        </p:blipFill>
        <p:spPr bwMode="auto">
          <a:xfrm>
            <a:off x="7643834" y="4572008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5670994"/>
            <a:ext cx="7159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Учебники, по которым изучали русскую словесность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начале прошлого столетия.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к\Desktop\АРХИВ\Школа-Гродно\SAM_1280.JPG"/>
          <p:cNvPicPr/>
          <p:nvPr/>
        </p:nvPicPr>
        <p:blipFill>
          <a:blip r:embed="rId3" cstate="email">
            <a:lum bright="-30000" contrast="30000"/>
          </a:blip>
          <a:srcRect/>
          <a:stretch>
            <a:fillRect/>
          </a:stretch>
        </p:blipFill>
        <p:spPr bwMode="auto">
          <a:xfrm>
            <a:off x="357158" y="500042"/>
            <a:ext cx="8358246" cy="5357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6119336"/>
            <a:ext cx="7660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Дневние ученика образца 1909 года. Сильно отличается?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858148" y="5143512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ПРИВЕТ СОНГИНУ!\IMG_9787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57158" y="285727"/>
            <a:ext cx="4143404" cy="63241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Рисунок 2" descr="F:\ПРИВЕТ СОНГИНУ!\IMG_9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3929090" cy="62865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5" cstate="print"/>
          <a:srcRect b="22846"/>
          <a:stretch>
            <a:fillRect/>
          </a:stretch>
        </p:blipFill>
        <p:spPr bwMode="auto">
          <a:xfrm>
            <a:off x="7858148" y="5643578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9008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1921 года, после включения территории Западной Белоруссии в состав Польши, вместо высшего начального училища и двух народных училищ польские власти оставили одну семилетнюю школу с обучением на польском языке по упрощённой программе обучения. Школа размещалась напротив польской управы (ныне – здание ГДК) в деревянном домике (не сохранился).  Школа имела телефон.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к\Desktop\АРХИВ\Школа-Гродно\SAM_12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14290"/>
            <a:ext cx="6572296" cy="46434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643834" y="4000504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AM_1261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>
          <a:xfrm>
            <a:off x="1071538" y="214290"/>
            <a:ext cx="6823719" cy="4000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1926/1927 учебный год. 3-й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класс.в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первом ряду: 1-Волохянская,2-Трушинская, 3-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Кремплевская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7-Бучинская, 8-Стома, 9-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Сандеровна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 –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Вильчицкая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11-Некраш,12-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Демидович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13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Спальтерувна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14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Шкайдерувна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15-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Комплаковна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втором ряду: 1-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Стротько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3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Перник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Искольский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6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Кремплевский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дирекор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школы, 8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Стома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9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Гзерук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Фурс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третьем ряду: 1-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Венслав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Хойновская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учитель математики, 6- Заборовский – учитель истории;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четвёртом ряду: 1-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Меглюевич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Корицкая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3-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Синькевич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 – Ермолович,5 –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Шейма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6 –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Ботуревич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7-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Сындерувна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8 -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Гульевская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715272" y="3357562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ШКОЛА\ученики и учителя народной школы Мира  20-30 годы ХХ ве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001056" cy="52149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Школьники Мирской школы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1926-1927гг.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Documents and Settings\user\Рабочий стол\народная асвета\логотип и герб школы.bmp"/>
          <p:cNvPicPr/>
          <p:nvPr/>
        </p:nvPicPr>
        <p:blipFill>
          <a:blip r:embed="rId4" cstate="print"/>
          <a:srcRect b="22846"/>
          <a:stretch>
            <a:fillRect/>
          </a:stretch>
        </p:blipFill>
        <p:spPr bwMode="auto">
          <a:xfrm>
            <a:off x="7786710" y="5000636"/>
            <a:ext cx="1071570" cy="5715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FF0000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</TotalTime>
  <Words>541</Words>
  <Application>Microsoft Office PowerPoint</Application>
  <PresentationFormat>Экран (4:3)</PresentationFormat>
  <Paragraphs>94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Татьяна</cp:lastModifiedBy>
  <cp:revision>43</cp:revision>
  <dcterms:created xsi:type="dcterms:W3CDTF">2015-09-22T17:02:27Z</dcterms:created>
  <dcterms:modified xsi:type="dcterms:W3CDTF">2015-09-23T07:58:48Z</dcterms:modified>
</cp:coreProperties>
</file>