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257" r:id="rId3"/>
    <p:sldId id="259" r:id="rId4"/>
    <p:sldId id="260" r:id="rId5"/>
    <p:sldId id="262" r:id="rId6"/>
    <p:sldId id="263" r:id="rId7"/>
    <p:sldId id="264" r:id="rId8"/>
    <p:sldId id="265" r:id="rId9"/>
    <p:sldId id="267" r:id="rId10"/>
    <p:sldId id="266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4" y="-2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</p:grpSp>
      <p:grpSp>
        <p:nvGrpSpPr>
          <p:cNvPr id="34" name="Group 35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grpSp>
          <p:nvGrpSpPr>
            <p:cNvPr id="36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37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45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5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b="1">
                      <a:solidFill>
                        <a:srgbClr val="333300"/>
                      </a:solidFill>
                    </a:endParaRPr>
                  </a:p>
                </p:txBody>
              </p:sp>
              <p:sp>
                <p:nvSpPr>
                  <p:cNvPr id="5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b="1">
                      <a:solidFill>
                        <a:srgbClr val="333300"/>
                      </a:solidFill>
                    </a:endParaRPr>
                  </a:p>
                </p:txBody>
              </p:sp>
              <p:sp>
                <p:nvSpPr>
                  <p:cNvPr id="52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b="1">
                      <a:solidFill>
                        <a:srgbClr val="333300"/>
                      </a:solidFill>
                    </a:endParaRPr>
                  </a:p>
                </p:txBody>
              </p:sp>
              <p:sp>
                <p:nvSpPr>
                  <p:cNvPr id="53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b="1">
                      <a:solidFill>
                        <a:srgbClr val="333300"/>
                      </a:solidFill>
                    </a:endParaRPr>
                  </a:p>
                </p:txBody>
              </p:sp>
            </p:grpSp>
            <p:sp>
              <p:nvSpPr>
                <p:cNvPr id="46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47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ru-RU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8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ru-RU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9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ru-RU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8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39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40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41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42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/>
                  <a:ahLst/>
                  <a:cxnLst>
                    <a:cxn ang="0">
                      <a:pos x="212" y="204"/>
                    </a:cxn>
                    <a:cxn ang="0">
                      <a:pos x="194" y="158"/>
                    </a:cxn>
                    <a:cxn ang="0">
                      <a:pos x="188" y="111"/>
                    </a:cxn>
                    <a:cxn ang="0">
                      <a:pos x="183" y="72"/>
                    </a:cxn>
                    <a:cxn ang="0">
                      <a:pos x="178" y="52"/>
                    </a:cxn>
                    <a:cxn ang="0">
                      <a:pos x="169" y="37"/>
                    </a:cxn>
                    <a:cxn ang="0">
                      <a:pos x="157" y="24"/>
                    </a:cxn>
                    <a:cxn ang="0">
                      <a:pos x="143" y="13"/>
                    </a:cxn>
                    <a:cxn ang="0">
                      <a:pos x="124" y="5"/>
                    </a:cxn>
                    <a:cxn ang="0">
                      <a:pos x="100" y="0"/>
                    </a:cxn>
                    <a:cxn ang="0">
                      <a:pos x="76" y="0"/>
                    </a:cxn>
                    <a:cxn ang="0">
                      <a:pos x="54" y="7"/>
                    </a:cxn>
                    <a:cxn ang="0">
                      <a:pos x="35" y="16"/>
                    </a:cxn>
                    <a:cxn ang="0">
                      <a:pos x="18" y="31"/>
                    </a:cxn>
                    <a:cxn ang="0">
                      <a:pos x="5" y="51"/>
                    </a:cxn>
                    <a:cxn ang="0">
                      <a:pos x="0" y="73"/>
                    </a:cxn>
                    <a:cxn ang="0">
                      <a:pos x="3" y="72"/>
                    </a:cxn>
                    <a:cxn ang="0">
                      <a:pos x="15" y="64"/>
                    </a:cxn>
                    <a:cxn ang="0">
                      <a:pos x="35" y="58"/>
                    </a:cxn>
                    <a:cxn ang="0">
                      <a:pos x="56" y="57"/>
                    </a:cxn>
                    <a:cxn ang="0">
                      <a:pos x="74" y="63"/>
                    </a:cxn>
                    <a:cxn ang="0">
                      <a:pos x="87" y="73"/>
                    </a:cxn>
                    <a:cxn ang="0">
                      <a:pos x="93" y="85"/>
                    </a:cxn>
                    <a:cxn ang="0">
                      <a:pos x="96" y="102"/>
                    </a:cxn>
                    <a:cxn ang="0">
                      <a:pos x="100" y="124"/>
                    </a:cxn>
                    <a:cxn ang="0">
                      <a:pos x="106" y="147"/>
                    </a:cxn>
                    <a:cxn ang="0">
                      <a:pos x="116" y="168"/>
                    </a:cxn>
                    <a:cxn ang="0">
                      <a:pos x="131" y="190"/>
                    </a:cxn>
                    <a:cxn ang="0">
                      <a:pos x="150" y="207"/>
                    </a:cxn>
                    <a:cxn ang="0">
                      <a:pos x="172" y="219"/>
                    </a:cxn>
                    <a:cxn ang="0">
                      <a:pos x="194" y="226"/>
                    </a:cxn>
                    <a:cxn ang="0">
                      <a:pos x="220" y="229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43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/>
                  <a:ahLst/>
                  <a:cxnLst>
                    <a:cxn ang="0">
                      <a:pos x="7" y="204"/>
                    </a:cxn>
                    <a:cxn ang="0">
                      <a:pos x="25" y="158"/>
                    </a:cxn>
                    <a:cxn ang="0">
                      <a:pos x="31" y="111"/>
                    </a:cxn>
                    <a:cxn ang="0">
                      <a:pos x="36" y="72"/>
                    </a:cxn>
                    <a:cxn ang="0">
                      <a:pos x="41" y="52"/>
                    </a:cxn>
                    <a:cxn ang="0">
                      <a:pos x="50" y="37"/>
                    </a:cxn>
                    <a:cxn ang="0">
                      <a:pos x="62" y="24"/>
                    </a:cxn>
                    <a:cxn ang="0">
                      <a:pos x="77" y="13"/>
                    </a:cxn>
                    <a:cxn ang="0">
                      <a:pos x="96" y="5"/>
                    </a:cxn>
                    <a:cxn ang="0">
                      <a:pos x="120" y="0"/>
                    </a:cxn>
                    <a:cxn ang="0">
                      <a:pos x="143" y="0"/>
                    </a:cxn>
                    <a:cxn ang="0">
                      <a:pos x="165" y="7"/>
                    </a:cxn>
                    <a:cxn ang="0">
                      <a:pos x="184" y="16"/>
                    </a:cxn>
                    <a:cxn ang="0">
                      <a:pos x="201" y="31"/>
                    </a:cxn>
                    <a:cxn ang="0">
                      <a:pos x="215" y="51"/>
                    </a:cxn>
                    <a:cxn ang="0">
                      <a:pos x="221" y="73"/>
                    </a:cxn>
                    <a:cxn ang="0">
                      <a:pos x="217" y="72"/>
                    </a:cxn>
                    <a:cxn ang="0">
                      <a:pos x="205" y="64"/>
                    </a:cxn>
                    <a:cxn ang="0">
                      <a:pos x="184" y="58"/>
                    </a:cxn>
                    <a:cxn ang="0">
                      <a:pos x="164" y="57"/>
                    </a:cxn>
                    <a:cxn ang="0">
                      <a:pos x="145" y="63"/>
                    </a:cxn>
                    <a:cxn ang="0">
                      <a:pos x="132" y="73"/>
                    </a:cxn>
                    <a:cxn ang="0">
                      <a:pos x="127" y="85"/>
                    </a:cxn>
                    <a:cxn ang="0">
                      <a:pos x="123" y="102"/>
                    </a:cxn>
                    <a:cxn ang="0">
                      <a:pos x="120" y="124"/>
                    </a:cxn>
                    <a:cxn ang="0">
                      <a:pos x="113" y="147"/>
                    </a:cxn>
                    <a:cxn ang="0">
                      <a:pos x="104" y="168"/>
                    </a:cxn>
                    <a:cxn ang="0">
                      <a:pos x="89" y="190"/>
                    </a:cxn>
                    <a:cxn ang="0">
                      <a:pos x="69" y="207"/>
                    </a:cxn>
                    <a:cxn ang="0">
                      <a:pos x="47" y="219"/>
                    </a:cxn>
                    <a:cxn ang="0">
                      <a:pos x="25" y="226"/>
                    </a:cxn>
                    <a:cxn ang="0">
                      <a:pos x="0" y="229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44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ru-RU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</p:grpSp>
        </p:grpSp>
      </p:grpSp>
      <p:sp>
        <p:nvSpPr>
          <p:cNvPr id="757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5" name="Rectangle 5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6" name="Rectangle 5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69B1F-97F2-48FA-B54D-6C84F5EE4E91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15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2FE4D-98C8-46AA-A4C3-088CBA12B8E6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036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15C6C-61BB-4F36-90E9-6075E9804401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846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321300" y="1524000"/>
            <a:ext cx="3670300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321300" y="3957638"/>
            <a:ext cx="3670300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7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94BD7-CE41-488D-ADC9-02ADF3482846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784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500188" y="228600"/>
            <a:ext cx="7491412" cy="6010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9D90D-3063-44B5-826E-185B6B88F033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050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00188" y="1524000"/>
            <a:ext cx="3668712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321300" y="1524000"/>
            <a:ext cx="3670300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1500188" y="3957638"/>
            <a:ext cx="3668712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21300" y="3957638"/>
            <a:ext cx="3670300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60D35-CB43-4198-8CE8-3FAFBF98C582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68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</p:grpSp>
      <p:grpSp>
        <p:nvGrpSpPr>
          <p:cNvPr id="34" name="Group 35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grpSp>
          <p:nvGrpSpPr>
            <p:cNvPr id="36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37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45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5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b="1">
                      <a:solidFill>
                        <a:srgbClr val="333300"/>
                      </a:solidFill>
                    </a:endParaRPr>
                  </a:p>
                </p:txBody>
              </p:sp>
              <p:sp>
                <p:nvSpPr>
                  <p:cNvPr id="5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b="1">
                      <a:solidFill>
                        <a:srgbClr val="333300"/>
                      </a:solidFill>
                    </a:endParaRPr>
                  </a:p>
                </p:txBody>
              </p:sp>
              <p:sp>
                <p:nvSpPr>
                  <p:cNvPr id="52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b="1">
                      <a:solidFill>
                        <a:srgbClr val="333300"/>
                      </a:solidFill>
                    </a:endParaRPr>
                  </a:p>
                </p:txBody>
              </p:sp>
              <p:sp>
                <p:nvSpPr>
                  <p:cNvPr id="53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ru-RU" b="1">
                      <a:solidFill>
                        <a:srgbClr val="333300"/>
                      </a:solidFill>
                    </a:endParaRPr>
                  </a:p>
                </p:txBody>
              </p:sp>
            </p:grpSp>
            <p:sp>
              <p:nvSpPr>
                <p:cNvPr id="46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47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ru-RU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8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ru-RU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9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ru-RU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38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39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40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41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42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/>
                  <a:ahLst/>
                  <a:cxnLst>
                    <a:cxn ang="0">
                      <a:pos x="212" y="204"/>
                    </a:cxn>
                    <a:cxn ang="0">
                      <a:pos x="194" y="158"/>
                    </a:cxn>
                    <a:cxn ang="0">
                      <a:pos x="188" y="111"/>
                    </a:cxn>
                    <a:cxn ang="0">
                      <a:pos x="183" y="72"/>
                    </a:cxn>
                    <a:cxn ang="0">
                      <a:pos x="178" y="52"/>
                    </a:cxn>
                    <a:cxn ang="0">
                      <a:pos x="169" y="37"/>
                    </a:cxn>
                    <a:cxn ang="0">
                      <a:pos x="157" y="24"/>
                    </a:cxn>
                    <a:cxn ang="0">
                      <a:pos x="143" y="13"/>
                    </a:cxn>
                    <a:cxn ang="0">
                      <a:pos x="124" y="5"/>
                    </a:cxn>
                    <a:cxn ang="0">
                      <a:pos x="100" y="0"/>
                    </a:cxn>
                    <a:cxn ang="0">
                      <a:pos x="76" y="0"/>
                    </a:cxn>
                    <a:cxn ang="0">
                      <a:pos x="54" y="7"/>
                    </a:cxn>
                    <a:cxn ang="0">
                      <a:pos x="35" y="16"/>
                    </a:cxn>
                    <a:cxn ang="0">
                      <a:pos x="18" y="31"/>
                    </a:cxn>
                    <a:cxn ang="0">
                      <a:pos x="5" y="51"/>
                    </a:cxn>
                    <a:cxn ang="0">
                      <a:pos x="0" y="73"/>
                    </a:cxn>
                    <a:cxn ang="0">
                      <a:pos x="3" y="72"/>
                    </a:cxn>
                    <a:cxn ang="0">
                      <a:pos x="15" y="64"/>
                    </a:cxn>
                    <a:cxn ang="0">
                      <a:pos x="35" y="58"/>
                    </a:cxn>
                    <a:cxn ang="0">
                      <a:pos x="56" y="57"/>
                    </a:cxn>
                    <a:cxn ang="0">
                      <a:pos x="74" y="63"/>
                    </a:cxn>
                    <a:cxn ang="0">
                      <a:pos x="87" y="73"/>
                    </a:cxn>
                    <a:cxn ang="0">
                      <a:pos x="93" y="85"/>
                    </a:cxn>
                    <a:cxn ang="0">
                      <a:pos x="96" y="102"/>
                    </a:cxn>
                    <a:cxn ang="0">
                      <a:pos x="100" y="124"/>
                    </a:cxn>
                    <a:cxn ang="0">
                      <a:pos x="106" y="147"/>
                    </a:cxn>
                    <a:cxn ang="0">
                      <a:pos x="116" y="168"/>
                    </a:cxn>
                    <a:cxn ang="0">
                      <a:pos x="131" y="190"/>
                    </a:cxn>
                    <a:cxn ang="0">
                      <a:pos x="150" y="207"/>
                    </a:cxn>
                    <a:cxn ang="0">
                      <a:pos x="172" y="219"/>
                    </a:cxn>
                    <a:cxn ang="0">
                      <a:pos x="194" y="226"/>
                    </a:cxn>
                    <a:cxn ang="0">
                      <a:pos x="220" y="229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43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/>
                  <a:ahLst/>
                  <a:cxnLst>
                    <a:cxn ang="0">
                      <a:pos x="7" y="204"/>
                    </a:cxn>
                    <a:cxn ang="0">
                      <a:pos x="25" y="158"/>
                    </a:cxn>
                    <a:cxn ang="0">
                      <a:pos x="31" y="111"/>
                    </a:cxn>
                    <a:cxn ang="0">
                      <a:pos x="36" y="72"/>
                    </a:cxn>
                    <a:cxn ang="0">
                      <a:pos x="41" y="52"/>
                    </a:cxn>
                    <a:cxn ang="0">
                      <a:pos x="50" y="37"/>
                    </a:cxn>
                    <a:cxn ang="0">
                      <a:pos x="62" y="24"/>
                    </a:cxn>
                    <a:cxn ang="0">
                      <a:pos x="77" y="13"/>
                    </a:cxn>
                    <a:cxn ang="0">
                      <a:pos x="96" y="5"/>
                    </a:cxn>
                    <a:cxn ang="0">
                      <a:pos x="120" y="0"/>
                    </a:cxn>
                    <a:cxn ang="0">
                      <a:pos x="143" y="0"/>
                    </a:cxn>
                    <a:cxn ang="0">
                      <a:pos x="165" y="7"/>
                    </a:cxn>
                    <a:cxn ang="0">
                      <a:pos x="184" y="16"/>
                    </a:cxn>
                    <a:cxn ang="0">
                      <a:pos x="201" y="31"/>
                    </a:cxn>
                    <a:cxn ang="0">
                      <a:pos x="215" y="51"/>
                    </a:cxn>
                    <a:cxn ang="0">
                      <a:pos x="221" y="73"/>
                    </a:cxn>
                    <a:cxn ang="0">
                      <a:pos x="217" y="72"/>
                    </a:cxn>
                    <a:cxn ang="0">
                      <a:pos x="205" y="64"/>
                    </a:cxn>
                    <a:cxn ang="0">
                      <a:pos x="184" y="58"/>
                    </a:cxn>
                    <a:cxn ang="0">
                      <a:pos x="164" y="57"/>
                    </a:cxn>
                    <a:cxn ang="0">
                      <a:pos x="145" y="63"/>
                    </a:cxn>
                    <a:cxn ang="0">
                      <a:pos x="132" y="73"/>
                    </a:cxn>
                    <a:cxn ang="0">
                      <a:pos x="127" y="85"/>
                    </a:cxn>
                    <a:cxn ang="0">
                      <a:pos x="123" y="102"/>
                    </a:cxn>
                    <a:cxn ang="0">
                      <a:pos x="120" y="124"/>
                    </a:cxn>
                    <a:cxn ang="0">
                      <a:pos x="113" y="147"/>
                    </a:cxn>
                    <a:cxn ang="0">
                      <a:pos x="104" y="168"/>
                    </a:cxn>
                    <a:cxn ang="0">
                      <a:pos x="89" y="190"/>
                    </a:cxn>
                    <a:cxn ang="0">
                      <a:pos x="69" y="207"/>
                    </a:cxn>
                    <a:cxn ang="0">
                      <a:pos x="47" y="219"/>
                    </a:cxn>
                    <a:cxn ang="0">
                      <a:pos x="25" y="226"/>
                    </a:cxn>
                    <a:cxn ang="0">
                      <a:pos x="0" y="229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b="1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44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kumimoji="1" lang="ru-RU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</p:grpSp>
        </p:grpSp>
      </p:grpSp>
      <p:sp>
        <p:nvSpPr>
          <p:cNvPr id="757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5" name="Rectangle 5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6" name="Rectangle 5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69B1F-97F2-48FA-B54D-6C84F5EE4E91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22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8DF2-59D7-40E6-800F-0405ED392EBE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997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BAE73-1132-4CF8-8300-B0132A21DA81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821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78CF4-F872-43A2-BBAC-C2EAFF9FC243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19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78289-FFEE-4CFA-ADF2-01A2C064E035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8DF2-59D7-40E6-800F-0405ED392EBE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5404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F6151-A4F5-4DF9-8832-6F669284B4D4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235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08857-07AC-4A59-ABE1-51BF832744EF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8739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86669-2B1C-4442-8401-49FBD0211E07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1490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99BC6-266C-4571-A65B-F6DCE163C680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9501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2FE4D-98C8-46AA-A4C3-088CBA12B8E6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4905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15C6C-61BB-4F36-90E9-6075E9804401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093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321300" y="1524000"/>
            <a:ext cx="3670300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321300" y="3957638"/>
            <a:ext cx="3670300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7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94BD7-CE41-488D-ADC9-02ADF3482846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9836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500188" y="228600"/>
            <a:ext cx="7491412" cy="6010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9D90D-3063-44B5-826E-185B6B88F033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2471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00188" y="1524000"/>
            <a:ext cx="3668712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321300" y="1524000"/>
            <a:ext cx="3670300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1500188" y="3957638"/>
            <a:ext cx="3668712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21300" y="3957638"/>
            <a:ext cx="3670300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60D35-CB43-4198-8CE8-3FAFBF98C582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767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BAE73-1132-4CF8-8300-B0132A21DA81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67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78CF4-F872-43A2-BBAC-C2EAFF9FC243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28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8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78289-FFEE-4CFA-ADF2-01A2C064E035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15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F6151-A4F5-4DF9-8832-6F669284B4D4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87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08857-07AC-4A59-ABE1-51BF832744EF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64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86669-2B1C-4442-8401-49FBD0211E07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9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99BC6-266C-4571-A65B-F6DCE163C680}" type="slidenum">
              <a:rPr lang="ru-RU">
                <a:solidFill>
                  <a:srgbClr val="33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3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74755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56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74757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58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74759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0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1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2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3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4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5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6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7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8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74769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0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74771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2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3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4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5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6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7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8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9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80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81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82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83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</p:grpSp>
      <p:sp>
        <p:nvSpPr>
          <p:cNvPr id="3075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4786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74787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74788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F12CCA-9442-4EC3-905B-922064417B68}" type="slidenum">
              <a:rPr lang="ru-RU">
                <a:solidFill>
                  <a:srgbClr val="3333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58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74755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56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74757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58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74759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0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1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2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3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4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5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6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7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68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74769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0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endParaRPr kumimoji="1" lang="ru-RU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74771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2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3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4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5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6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7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8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79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80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81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82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  <p:sp>
          <p:nvSpPr>
            <p:cNvPr id="74783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b="1">
                <a:solidFill>
                  <a:srgbClr val="333300"/>
                </a:solidFill>
              </a:endParaRPr>
            </a:p>
          </p:txBody>
        </p:sp>
      </p:grpSp>
      <p:sp>
        <p:nvSpPr>
          <p:cNvPr id="3075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4786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74787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333300"/>
              </a:solidFill>
            </a:endParaRPr>
          </a:p>
        </p:txBody>
      </p:sp>
      <p:sp>
        <p:nvSpPr>
          <p:cNvPr id="74788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F12CCA-9442-4EC3-905B-922064417B68}" type="slidenum">
              <a:rPr lang="ru-RU">
                <a:solidFill>
                  <a:srgbClr val="3333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84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2.png"/><Relationship Id="rId5" Type="http://schemas.openxmlformats.org/officeDocument/2006/relationships/image" Target="../media/image10.jpe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5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9.jpe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9"/>
          <p:cNvSpPr>
            <a:spLocks noChangeArrowheads="1" noChangeShapeType="1" noTextEdit="1"/>
          </p:cNvSpPr>
          <p:nvPr/>
        </p:nvSpPr>
        <p:spPr bwMode="auto">
          <a:xfrm>
            <a:off x="1476251" y="1484287"/>
            <a:ext cx="7488237" cy="144065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kern="10" dirty="0" err="1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Тэкставыя</a:t>
            </a:r>
            <a:r>
              <a:rPr lang="ru-RU" sz="4400" b="1" kern="10" dirty="0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</a:t>
            </a:r>
            <a:r>
              <a:rPr lang="ru-RU" sz="4400" b="1" kern="10" dirty="0" err="1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задачы</a:t>
            </a:r>
            <a:r>
              <a:rPr lang="ru-RU" sz="4400" b="1" kern="10" dirty="0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dirty="0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на </a:t>
            </a:r>
            <a:r>
              <a:rPr lang="ru-RU" sz="3600" b="1" kern="10" dirty="0" err="1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сумесі</a:t>
            </a:r>
            <a:r>
              <a:rPr lang="ru-RU" sz="3600" b="1" kern="10" dirty="0" smtClean="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, сплавы, растворы</a:t>
            </a:r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4643635" y="4050938"/>
            <a:ext cx="432085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be-BY" b="0" dirty="0">
                <a:latin typeface="+mj-lt"/>
              </a:rPr>
              <a:t>Галабурда Ала Міхайлаўна, </a:t>
            </a:r>
            <a:endParaRPr lang="ru-RU" b="0" dirty="0">
              <a:latin typeface="+mj-lt"/>
            </a:endParaRPr>
          </a:p>
          <a:p>
            <a:pPr algn="ctr"/>
            <a:r>
              <a:rPr lang="be-BY" b="0" dirty="0">
                <a:latin typeface="+mj-lt"/>
              </a:rPr>
              <a:t>настаўнік матэматыкі  ДУА </a:t>
            </a:r>
            <a:endParaRPr lang="be-BY" b="0" dirty="0" smtClean="0">
              <a:latin typeface="+mj-lt"/>
            </a:endParaRPr>
          </a:p>
          <a:p>
            <a:pPr algn="ctr"/>
            <a:r>
              <a:rPr lang="be-BY" b="0" dirty="0" smtClean="0">
                <a:latin typeface="+mj-lt"/>
              </a:rPr>
              <a:t>“</a:t>
            </a:r>
            <a:r>
              <a:rPr lang="be-BY" b="0" dirty="0">
                <a:latin typeface="+mj-lt"/>
              </a:rPr>
              <a:t>Мікелеўшчынскі вучэбна- педагагічны</a:t>
            </a:r>
            <a:endParaRPr lang="ru-RU" b="0" dirty="0">
              <a:latin typeface="+mj-lt"/>
            </a:endParaRPr>
          </a:p>
          <a:p>
            <a:pPr algn="ctr"/>
            <a:r>
              <a:rPr lang="be-BY" b="0" dirty="0">
                <a:latin typeface="+mj-lt"/>
              </a:rPr>
              <a:t> комплекс дзіцячы сад-сярэдняя школа”</a:t>
            </a:r>
            <a:endParaRPr lang="ru-RU" b="0" dirty="0">
              <a:latin typeface="+mj-lt"/>
            </a:endParaRPr>
          </a:p>
          <a:p>
            <a:pPr algn="ctr"/>
            <a:r>
              <a:rPr lang="be-BY" b="0" dirty="0">
                <a:latin typeface="+mj-lt"/>
              </a:rPr>
              <a:t>Мастоўскага раёна</a:t>
            </a:r>
            <a:endParaRPr lang="ru-RU" b="0" dirty="0">
              <a:latin typeface="+mj-lt"/>
            </a:endParaRPr>
          </a:p>
          <a:p>
            <a:pPr algn="r"/>
            <a:endParaRPr lang="ru-RU" b="0" dirty="0">
              <a:solidFill>
                <a:srgbClr val="3333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72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3" name="Rectangle 2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4" name="Rectangle 28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5" name="Rectangle 3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6" name="Rectangle 175"/>
          <p:cNvSpPr>
            <a:spLocks noChangeArrowheads="1"/>
          </p:cNvSpPr>
          <p:nvPr/>
        </p:nvSpPr>
        <p:spPr bwMode="auto">
          <a:xfrm>
            <a:off x="1763713" y="5330825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333300"/>
                </a:solidFill>
                <a:cs typeface="Times New Roman" pitchFamily="18" charset="0"/>
              </a:rPr>
              <a:t>                       </a:t>
            </a:r>
            <a:endParaRPr lang="ru-RU" sz="2000">
              <a:solidFill>
                <a:srgbClr val="333300"/>
              </a:solidFill>
            </a:endParaRPr>
          </a:p>
        </p:txBody>
      </p:sp>
      <p:sp>
        <p:nvSpPr>
          <p:cNvPr id="9223" name="WordArt 306" descr="Песок"/>
          <p:cNvSpPr>
            <a:spLocks noChangeArrowheads="1" noChangeShapeType="1" noTextEdit="1"/>
          </p:cNvSpPr>
          <p:nvPr/>
        </p:nvSpPr>
        <p:spPr bwMode="auto">
          <a:xfrm rot="5400000">
            <a:off x="-2771526" y="3194446"/>
            <a:ext cx="6858000" cy="5238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kern="10" dirty="0" smtClean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задача</a:t>
            </a: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r>
              <a:rPr lang="ru-RU" sz="3600" b="1" kern="10" dirty="0" smtClean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ru-RU" sz="3600" b="1" kern="10" dirty="0">
              <a:ln w="12700">
                <a:solidFill>
                  <a:srgbClr val="C4B596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53882" dir="2700000" algn="ctr" rotWithShape="0">
                  <a:srgbClr val="CBCBCB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248" name="WordArt 307" descr="Белый мрамор"/>
          <p:cNvSpPr>
            <a:spLocks noChangeArrowheads="1" noChangeShapeType="1" noTextEdit="1"/>
          </p:cNvSpPr>
          <p:nvPr/>
        </p:nvSpPr>
        <p:spPr bwMode="auto">
          <a:xfrm>
            <a:off x="8459788" y="6237288"/>
            <a:ext cx="514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Arial"/>
              </a:rPr>
              <a:t> </a:t>
            </a:r>
          </a:p>
        </p:txBody>
      </p:sp>
      <p:sp>
        <p:nvSpPr>
          <p:cNvPr id="10249" name="TextBox 17"/>
          <p:cNvSpPr txBox="1">
            <a:spLocks noChangeArrowheads="1"/>
          </p:cNvSpPr>
          <p:nvPr/>
        </p:nvSpPr>
        <p:spPr bwMode="auto">
          <a:xfrm>
            <a:off x="6011863" y="270827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0">
                <a:solidFill>
                  <a:srgbClr val="333300"/>
                </a:solidFill>
              </a:rPr>
              <a:t> </a:t>
            </a:r>
          </a:p>
        </p:txBody>
      </p:sp>
      <p:sp>
        <p:nvSpPr>
          <p:cNvPr id="10250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1" name="Rectangle 5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4" name="TextBox 24"/>
          <p:cNvSpPr txBox="1">
            <a:spLocks noChangeArrowheads="1"/>
          </p:cNvSpPr>
          <p:nvPr/>
        </p:nvSpPr>
        <p:spPr bwMode="auto">
          <a:xfrm>
            <a:off x="1547813" y="188913"/>
            <a:ext cx="748823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Старадаўні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спосаб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(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дыяганальная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схема)</a:t>
            </a:r>
            <a:endParaRPr lang="ru-RU" sz="2400" dirty="0" smtClean="0">
              <a:solidFill>
                <a:srgbClr val="FF0000"/>
              </a:solidFill>
              <a:latin typeface="Times New Roman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33CC"/>
              </a:solidFill>
              <a:latin typeface="Times New Roman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33CC"/>
                </a:solidFill>
                <a:latin typeface="Times New Roman"/>
              </a:rPr>
              <a:t>ЗАДАЧА </a:t>
            </a:r>
            <a:r>
              <a:rPr lang="ru-RU" sz="2400" dirty="0" smtClean="0">
                <a:solidFill>
                  <a:srgbClr val="0033CC"/>
                </a:solidFill>
                <a:latin typeface="Times New Roman"/>
              </a:rPr>
              <a:t>4</a:t>
            </a:r>
          </a:p>
          <a:p>
            <a:r>
              <a:rPr lang="be-BY" sz="2400" b="0" dirty="0">
                <a:solidFill>
                  <a:schemeClr val="tx2"/>
                </a:solidFill>
                <a:latin typeface="+mj-lt"/>
              </a:rPr>
              <a:t>Для прыгатавання бетоннага раствору змяшалі сухія пясок і цэмент. Атрымалі 75 кг сумесі, у якой пясок складае 24%. Колькі пяску яшчэ трэба дабавіць, каб цэмент складаў 30% сумесі</a:t>
            </a:r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?</a:t>
            </a:r>
          </a:p>
          <a:p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Рашэнне.</a:t>
            </a:r>
            <a:endParaRPr lang="ru-RU" sz="2400" b="0" dirty="0">
              <a:solidFill>
                <a:schemeClr val="tx2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717675" y="4211177"/>
                <a:ext cx="4572000" cy="20995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be-BY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be-BY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46</m:t>
                        </m:r>
                      </m:den>
                    </m:f>
                    <m:r>
                      <a:rPr lang="be-BY" sz="2400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be-BY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75</m:t>
                        </m:r>
                      </m:num>
                      <m:den>
                        <m:r>
                          <a:rPr lang="be-BY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х</m:t>
                        </m:r>
                      </m:den>
                    </m:f>
                  </m:oMath>
                </a14:m>
                <a:r>
                  <a:rPr lang="be-BY" sz="2400" dirty="0">
                    <a:solidFill>
                      <a:schemeClr val="tx2"/>
                    </a:solidFill>
                    <a:latin typeface="+mj-lt"/>
                  </a:rPr>
                  <a:t> ; </a:t>
                </a:r>
                <a:endParaRPr lang="be-BY" sz="2400" dirty="0" smtClean="0">
                  <a:solidFill>
                    <a:schemeClr val="tx2"/>
                  </a:solidFill>
                  <a:latin typeface="+mj-lt"/>
                </a:endParaRPr>
              </a:p>
              <a:p>
                <a:r>
                  <a:rPr lang="be-BY" sz="2400" dirty="0">
                    <a:solidFill>
                      <a:schemeClr val="tx2"/>
                    </a:solidFill>
                    <a:latin typeface="+mj-lt"/>
                  </a:rPr>
                  <a:t>30х=75</a:t>
                </a:r>
                <a14:m>
                  <m:oMath xmlns:m="http://schemas.openxmlformats.org/officeDocument/2006/math">
                    <m:r>
                      <a:rPr lang="be-BY" sz="2400">
                        <a:solidFill>
                          <a:schemeClr val="tx2"/>
                        </a:solidFill>
                        <a:latin typeface="Cambria Math"/>
                      </a:rPr>
                      <m:t>•</m:t>
                    </m:r>
                  </m:oMath>
                </a14:m>
                <a:r>
                  <a:rPr lang="be-BY" sz="2400" dirty="0">
                    <a:solidFill>
                      <a:schemeClr val="tx2"/>
                    </a:solidFill>
                    <a:latin typeface="+mj-lt"/>
                  </a:rPr>
                  <a:t>46 ; </a:t>
                </a:r>
                <a:endParaRPr lang="be-BY" sz="2400" dirty="0" smtClean="0">
                  <a:solidFill>
                    <a:schemeClr val="tx2"/>
                  </a:solidFill>
                  <a:latin typeface="+mj-lt"/>
                </a:endParaRPr>
              </a:p>
              <a:p>
                <a:r>
                  <a:rPr lang="be-BY" sz="2400" dirty="0" smtClean="0">
                    <a:solidFill>
                      <a:schemeClr val="tx2"/>
                    </a:solidFill>
                    <a:latin typeface="+mj-lt"/>
                  </a:rPr>
                  <a:t>х=115.</a:t>
                </a:r>
              </a:p>
              <a:p>
                <a:r>
                  <a:rPr lang="be-BY" sz="2400" dirty="0" smtClean="0">
                    <a:solidFill>
                      <a:schemeClr val="tx2"/>
                    </a:solidFill>
                    <a:latin typeface="+mj-lt"/>
                  </a:rPr>
                  <a:t>Трэба дабавіць 115 кг пяску.</a:t>
                </a:r>
                <a:endParaRPr lang="ru-RU" sz="2400" dirty="0">
                  <a:solidFill>
                    <a:schemeClr val="tx2"/>
                  </a:solidFill>
                  <a:latin typeface="+mj-lt"/>
                </a:endParaRPr>
              </a:p>
              <a:p>
                <a:r>
                  <a:rPr lang="be-BY" sz="2400" dirty="0">
                    <a:solidFill>
                      <a:schemeClr val="tx2"/>
                    </a:solidFill>
                    <a:latin typeface="+mj-lt"/>
                  </a:rPr>
                  <a:t>Адказ: </a:t>
                </a:r>
                <a:r>
                  <a:rPr lang="be-BY" sz="2400" smtClean="0">
                    <a:solidFill>
                      <a:schemeClr val="tx2"/>
                    </a:solidFill>
                    <a:latin typeface="+mj-lt"/>
                  </a:rPr>
                  <a:t>115 кг.</a:t>
                </a:r>
                <a:endParaRPr lang="ru-RU" sz="2400" dirty="0">
                  <a:solidFill>
                    <a:schemeClr val="tx2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675" y="4211177"/>
                <a:ext cx="4572000" cy="2099549"/>
              </a:xfrm>
              <a:prstGeom prst="rect">
                <a:avLst/>
              </a:prstGeom>
              <a:blipFill rotWithShape="1">
                <a:blip r:embed="rId4"/>
                <a:stretch>
                  <a:fillRect l="-2133" b="-58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5" name="Picture 3" descr="C:\Users\User\Desktop\Презентация факультатив\zameshivanie-betonnoi-smes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488" y="4221368"/>
            <a:ext cx="3360000" cy="252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699792" y="2997909"/>
            <a:ext cx="2898997" cy="1212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377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3" name="Rectangle 2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4" name="Rectangle 28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5" name="Rectangle 3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6" name="Rectangle 175"/>
          <p:cNvSpPr>
            <a:spLocks noChangeArrowheads="1"/>
          </p:cNvSpPr>
          <p:nvPr/>
        </p:nvSpPr>
        <p:spPr bwMode="auto">
          <a:xfrm>
            <a:off x="1763713" y="5330825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333300"/>
                </a:solidFill>
                <a:cs typeface="Times New Roman" pitchFamily="18" charset="0"/>
              </a:rPr>
              <a:t>                       </a:t>
            </a:r>
            <a:endParaRPr lang="ru-RU" sz="2000" dirty="0">
              <a:solidFill>
                <a:srgbClr val="333300"/>
              </a:solidFill>
            </a:endParaRPr>
          </a:p>
        </p:txBody>
      </p:sp>
      <p:sp>
        <p:nvSpPr>
          <p:cNvPr id="9223" name="WordArt 306" descr="Песок"/>
          <p:cNvSpPr>
            <a:spLocks noChangeArrowheads="1" noChangeShapeType="1" noTextEdit="1"/>
          </p:cNvSpPr>
          <p:nvPr/>
        </p:nvSpPr>
        <p:spPr bwMode="auto">
          <a:xfrm rot="5400000">
            <a:off x="-2771526" y="3194446"/>
            <a:ext cx="6858000" cy="5238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kern="10" dirty="0" smtClean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задача</a:t>
            </a:r>
            <a:r>
              <a:rPr lang="en-US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</a:t>
            </a:r>
            <a:r>
              <a:rPr lang="ru-RU" sz="3600" b="1" kern="10" dirty="0" smtClean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ru-RU" sz="3600" b="1" kern="10" dirty="0">
              <a:ln w="12700">
                <a:solidFill>
                  <a:srgbClr val="C4B596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53882" dir="2700000" algn="ctr" rotWithShape="0">
                  <a:srgbClr val="CBCBCB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248" name="WordArt 307" descr="Белый мрамор"/>
          <p:cNvSpPr>
            <a:spLocks noChangeArrowheads="1" noChangeShapeType="1" noTextEdit="1"/>
          </p:cNvSpPr>
          <p:nvPr/>
        </p:nvSpPr>
        <p:spPr bwMode="auto">
          <a:xfrm>
            <a:off x="8459788" y="6237288"/>
            <a:ext cx="514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Arial"/>
              </a:rPr>
              <a:t> </a:t>
            </a:r>
          </a:p>
        </p:txBody>
      </p:sp>
      <p:sp>
        <p:nvSpPr>
          <p:cNvPr id="10249" name="TextBox 17"/>
          <p:cNvSpPr txBox="1">
            <a:spLocks noChangeArrowheads="1"/>
          </p:cNvSpPr>
          <p:nvPr/>
        </p:nvSpPr>
        <p:spPr bwMode="auto">
          <a:xfrm>
            <a:off x="6011863" y="270827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0">
                <a:solidFill>
                  <a:srgbClr val="333300"/>
                </a:solidFill>
              </a:rPr>
              <a:t> </a:t>
            </a:r>
          </a:p>
        </p:txBody>
      </p:sp>
      <p:sp>
        <p:nvSpPr>
          <p:cNvPr id="10250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1" name="Rectangle 5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4" name="TextBox 24"/>
          <p:cNvSpPr txBox="1">
            <a:spLocks noChangeArrowheads="1"/>
          </p:cNvSpPr>
          <p:nvPr/>
        </p:nvSpPr>
        <p:spPr bwMode="auto">
          <a:xfrm>
            <a:off x="1547813" y="188913"/>
            <a:ext cx="7488237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rgbClr val="FF0000"/>
                </a:solidFill>
                <a:latin typeface="Times New Roman"/>
              </a:rPr>
              <a:t>Даследчая</a:t>
            </a:r>
            <a:r>
              <a:rPr lang="ru-RU" sz="2800" dirty="0" smtClean="0">
                <a:solidFill>
                  <a:srgbClr val="FF0000"/>
                </a:solidFill>
                <a:latin typeface="Times New Roman"/>
              </a:rPr>
              <a:t> задача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33CC"/>
              </a:solidFill>
              <a:latin typeface="Times New Roman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33CC"/>
                </a:solidFill>
                <a:latin typeface="Times New Roman"/>
              </a:rPr>
              <a:t>ЗАДАЧА 5</a:t>
            </a:r>
            <a:endParaRPr lang="ru-RU" sz="2400" dirty="0" smtClean="0">
              <a:solidFill>
                <a:srgbClr val="0033CC"/>
              </a:solidFill>
              <a:latin typeface="Times New Roman"/>
            </a:endParaRPr>
          </a:p>
          <a:p>
            <a:r>
              <a:rPr lang="ru-RU" sz="2000" b="0" dirty="0">
                <a:solidFill>
                  <a:schemeClr val="tx2"/>
                </a:solidFill>
                <a:latin typeface="+mj-lt"/>
              </a:rPr>
              <a:t>У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бутлю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,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аб'ём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якога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smtClean="0">
                <a:solidFill>
                  <a:schemeClr val="tx2"/>
                </a:solidFill>
                <a:latin typeface="+mj-lt"/>
              </a:rPr>
              <a:t>3 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л,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знаходзіцца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12%-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ны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раствор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солі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. З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бутлі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выліваюць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1 л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сумесі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і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даліваюць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1 л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вады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,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атрымліваючы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новы раствор. Якая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канцэнтрацыя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солі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ў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бутлі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пасля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smtClean="0">
                <a:solidFill>
                  <a:schemeClr val="tx2"/>
                </a:solidFill>
                <a:latin typeface="+mj-lt"/>
              </a:rPr>
              <a:t>такой </a:t>
            </a:r>
            <a:r>
              <a:rPr lang="ru-RU" sz="2000" b="0" dirty="0" err="1" smtClean="0">
                <a:solidFill>
                  <a:schemeClr val="tx2"/>
                </a:solidFill>
                <a:latin typeface="+mj-lt"/>
              </a:rPr>
              <a:t>працэдуры</a:t>
            </a:r>
            <a:r>
              <a:rPr lang="ru-RU" sz="2000" b="0" dirty="0" smtClean="0">
                <a:solidFill>
                  <a:schemeClr val="tx2"/>
                </a:solidFill>
                <a:latin typeface="+mj-lt"/>
              </a:rPr>
              <a:t>?</a:t>
            </a:r>
          </a:p>
          <a:p>
            <a:pPr algn="ctr"/>
            <a:endParaRPr lang="ru-RU" sz="2000" b="0" dirty="0" smtClean="0">
              <a:solidFill>
                <a:schemeClr val="tx2"/>
              </a:solidFill>
              <a:latin typeface="+mj-lt"/>
            </a:endParaRPr>
          </a:p>
          <a:p>
            <a:pPr algn="ctr"/>
            <a:r>
              <a:rPr lang="ru-RU" sz="2000" dirty="0" err="1" smtClean="0">
                <a:solidFill>
                  <a:srgbClr val="0033CC"/>
                </a:solidFill>
                <a:latin typeface="+mj-lt"/>
              </a:rPr>
              <a:t>Напрамкі</a:t>
            </a:r>
            <a:r>
              <a:rPr lang="ru-RU" sz="2000" dirty="0" smtClean="0">
                <a:solidFill>
                  <a:srgbClr val="0033CC"/>
                </a:solidFill>
                <a:latin typeface="+mj-lt"/>
              </a:rPr>
              <a:t> </a:t>
            </a:r>
            <a:r>
              <a:rPr lang="ru-RU" sz="2000" dirty="0" err="1" smtClean="0">
                <a:solidFill>
                  <a:srgbClr val="0033CC"/>
                </a:solidFill>
                <a:latin typeface="+mj-lt"/>
              </a:rPr>
              <a:t>даследавання</a:t>
            </a:r>
            <a:r>
              <a:rPr lang="ru-RU" sz="2000" b="0" dirty="0" smtClean="0">
                <a:solidFill>
                  <a:srgbClr val="0033CC"/>
                </a:solidFill>
                <a:latin typeface="+mj-lt"/>
              </a:rPr>
              <a:t>:</a:t>
            </a:r>
          </a:p>
          <a:p>
            <a:r>
              <a:rPr lang="ru-RU" sz="2000" b="0" dirty="0" smtClean="0">
                <a:solidFill>
                  <a:schemeClr val="tx2"/>
                </a:solidFill>
                <a:latin typeface="+mj-lt"/>
              </a:rPr>
              <a:t>а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) Якая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канцэнтрацыя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солі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ў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бутлі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пасля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2-х, 3-х, </a:t>
            </a:r>
            <a:r>
              <a:rPr lang="ru-RU" sz="2000" b="0" i="1" dirty="0">
                <a:solidFill>
                  <a:schemeClr val="tx2"/>
                </a:solidFill>
                <a:latin typeface="+mj-lt"/>
              </a:rPr>
              <a:t>п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такіх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працэдур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?</a:t>
            </a:r>
          </a:p>
          <a:p>
            <a:r>
              <a:rPr lang="ru-RU" sz="2000" b="0" dirty="0">
                <a:solidFill>
                  <a:schemeClr val="tx2"/>
                </a:solidFill>
                <a:latin typeface="+mj-lt"/>
              </a:rPr>
              <a:t>б)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Прыдумайце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 smtClean="0">
                <a:solidFill>
                  <a:schemeClr val="tx2"/>
                </a:solidFill>
                <a:latin typeface="+mj-lt"/>
              </a:rPr>
              <a:t>ўласныя</a:t>
            </a:r>
            <a:r>
              <a:rPr lang="ru-RU" sz="2000" b="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 smtClean="0">
                <a:solidFill>
                  <a:schemeClr val="tx2"/>
                </a:solidFill>
                <a:latin typeface="+mj-lt"/>
              </a:rPr>
              <a:t>абагульненні</a:t>
            </a:r>
            <a:r>
              <a:rPr lang="ru-RU" sz="2000" b="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гэтай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задачы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.</a:t>
            </a:r>
          </a:p>
          <a:p>
            <a:r>
              <a:rPr lang="ru-RU" sz="2000" b="0" dirty="0">
                <a:solidFill>
                  <a:schemeClr val="tx2"/>
                </a:solidFill>
                <a:latin typeface="+mj-lt"/>
              </a:rPr>
              <a:t>в)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Рашыце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задачу ў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агульным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выглядзе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: </a:t>
            </a:r>
            <a:endParaRPr lang="ru-RU" sz="2000" b="0" dirty="0" smtClean="0">
              <a:solidFill>
                <a:schemeClr val="tx2"/>
              </a:solidFill>
              <a:latin typeface="+mj-lt"/>
            </a:endParaRPr>
          </a:p>
          <a:p>
            <a:r>
              <a:rPr lang="ru-RU" sz="2000" b="0" dirty="0" smtClean="0">
                <a:solidFill>
                  <a:schemeClr val="tx2"/>
                </a:solidFill>
                <a:latin typeface="+mj-lt"/>
              </a:rPr>
              <a:t>У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бутлю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,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аб'ём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якога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000" b="0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en-US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л,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знаходзіцца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i="1" dirty="0">
                <a:solidFill>
                  <a:schemeClr val="tx2"/>
                </a:solidFill>
                <a:latin typeface="+mj-lt"/>
              </a:rPr>
              <a:t>р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%-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ны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раствор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солі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. З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бутлі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выліваюць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000" b="0" i="1" dirty="0">
                <a:solidFill>
                  <a:schemeClr val="tx2"/>
                </a:solidFill>
                <a:latin typeface="+mj-lt"/>
              </a:rPr>
              <a:t>a</a:t>
            </a:r>
            <a:r>
              <a:rPr lang="en-US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л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сумесі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і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даліваюць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i="1" dirty="0">
                <a:solidFill>
                  <a:schemeClr val="tx2"/>
                </a:solidFill>
                <a:latin typeface="+mj-lt"/>
              </a:rPr>
              <a:t>а 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л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вады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,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атрымліваючы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новы раствор. Якая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канцэнтрацыя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солі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ў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бутлі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пасля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2000" b="0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en-US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такіх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працэдур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?</a:t>
            </a:r>
          </a:p>
          <a:p>
            <a:r>
              <a:rPr lang="ru-RU" sz="2000" b="0" dirty="0">
                <a:solidFill>
                  <a:schemeClr val="tx2"/>
                </a:solidFill>
                <a:latin typeface="+mj-lt"/>
              </a:rPr>
              <a:t>г)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Сфармулюйце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новыя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задачы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на </a:t>
            </a:r>
            <a:r>
              <a:rPr lang="ru-RU" sz="2000" b="0" dirty="0" err="1">
                <a:solidFill>
                  <a:schemeClr val="tx2"/>
                </a:solidFill>
                <a:latin typeface="+mj-lt"/>
              </a:rPr>
              <a:t>адшуканне</a:t>
            </a:r>
            <a:r>
              <a:rPr lang="ru-RU" sz="2000" b="0" dirty="0">
                <a:solidFill>
                  <a:schemeClr val="tx2"/>
                </a:solidFill>
                <a:latin typeface="+mj-lt"/>
              </a:rPr>
              <a:t>  </a:t>
            </a:r>
            <a:r>
              <a:rPr lang="en-US" sz="2000" b="0" i="1" dirty="0">
                <a:solidFill>
                  <a:schemeClr val="tx2"/>
                </a:solidFill>
                <a:latin typeface="+mj-lt"/>
              </a:rPr>
              <a:t>V, </a:t>
            </a:r>
            <a:r>
              <a:rPr lang="ru-RU" sz="2000" b="0" i="1" dirty="0">
                <a:solidFill>
                  <a:schemeClr val="tx2"/>
                </a:solidFill>
                <a:latin typeface="+mj-lt"/>
              </a:rPr>
              <a:t>а, п, р</a:t>
            </a:r>
            <a:r>
              <a:rPr lang="ru-RU" sz="2000" b="0" i="1" dirty="0" smtClean="0">
                <a:solidFill>
                  <a:schemeClr val="tx2"/>
                </a:solidFill>
                <a:latin typeface="+mj-lt"/>
              </a:rPr>
              <a:t>.</a:t>
            </a:r>
            <a:endParaRPr lang="ru-RU" sz="2000" b="0" i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9219" name="Picture 3" descr="C:\Users\User\Desktop\Презентация факультатив\depositphotos_34407449-stock-photo-water-into-ju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104" y="4869161"/>
            <a:ext cx="1378946" cy="19888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29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err="1" smtClean="0">
                <a:solidFill>
                  <a:srgbClr val="FF0000"/>
                </a:solidFill>
              </a:rPr>
              <a:t>Рэфлексія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sz="2400" dirty="0">
                <a:latin typeface="+mj-lt"/>
              </a:rPr>
              <a:t>- </a:t>
            </a:r>
            <a:r>
              <a:rPr lang="be-BY" sz="2400" dirty="0">
                <a:solidFill>
                  <a:srgbClr val="FF0000"/>
                </a:solidFill>
                <a:latin typeface="+mj-lt"/>
              </a:rPr>
              <a:t>Я</a:t>
            </a:r>
            <a:r>
              <a:rPr lang="be-BY" sz="2400" dirty="0">
                <a:latin typeface="+mj-lt"/>
              </a:rPr>
              <a:t> даведаўся ...</a:t>
            </a:r>
            <a:endParaRPr lang="ru-RU" sz="2400" dirty="0">
              <a:latin typeface="+mj-lt"/>
            </a:endParaRPr>
          </a:p>
          <a:p>
            <a:r>
              <a:rPr lang="be-BY" sz="2400" dirty="0" smtClean="0">
                <a:latin typeface="+mj-lt"/>
              </a:rPr>
              <a:t>- </a:t>
            </a:r>
            <a:r>
              <a:rPr lang="be-BY" sz="2400" dirty="0">
                <a:solidFill>
                  <a:srgbClr val="FF0000"/>
                </a:solidFill>
                <a:latin typeface="+mj-lt"/>
              </a:rPr>
              <a:t>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навучыўся</a:t>
            </a:r>
            <a:r>
              <a:rPr lang="ru-RU" sz="2400" dirty="0">
                <a:latin typeface="+mj-lt"/>
              </a:rPr>
              <a:t> ...	</a:t>
            </a:r>
          </a:p>
          <a:p>
            <a:r>
              <a:rPr lang="be-BY" sz="2400" dirty="0" smtClean="0">
                <a:latin typeface="+mj-lt"/>
              </a:rPr>
              <a:t>- </a:t>
            </a:r>
            <a:r>
              <a:rPr lang="be-BY" sz="2400" dirty="0">
                <a:solidFill>
                  <a:srgbClr val="FF0000"/>
                </a:solidFill>
                <a:latin typeface="+mj-lt"/>
              </a:rPr>
              <a:t>Я</a:t>
            </a:r>
            <a:r>
              <a:rPr lang="be-BY" sz="2400" dirty="0">
                <a:latin typeface="+mj-lt"/>
              </a:rPr>
              <a:t> магу навучыць другіх </a:t>
            </a:r>
            <a:r>
              <a:rPr lang="ru-RU" sz="2400" dirty="0">
                <a:latin typeface="+mj-lt"/>
              </a:rPr>
              <a:t>...</a:t>
            </a:r>
          </a:p>
          <a:p>
            <a:r>
              <a:rPr lang="be-BY" sz="2400" dirty="0" smtClean="0">
                <a:latin typeface="+mj-lt"/>
              </a:rPr>
              <a:t>- </a:t>
            </a:r>
            <a:r>
              <a:rPr lang="be-BY" sz="2400" dirty="0">
                <a:solidFill>
                  <a:srgbClr val="FF0000"/>
                </a:solidFill>
                <a:latin typeface="+mj-lt"/>
              </a:rPr>
              <a:t>Я</a:t>
            </a:r>
            <a:r>
              <a:rPr lang="be-BY" sz="2400" dirty="0">
                <a:latin typeface="+mj-lt"/>
              </a:rPr>
              <a:t> хачу навучыцца на наступным занятку…</a:t>
            </a:r>
            <a:endParaRPr lang="ru-RU" sz="2400" dirty="0">
              <a:latin typeface="+mj-lt"/>
            </a:endParaRPr>
          </a:p>
          <a:p>
            <a:r>
              <a:rPr lang="be-BY" sz="2400" dirty="0">
                <a:latin typeface="+mj-lt"/>
              </a:rPr>
              <a:t>- </a:t>
            </a:r>
            <a:r>
              <a:rPr lang="be-BY" sz="2400" dirty="0">
                <a:solidFill>
                  <a:srgbClr val="FF0000"/>
                </a:solidFill>
                <a:latin typeface="+mj-lt"/>
              </a:rPr>
              <a:t>Я</a:t>
            </a:r>
            <a:r>
              <a:rPr lang="be-BY" sz="2400" dirty="0">
                <a:latin typeface="+mj-lt"/>
              </a:rPr>
              <a:t> с</a:t>
            </a:r>
            <a:r>
              <a:rPr lang="ru-RU" sz="2400" dirty="0" err="1">
                <a:latin typeface="+mj-lt"/>
              </a:rPr>
              <a:t>ваёй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працай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smtClean="0">
                <a:latin typeface="+mj-lt"/>
              </a:rPr>
              <a:t>на </a:t>
            </a:r>
            <a:r>
              <a:rPr lang="be-BY" sz="2400" dirty="0">
                <a:latin typeface="+mj-lt"/>
              </a:rPr>
              <a:t>занятку </a:t>
            </a:r>
            <a:r>
              <a:rPr lang="ru-RU" sz="2400" dirty="0" smtClean="0">
                <a:latin typeface="+mj-lt"/>
              </a:rPr>
              <a:t>...</a:t>
            </a:r>
          </a:p>
          <a:p>
            <a:pPr marL="0" indent="0">
              <a:buNone/>
            </a:pPr>
            <a:endParaRPr lang="ru-RU" sz="2400" dirty="0">
              <a:latin typeface="+mj-lt"/>
            </a:endParaRPr>
          </a:p>
        </p:txBody>
      </p:sp>
      <p:pic>
        <p:nvPicPr>
          <p:cNvPr id="5" name="Рисунок 4" descr="C:\Users\User\Desktop\Моё лучшее факультативное занятие\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25144"/>
            <a:ext cx="2808312" cy="18977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26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3" name="Rectangle 2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4" name="Rectangle 28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5" name="Rectangle 3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6" name="Rectangle 175"/>
          <p:cNvSpPr>
            <a:spLocks noChangeArrowheads="1"/>
          </p:cNvSpPr>
          <p:nvPr/>
        </p:nvSpPr>
        <p:spPr bwMode="auto">
          <a:xfrm>
            <a:off x="1763713" y="5330825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333300"/>
                </a:solidFill>
                <a:cs typeface="Times New Roman" pitchFamily="18" charset="0"/>
              </a:rPr>
              <a:t>                       </a:t>
            </a:r>
            <a:endParaRPr lang="ru-RU" sz="2000">
              <a:solidFill>
                <a:srgbClr val="333300"/>
              </a:solidFill>
            </a:endParaRPr>
          </a:p>
        </p:txBody>
      </p:sp>
      <p:sp>
        <p:nvSpPr>
          <p:cNvPr id="9223" name="WordArt 306" descr="Песок"/>
          <p:cNvSpPr>
            <a:spLocks noChangeArrowheads="1" noChangeShapeType="1" noTextEdit="1"/>
          </p:cNvSpPr>
          <p:nvPr/>
        </p:nvSpPr>
        <p:spPr bwMode="auto">
          <a:xfrm rot="5400000">
            <a:off x="-2771526" y="3194446"/>
            <a:ext cx="6858000" cy="5238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задача</a:t>
            </a: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0248" name="WordArt 307" descr="Белый мрамор"/>
          <p:cNvSpPr>
            <a:spLocks noChangeArrowheads="1" noChangeShapeType="1" noTextEdit="1"/>
          </p:cNvSpPr>
          <p:nvPr/>
        </p:nvSpPr>
        <p:spPr bwMode="auto">
          <a:xfrm>
            <a:off x="8459788" y="6237288"/>
            <a:ext cx="514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Arial"/>
              </a:rPr>
              <a:t> </a:t>
            </a:r>
          </a:p>
        </p:txBody>
      </p:sp>
      <p:sp>
        <p:nvSpPr>
          <p:cNvPr id="10249" name="TextBox 17"/>
          <p:cNvSpPr txBox="1">
            <a:spLocks noChangeArrowheads="1"/>
          </p:cNvSpPr>
          <p:nvPr/>
        </p:nvSpPr>
        <p:spPr bwMode="auto">
          <a:xfrm>
            <a:off x="6011863" y="270827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0">
                <a:solidFill>
                  <a:srgbClr val="333300"/>
                </a:solidFill>
              </a:rPr>
              <a:t> </a:t>
            </a:r>
          </a:p>
        </p:txBody>
      </p:sp>
      <p:sp>
        <p:nvSpPr>
          <p:cNvPr id="10250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1" name="Rectangle 5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4" name="TextBox 24"/>
          <p:cNvSpPr txBox="1">
            <a:spLocks noChangeArrowheads="1"/>
          </p:cNvSpPr>
          <p:nvPr/>
        </p:nvSpPr>
        <p:spPr bwMode="auto">
          <a:xfrm>
            <a:off x="1547813" y="188913"/>
            <a:ext cx="7488237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FF0000"/>
                </a:solidFill>
                <a:latin typeface="+mj-lt"/>
              </a:rPr>
              <a:t>Этап </a:t>
            </a:r>
            <a:r>
              <a:rPr lang="ru-RU" sz="2400" dirty="0" err="1" smtClean="0">
                <a:solidFill>
                  <a:srgbClr val="FF0000"/>
                </a:solidFill>
                <a:latin typeface="+mj-lt"/>
              </a:rPr>
              <a:t>мэтавызначэння</a:t>
            </a:r>
            <a:endParaRPr lang="ru-RU" sz="2400" dirty="0" smtClean="0">
              <a:solidFill>
                <a:srgbClr val="FF0000"/>
              </a:solidFill>
              <a:latin typeface="+mj-lt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FF0000"/>
              </a:solidFill>
              <a:latin typeface="+mj-lt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33CC"/>
                </a:solidFill>
                <a:latin typeface="+mj-lt"/>
              </a:rPr>
              <a:t>ЗАДАЧА 1.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chemeClr val="tx2"/>
                </a:solidFill>
                <a:latin typeface="+mj-lt"/>
              </a:rPr>
              <a:t>[№9 </a:t>
            </a:r>
            <a:r>
              <a:rPr lang="ru-RU" sz="2000" dirty="0" err="1">
                <a:solidFill>
                  <a:schemeClr val="tx2"/>
                </a:solidFill>
                <a:latin typeface="+mj-lt"/>
              </a:rPr>
              <a:t>са</a:t>
            </a:r>
            <a:r>
              <a:rPr lang="ru-RU" sz="200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+mj-lt"/>
              </a:rPr>
              <a:t>зборніка</a:t>
            </a:r>
            <a:r>
              <a:rPr lang="ru-RU" sz="200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+mj-lt"/>
              </a:rPr>
              <a:t>заданняў</a:t>
            </a:r>
            <a:r>
              <a:rPr lang="ru-RU" sz="2000" dirty="0">
                <a:solidFill>
                  <a:schemeClr val="tx2"/>
                </a:solidFill>
                <a:latin typeface="+mj-lt"/>
              </a:rPr>
              <a:t> для </a:t>
            </a:r>
            <a:r>
              <a:rPr lang="ru-RU" sz="2000" dirty="0" err="1">
                <a:solidFill>
                  <a:schemeClr val="tx2"/>
                </a:solidFill>
                <a:latin typeface="+mj-lt"/>
              </a:rPr>
              <a:t>выпускнога</a:t>
            </a:r>
            <a:r>
              <a:rPr lang="ru-RU" sz="2000" dirty="0">
                <a:solidFill>
                  <a:schemeClr val="tx2"/>
                </a:solidFill>
                <a:latin typeface="+mj-lt"/>
              </a:rPr>
              <a:t> экзамену па </a:t>
            </a:r>
            <a:r>
              <a:rPr lang="ru-RU" sz="2000" dirty="0" err="1">
                <a:solidFill>
                  <a:schemeClr val="tx2"/>
                </a:solidFill>
                <a:latin typeface="+mj-lt"/>
              </a:rPr>
              <a:t>матэматыцы</a:t>
            </a:r>
            <a:r>
              <a:rPr lang="ru-RU" sz="2000" dirty="0">
                <a:solidFill>
                  <a:schemeClr val="tx2"/>
                </a:solidFill>
                <a:latin typeface="+mj-lt"/>
              </a:rPr>
              <a:t>, 9 </a:t>
            </a:r>
            <a:r>
              <a:rPr lang="ru-RU" sz="2000" dirty="0" err="1">
                <a:solidFill>
                  <a:schemeClr val="tx2"/>
                </a:solidFill>
                <a:latin typeface="+mj-lt"/>
              </a:rPr>
              <a:t>клас</a:t>
            </a:r>
            <a:r>
              <a:rPr lang="ru-RU" sz="2000" dirty="0" smtClean="0">
                <a:solidFill>
                  <a:schemeClr val="tx2"/>
                </a:solidFill>
                <a:latin typeface="+mj-lt"/>
              </a:rPr>
              <a:t>]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+mj-lt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chemeClr val="tx2"/>
                </a:solidFill>
                <a:latin typeface="+mj-lt"/>
              </a:rPr>
              <a:t>Пасля</a:t>
            </a:r>
            <a:r>
              <a:rPr lang="ru-RU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+mj-lt"/>
              </a:rPr>
              <a:t>таго</a:t>
            </a:r>
            <a:r>
              <a:rPr lang="ru-RU" sz="2400" dirty="0">
                <a:solidFill>
                  <a:schemeClr val="tx2"/>
                </a:solidFill>
                <a:latin typeface="+mj-lt"/>
              </a:rPr>
              <a:t> як </a:t>
            </a:r>
            <a:r>
              <a:rPr lang="ru-RU" sz="2400" dirty="0" err="1">
                <a:solidFill>
                  <a:schemeClr val="tx2"/>
                </a:solidFill>
                <a:latin typeface="+mj-lt"/>
              </a:rPr>
              <a:t>змяшалі</a:t>
            </a:r>
            <a:r>
              <a:rPr lang="ru-RU" sz="2400" dirty="0">
                <a:solidFill>
                  <a:schemeClr val="tx2"/>
                </a:solidFill>
                <a:latin typeface="+mj-lt"/>
              </a:rPr>
              <a:t> 50%-</a:t>
            </a:r>
            <a:r>
              <a:rPr lang="ru-RU" sz="2400" dirty="0" err="1">
                <a:solidFill>
                  <a:schemeClr val="tx2"/>
                </a:solidFill>
                <a:latin typeface="+mj-lt"/>
              </a:rPr>
              <a:t>ны</a:t>
            </a:r>
            <a:r>
              <a:rPr lang="ru-RU" sz="2400" dirty="0">
                <a:solidFill>
                  <a:schemeClr val="tx2"/>
                </a:solidFill>
                <a:latin typeface="+mj-lt"/>
              </a:rPr>
              <a:t> і 20%-</a:t>
            </a:r>
            <a:r>
              <a:rPr lang="ru-RU" sz="2400" dirty="0" err="1">
                <a:solidFill>
                  <a:schemeClr val="tx2"/>
                </a:solidFill>
                <a:latin typeface="+mj-lt"/>
              </a:rPr>
              <a:t>ны</a:t>
            </a:r>
            <a:r>
              <a:rPr lang="ru-RU" sz="2400" dirty="0">
                <a:solidFill>
                  <a:schemeClr val="tx2"/>
                </a:solidFill>
                <a:latin typeface="+mj-lt"/>
              </a:rPr>
              <a:t> растворы </a:t>
            </a:r>
            <a:r>
              <a:rPr lang="ru-RU" sz="2400" dirty="0" err="1">
                <a:solidFill>
                  <a:schemeClr val="tx2"/>
                </a:solidFill>
                <a:latin typeface="+mj-lt"/>
              </a:rPr>
              <a:t>кіслаты</a:t>
            </a:r>
            <a:r>
              <a:rPr lang="ru-RU" sz="2400" dirty="0">
                <a:solidFill>
                  <a:schemeClr val="tx2"/>
                </a:solidFill>
                <a:latin typeface="+mj-lt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+mj-lt"/>
              </a:rPr>
              <a:t>атрымалі</a:t>
            </a:r>
            <a:r>
              <a:rPr lang="ru-RU" sz="2400" dirty="0">
                <a:solidFill>
                  <a:schemeClr val="tx2"/>
                </a:solidFill>
                <a:latin typeface="+mj-lt"/>
              </a:rPr>
              <a:t> 900 г  30%-га раствору. </a:t>
            </a:r>
            <a:r>
              <a:rPr lang="ru-RU" sz="2400" dirty="0" err="1">
                <a:solidFill>
                  <a:schemeClr val="tx2"/>
                </a:solidFill>
                <a:latin typeface="+mj-lt"/>
              </a:rPr>
              <a:t>Колькі</a:t>
            </a:r>
            <a:r>
              <a:rPr lang="ru-RU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+mj-lt"/>
              </a:rPr>
              <a:t>грамаў</a:t>
            </a:r>
            <a:r>
              <a:rPr lang="ru-RU" sz="240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+mj-lt"/>
              </a:rPr>
              <a:t>кожнага</a:t>
            </a:r>
            <a:r>
              <a:rPr lang="ru-RU" sz="2400" dirty="0">
                <a:solidFill>
                  <a:schemeClr val="tx2"/>
                </a:solidFill>
                <a:latin typeface="+mj-lt"/>
              </a:rPr>
              <a:t> раствору </a:t>
            </a:r>
            <a:r>
              <a:rPr lang="ru-RU" sz="2400" dirty="0" err="1">
                <a:solidFill>
                  <a:schemeClr val="tx2"/>
                </a:solidFill>
                <a:latin typeface="+mj-lt"/>
              </a:rPr>
              <a:t>змяшалі</a:t>
            </a:r>
            <a:r>
              <a:rPr lang="ru-RU" sz="2400" dirty="0" smtClean="0">
                <a:solidFill>
                  <a:schemeClr val="tx2"/>
                </a:solidFill>
                <a:latin typeface="+mj-lt"/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0000FF"/>
              </a:solidFill>
              <a:latin typeface="+mj-lt"/>
            </a:endParaRPr>
          </a:p>
        </p:txBody>
      </p:sp>
      <p:pic>
        <p:nvPicPr>
          <p:cNvPr id="1026" name="Picture 2" descr="C:\Users\User\Desktop\Презентация факультатив\Archive___Miscellaneous_Technical_vessels_024824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205" y="3564156"/>
            <a:ext cx="3948251" cy="29611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93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3076" y="-243408"/>
            <a:ext cx="7491412" cy="1143000"/>
          </a:xfrm>
        </p:spPr>
        <p:txBody>
          <a:bodyPr/>
          <a:lstStyle/>
          <a:p>
            <a:r>
              <a:rPr lang="be-BY" sz="2400" b="1" dirty="0">
                <a:solidFill>
                  <a:srgbClr val="FF0000"/>
                </a:solidFill>
              </a:rPr>
              <a:t>Актуалізацыя апорных ведаў і ўменняў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0188" y="1268760"/>
            <a:ext cx="7491412" cy="4896544"/>
          </a:xfrm>
        </p:spPr>
        <p:txBody>
          <a:bodyPr/>
          <a:lstStyle/>
          <a:p>
            <a:r>
              <a:rPr lang="be-BY" sz="2400" b="0" dirty="0">
                <a:solidFill>
                  <a:schemeClr val="tx2"/>
                </a:solidFill>
                <a:latin typeface="+mj-lt"/>
              </a:rPr>
              <a:t>1. </a:t>
            </a:r>
            <a:r>
              <a:rPr lang="be-BY" sz="2400" b="0">
                <a:solidFill>
                  <a:schemeClr val="tx2"/>
                </a:solidFill>
                <a:latin typeface="+mj-lt"/>
              </a:rPr>
              <a:t>Канцэнтрацыя </a:t>
            </a:r>
            <a:r>
              <a:rPr lang="be-BY" sz="2400" b="0" smtClean="0">
                <a:solidFill>
                  <a:schemeClr val="tx2"/>
                </a:solidFill>
                <a:latin typeface="+mj-lt"/>
              </a:rPr>
              <a:t>рэчыва </a:t>
            </a:r>
            <a:r>
              <a:rPr lang="be-BY" sz="2400" b="0" dirty="0">
                <a:solidFill>
                  <a:schemeClr val="tx2"/>
                </a:solidFill>
                <a:latin typeface="+mj-lt"/>
              </a:rPr>
              <a:t>ў сумесі (растворы).</a:t>
            </a:r>
            <a:endParaRPr lang="ru-RU" sz="2400" b="0" dirty="0">
              <a:solidFill>
                <a:schemeClr val="tx2"/>
              </a:solidFill>
              <a:latin typeface="+mj-lt"/>
            </a:endParaRPr>
          </a:p>
          <a:p>
            <a:r>
              <a:rPr lang="be-BY" sz="2400" b="0" dirty="0">
                <a:solidFill>
                  <a:schemeClr val="tx2"/>
                </a:solidFill>
                <a:latin typeface="+mj-lt"/>
              </a:rPr>
              <a:t>2. Растлумачце, што азначае:</a:t>
            </a:r>
            <a:endParaRPr lang="ru-RU" sz="2400" b="0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	а</a:t>
            </a:r>
            <a:r>
              <a:rPr lang="be-BY" sz="2400" b="0" dirty="0">
                <a:solidFill>
                  <a:schemeClr val="tx2"/>
                </a:solidFill>
                <a:latin typeface="+mj-lt"/>
              </a:rPr>
              <a:t>) Канцэнтрацыя раствору 3%;</a:t>
            </a:r>
            <a:endParaRPr lang="ru-RU" sz="2400" b="0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	б</a:t>
            </a:r>
            <a:r>
              <a:rPr lang="be-BY" sz="2400" b="0" dirty="0">
                <a:solidFill>
                  <a:schemeClr val="tx2"/>
                </a:solidFill>
                <a:latin typeface="+mj-lt"/>
              </a:rPr>
              <a:t>) Масавая доля воцатнай кіслаты 9%;</a:t>
            </a:r>
            <a:endParaRPr lang="ru-RU" sz="2400" b="0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	в</a:t>
            </a:r>
            <a:r>
              <a:rPr lang="be-BY" sz="2400" b="0" dirty="0">
                <a:solidFill>
                  <a:schemeClr val="tx2"/>
                </a:solidFill>
                <a:latin typeface="+mj-lt"/>
              </a:rPr>
              <a:t>) Малако мае 2,5% тлустасці;</a:t>
            </a:r>
            <a:endParaRPr lang="ru-RU" sz="2400" b="0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	г</a:t>
            </a:r>
            <a:r>
              <a:rPr lang="be-BY" sz="2400" b="0" dirty="0">
                <a:solidFill>
                  <a:schemeClr val="tx2"/>
                </a:solidFill>
                <a:latin typeface="+mj-lt"/>
              </a:rPr>
              <a:t>) </a:t>
            </a:r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Залаты пярсцёнак </a:t>
            </a:r>
            <a:r>
              <a:rPr lang="be-BY" sz="2400" b="0" dirty="0">
                <a:solidFill>
                  <a:schemeClr val="tx2"/>
                </a:solidFill>
                <a:latin typeface="+mj-lt"/>
              </a:rPr>
              <a:t>мае 583 пробу.</a:t>
            </a:r>
            <a:endParaRPr lang="ru-RU" sz="2400" b="0" dirty="0">
              <a:solidFill>
                <a:schemeClr val="tx2"/>
              </a:solidFill>
              <a:latin typeface="+mj-lt"/>
            </a:endParaRPr>
          </a:p>
          <a:p>
            <a:r>
              <a:rPr lang="be-BY" sz="2400" b="0" dirty="0">
                <a:solidFill>
                  <a:schemeClr val="tx2"/>
                </a:solidFill>
                <a:latin typeface="+mj-lt"/>
              </a:rPr>
              <a:t>3. Рашыце вусна задачы:</a:t>
            </a:r>
            <a:endParaRPr lang="ru-RU" sz="2400" b="0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	а</a:t>
            </a:r>
            <a:r>
              <a:rPr lang="be-BY" sz="2400" b="0" dirty="0">
                <a:solidFill>
                  <a:schemeClr val="tx2"/>
                </a:solidFill>
                <a:latin typeface="+mj-lt"/>
              </a:rPr>
              <a:t>) Колькі цукру ў 200 г 15% - га цукровага сіропу? </a:t>
            </a:r>
            <a:endParaRPr lang="ru-RU" sz="2400" b="0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	б</a:t>
            </a:r>
            <a:r>
              <a:rPr lang="be-BY" sz="2400" b="0" dirty="0">
                <a:solidFill>
                  <a:schemeClr val="tx2"/>
                </a:solidFill>
                <a:latin typeface="+mj-lt"/>
              </a:rPr>
              <a:t>) Да адной часткі цукру дадалі 4 часткі вады. Якая канцэнтрацыя атрыманага раствору? </a:t>
            </a:r>
            <a:endParaRPr lang="ru-RU" sz="2400" b="0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endParaRPr lang="ru-RU" sz="2400" b="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747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3" name="Rectangle 2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4" name="Rectangle 28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5" name="Rectangle 3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6" name="Rectangle 175"/>
          <p:cNvSpPr>
            <a:spLocks noChangeArrowheads="1"/>
          </p:cNvSpPr>
          <p:nvPr/>
        </p:nvSpPr>
        <p:spPr bwMode="auto">
          <a:xfrm>
            <a:off x="1763713" y="5330825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333300"/>
                </a:solidFill>
                <a:cs typeface="Times New Roman" pitchFamily="18" charset="0"/>
              </a:rPr>
              <a:t>                       </a:t>
            </a:r>
            <a:endParaRPr lang="ru-RU" sz="2000">
              <a:solidFill>
                <a:srgbClr val="333300"/>
              </a:solidFill>
            </a:endParaRPr>
          </a:p>
        </p:txBody>
      </p:sp>
      <p:sp>
        <p:nvSpPr>
          <p:cNvPr id="9223" name="WordArt 306" descr="Песок"/>
          <p:cNvSpPr>
            <a:spLocks noChangeArrowheads="1" noChangeShapeType="1" noTextEdit="1"/>
          </p:cNvSpPr>
          <p:nvPr/>
        </p:nvSpPr>
        <p:spPr bwMode="auto">
          <a:xfrm rot="5400000">
            <a:off x="-2771526" y="3194446"/>
            <a:ext cx="6858000" cy="5238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задача</a:t>
            </a: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0248" name="WordArt 307" descr="Белый мрамор"/>
          <p:cNvSpPr>
            <a:spLocks noChangeArrowheads="1" noChangeShapeType="1" noTextEdit="1"/>
          </p:cNvSpPr>
          <p:nvPr/>
        </p:nvSpPr>
        <p:spPr bwMode="auto">
          <a:xfrm>
            <a:off x="8459788" y="6237288"/>
            <a:ext cx="514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Arial"/>
              </a:rPr>
              <a:t> </a:t>
            </a:r>
          </a:p>
        </p:txBody>
      </p:sp>
      <p:sp>
        <p:nvSpPr>
          <p:cNvPr id="10249" name="TextBox 17"/>
          <p:cNvSpPr txBox="1">
            <a:spLocks noChangeArrowheads="1"/>
          </p:cNvSpPr>
          <p:nvPr/>
        </p:nvSpPr>
        <p:spPr bwMode="auto">
          <a:xfrm>
            <a:off x="6011863" y="270827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0">
                <a:solidFill>
                  <a:srgbClr val="333300"/>
                </a:solidFill>
              </a:rPr>
              <a:t> </a:t>
            </a:r>
          </a:p>
        </p:txBody>
      </p:sp>
      <p:sp>
        <p:nvSpPr>
          <p:cNvPr id="10250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1" name="Rectangle 5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4" name="TextBox 24"/>
          <p:cNvSpPr txBox="1">
            <a:spLocks noChangeArrowheads="1"/>
          </p:cNvSpPr>
          <p:nvPr/>
        </p:nvSpPr>
        <p:spPr bwMode="auto">
          <a:xfrm>
            <a:off x="1547813" y="188913"/>
            <a:ext cx="748823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Алгебраічны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спосаб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рашэння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/>
              </a:rPr>
              <a:t>задач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33CC"/>
              </a:solidFill>
              <a:latin typeface="Times New Roman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solidFill>
                  <a:srgbClr val="0033CC"/>
                </a:solidFill>
                <a:latin typeface="Times New Roman"/>
              </a:rPr>
              <a:t>Мадэль</a:t>
            </a:r>
            <a:r>
              <a:rPr lang="ru-RU" sz="2400" dirty="0" smtClean="0">
                <a:solidFill>
                  <a:srgbClr val="0033CC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33CC"/>
                </a:solidFill>
                <a:latin typeface="Times New Roman"/>
              </a:rPr>
              <a:t>ўмовы</a:t>
            </a:r>
            <a:r>
              <a:rPr lang="ru-RU" sz="2400" dirty="0">
                <a:solidFill>
                  <a:srgbClr val="0033CC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33CC"/>
                </a:solidFill>
                <a:latin typeface="Times New Roman"/>
              </a:rPr>
              <a:t>задачы</a:t>
            </a:r>
            <a:r>
              <a:rPr lang="ru-RU" sz="2400" dirty="0">
                <a:solidFill>
                  <a:srgbClr val="0033CC"/>
                </a:solidFill>
                <a:latin typeface="Times New Roman"/>
              </a:rPr>
              <a:t> ў </a:t>
            </a:r>
            <a:r>
              <a:rPr lang="ru-RU" sz="2400" dirty="0" err="1">
                <a:solidFill>
                  <a:srgbClr val="0033CC"/>
                </a:solidFill>
                <a:latin typeface="Times New Roman"/>
              </a:rPr>
              <a:t>выглядзе</a:t>
            </a:r>
            <a:r>
              <a:rPr lang="ru-RU" sz="2400" dirty="0">
                <a:solidFill>
                  <a:srgbClr val="0033CC"/>
                </a:solidFill>
                <a:latin typeface="Times New Roman"/>
              </a:rPr>
              <a:t> </a:t>
            </a:r>
            <a:r>
              <a:rPr lang="ru-RU" sz="2400" dirty="0" err="1" smtClean="0">
                <a:solidFill>
                  <a:srgbClr val="0033CC"/>
                </a:solidFill>
                <a:latin typeface="Times New Roman"/>
              </a:rPr>
              <a:t>табліцы</a:t>
            </a:r>
            <a:endParaRPr lang="ru-RU" sz="2400" dirty="0" smtClean="0">
              <a:solidFill>
                <a:srgbClr val="0033CC"/>
              </a:solidFill>
              <a:latin typeface="Times New Roman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333300"/>
              </a:solidFill>
              <a:latin typeface="Times New Roman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0000FF"/>
              </a:solidFill>
              <a:latin typeface="Times New Roman"/>
            </a:endParaRPr>
          </a:p>
        </p:txBody>
      </p:sp>
      <p:pic>
        <p:nvPicPr>
          <p:cNvPr id="1026" name="Picture 2" descr="C:\Users\User\Desktop\Презентация факультатив\Archive___Miscellaneous_Technical_vessels_024824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265204"/>
            <a:ext cx="192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901792"/>
              </p:ext>
            </p:extLst>
          </p:nvPr>
        </p:nvGraphicFramePr>
        <p:xfrm>
          <a:off x="1403648" y="1488506"/>
          <a:ext cx="7416825" cy="175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1843"/>
                <a:gridCol w="2087653"/>
                <a:gridCol w="2072929"/>
                <a:gridCol w="18544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  <a:latin typeface="+mj-lt"/>
                        </a:rPr>
                        <a:t> 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  <a:latin typeface="+mj-lt"/>
                        </a:rPr>
                        <a:t>Канцэнтрацыя (%)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  <a:latin typeface="+mj-lt"/>
                        </a:rPr>
                        <a:t>Маса раствору (г)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  <a:latin typeface="+mj-lt"/>
                        </a:rPr>
                        <a:t>Маса кіслаты (г)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+mj-lt"/>
                        </a:rPr>
                        <a:t>1 раствор</a:t>
                      </a:r>
                      <a:endParaRPr lang="ru-RU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+mj-lt"/>
                        </a:rPr>
                        <a:t>50</a:t>
                      </a:r>
                      <a:endParaRPr lang="ru-RU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+mj-lt"/>
                        </a:rPr>
                        <a:t>х</a:t>
                      </a:r>
                      <a:endParaRPr lang="ru-RU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+mj-lt"/>
                        </a:rPr>
                        <a:t>0,5•х</a:t>
                      </a:r>
                      <a:endParaRPr lang="ru-RU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+mj-lt"/>
                        </a:rPr>
                        <a:t>2 раствор</a:t>
                      </a:r>
                      <a:endParaRPr lang="ru-RU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+mj-lt"/>
                        </a:rPr>
                        <a:t>20</a:t>
                      </a:r>
                      <a:endParaRPr lang="ru-RU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+mj-lt"/>
                        </a:rPr>
                        <a:t>900-х</a:t>
                      </a:r>
                      <a:endParaRPr lang="ru-RU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+mj-lt"/>
                        </a:rPr>
                        <a:t>0,2•(900-х)</a:t>
                      </a:r>
                      <a:endParaRPr lang="ru-RU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+mj-lt"/>
                        </a:rPr>
                        <a:t>Сумесь</a:t>
                      </a:r>
                      <a:endParaRPr lang="ru-RU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  <a:latin typeface="+mj-lt"/>
                        </a:rPr>
                        <a:t>30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+mj-lt"/>
                        </a:rPr>
                        <a:t>900</a:t>
                      </a:r>
                      <a:endParaRPr lang="ru-RU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  <a:latin typeface="+mj-lt"/>
                        </a:rPr>
                        <a:t>0,3•900</a:t>
                      </a:r>
                      <a:endParaRPr lang="ru-RU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403648" y="3415640"/>
            <a:ext cx="74168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chemeClr val="tx2"/>
                </a:solidFill>
                <a:latin typeface="+mj-lt"/>
              </a:rPr>
              <a:t>Складзем</a:t>
            </a:r>
            <a:r>
              <a:rPr lang="ru-RU" sz="2400" dirty="0" smtClean="0">
                <a:solidFill>
                  <a:schemeClr val="tx2"/>
                </a:solidFill>
                <a:latin typeface="+mj-lt"/>
              </a:rPr>
              <a:t> і </a:t>
            </a:r>
            <a:r>
              <a:rPr lang="ru-RU" sz="2400" dirty="0" err="1" smtClean="0">
                <a:solidFill>
                  <a:schemeClr val="tx2"/>
                </a:solidFill>
                <a:latin typeface="+mj-lt"/>
              </a:rPr>
              <a:t>рэшым</a:t>
            </a:r>
            <a:r>
              <a:rPr lang="ru-RU" sz="24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latin typeface="+mj-lt"/>
              </a:rPr>
              <a:t>ураўненне</a:t>
            </a:r>
            <a:r>
              <a:rPr lang="ru-RU" sz="2400" dirty="0" smtClean="0">
                <a:solidFill>
                  <a:schemeClr val="tx2"/>
                </a:solidFill>
                <a:latin typeface="+mj-lt"/>
              </a:rPr>
              <a:t>: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+mj-lt"/>
              </a:rPr>
              <a:t>0,5•х+0,2•(900-х)= 0,3•900;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+mj-lt"/>
              </a:rPr>
              <a:t>0,5•х+180 - 0,2•х= 270;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+mj-lt"/>
              </a:rPr>
              <a:t>0,3•х = 90;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+mj-lt"/>
              </a:rPr>
              <a:t>х=300.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+mj-lt"/>
              </a:rPr>
              <a:t>900-х=600.</a:t>
            </a:r>
          </a:p>
          <a:p>
            <a:r>
              <a:rPr lang="ru-RU" sz="2400" dirty="0" err="1" smtClean="0">
                <a:solidFill>
                  <a:schemeClr val="tx2"/>
                </a:solidFill>
                <a:latin typeface="+mj-lt"/>
              </a:rPr>
              <a:t>Адказ</a:t>
            </a:r>
            <a:r>
              <a:rPr lang="ru-RU" sz="2400" dirty="0" smtClean="0">
                <a:solidFill>
                  <a:schemeClr val="tx2"/>
                </a:solidFill>
                <a:latin typeface="+mj-lt"/>
              </a:rPr>
              <a:t>: 300 г 50%-га і 600 г 20%-га.</a:t>
            </a:r>
            <a:endParaRPr lang="ru-RU" sz="24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383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3" name="Rectangle 2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4" name="Rectangle 28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5" name="Rectangle 3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6" name="Rectangle 175"/>
          <p:cNvSpPr>
            <a:spLocks noChangeArrowheads="1"/>
          </p:cNvSpPr>
          <p:nvPr/>
        </p:nvSpPr>
        <p:spPr bwMode="auto">
          <a:xfrm>
            <a:off x="1763713" y="5330825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333300"/>
                </a:solidFill>
                <a:cs typeface="Times New Roman" pitchFamily="18" charset="0"/>
              </a:rPr>
              <a:t>                       </a:t>
            </a:r>
            <a:endParaRPr lang="ru-RU" sz="2000">
              <a:solidFill>
                <a:srgbClr val="333300"/>
              </a:solidFill>
            </a:endParaRPr>
          </a:p>
        </p:txBody>
      </p:sp>
      <p:sp>
        <p:nvSpPr>
          <p:cNvPr id="9223" name="WordArt 306" descr="Песок"/>
          <p:cNvSpPr>
            <a:spLocks noChangeArrowheads="1" noChangeShapeType="1" noTextEdit="1"/>
          </p:cNvSpPr>
          <p:nvPr/>
        </p:nvSpPr>
        <p:spPr bwMode="auto">
          <a:xfrm rot="5400000">
            <a:off x="-2771526" y="3194446"/>
            <a:ext cx="6858000" cy="5238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задача</a:t>
            </a: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0248" name="WordArt 307" descr="Белый мрамор"/>
          <p:cNvSpPr>
            <a:spLocks noChangeArrowheads="1" noChangeShapeType="1" noTextEdit="1"/>
          </p:cNvSpPr>
          <p:nvPr/>
        </p:nvSpPr>
        <p:spPr bwMode="auto">
          <a:xfrm>
            <a:off x="8459788" y="6237288"/>
            <a:ext cx="514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Arial"/>
              </a:rPr>
              <a:t> </a:t>
            </a:r>
          </a:p>
        </p:txBody>
      </p:sp>
      <p:sp>
        <p:nvSpPr>
          <p:cNvPr id="10249" name="TextBox 17"/>
          <p:cNvSpPr txBox="1">
            <a:spLocks noChangeArrowheads="1"/>
          </p:cNvSpPr>
          <p:nvPr/>
        </p:nvSpPr>
        <p:spPr bwMode="auto">
          <a:xfrm>
            <a:off x="6011863" y="270827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0">
                <a:solidFill>
                  <a:srgbClr val="333300"/>
                </a:solidFill>
              </a:rPr>
              <a:t> </a:t>
            </a:r>
          </a:p>
        </p:txBody>
      </p:sp>
      <p:sp>
        <p:nvSpPr>
          <p:cNvPr id="10250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1" name="Rectangle 5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4" name="TextBox 24"/>
          <p:cNvSpPr txBox="1">
            <a:spLocks noChangeArrowheads="1"/>
          </p:cNvSpPr>
          <p:nvPr/>
        </p:nvSpPr>
        <p:spPr bwMode="auto">
          <a:xfrm>
            <a:off x="1547813" y="188913"/>
            <a:ext cx="74882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Алгебраічны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спосаб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рашэння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/>
              </a:rPr>
              <a:t>задач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33CC"/>
              </a:solidFill>
              <a:latin typeface="Times New Roman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solidFill>
                  <a:srgbClr val="0033CC"/>
                </a:solidFill>
                <a:latin typeface="Times New Roman"/>
              </a:rPr>
              <a:t>Мадэль</a:t>
            </a:r>
            <a:r>
              <a:rPr lang="ru-RU" sz="2400" dirty="0">
                <a:solidFill>
                  <a:srgbClr val="0033CC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33CC"/>
                </a:solidFill>
                <a:latin typeface="Times New Roman"/>
              </a:rPr>
              <a:t>умовы</a:t>
            </a:r>
            <a:r>
              <a:rPr lang="ru-RU" sz="2400" dirty="0">
                <a:solidFill>
                  <a:srgbClr val="0033CC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33CC"/>
                </a:solidFill>
                <a:latin typeface="Times New Roman"/>
              </a:rPr>
              <a:t>задачы</a:t>
            </a:r>
            <a:r>
              <a:rPr lang="ru-RU" sz="2400" dirty="0">
                <a:solidFill>
                  <a:srgbClr val="0033CC"/>
                </a:solidFill>
                <a:latin typeface="Times New Roman"/>
              </a:rPr>
              <a:t> у </a:t>
            </a:r>
            <a:r>
              <a:rPr lang="ru-RU" sz="2400" dirty="0" err="1">
                <a:solidFill>
                  <a:srgbClr val="0033CC"/>
                </a:solidFill>
                <a:latin typeface="Times New Roman"/>
              </a:rPr>
              <a:t>выглядзе</a:t>
            </a:r>
            <a:r>
              <a:rPr lang="ru-RU" sz="2400" dirty="0">
                <a:solidFill>
                  <a:srgbClr val="0033CC"/>
                </a:solidFill>
                <a:latin typeface="Times New Roman"/>
              </a:rPr>
              <a:t> схемы</a:t>
            </a:r>
            <a:r>
              <a:rPr lang="ru-RU" sz="2400" dirty="0" smtClean="0">
                <a:solidFill>
                  <a:srgbClr val="0033CC"/>
                </a:solidFill>
                <a:latin typeface="Times New Roman"/>
              </a:rPr>
              <a:t>:</a:t>
            </a:r>
            <a:endParaRPr lang="ru-RU" sz="2400" dirty="0">
              <a:solidFill>
                <a:srgbClr val="0000FF"/>
              </a:solidFill>
              <a:latin typeface="Times New Roman"/>
            </a:endParaRPr>
          </a:p>
        </p:txBody>
      </p:sp>
      <p:pic>
        <p:nvPicPr>
          <p:cNvPr id="1026" name="Picture 2" descr="C:\Users\User\Desktop\Презентация факультатив\Archive___Miscellaneous_Technical_vessels_024824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265204"/>
            <a:ext cx="19200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475656" y="2879856"/>
                <a:ext cx="7416824" cy="3600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be-BY" sz="2400" dirty="0" smtClean="0">
                    <a:solidFill>
                      <a:schemeClr val="tx2"/>
                    </a:solidFill>
                    <a:latin typeface="+mj-lt"/>
                  </a:rPr>
                  <a:t>Складанне і рашэнне сістэмы ўраўненняў з дзвюма зменнымі:</a:t>
                </a:r>
                <a:endParaRPr lang="ru-RU" sz="2400" dirty="0">
                  <a:solidFill>
                    <a:schemeClr val="tx2"/>
                  </a:solidFill>
                  <a:latin typeface="+mj-lt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be-BY" sz="24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be-BY" sz="240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be-BY" sz="2400" dirty="0" smtClean="0">
                                <a:solidFill>
                                  <a:schemeClr val="tx2"/>
                                </a:solidFill>
                                <a:latin typeface="+mj-lt"/>
                              </a:rPr>
                              <m:t>0,5•х+0,2•у = 0,3•900,</m:t>
                            </m:r>
                            <m:r>
                              <m:rPr>
                                <m:nor/>
                              </m:rPr>
                              <a:rPr lang="ru-RU" sz="2400" dirty="0" smtClean="0">
                                <a:solidFill>
                                  <a:schemeClr val="tx2"/>
                                </a:solidFill>
                                <a:latin typeface="+mj-lt"/>
                              </a:rPr>
                              <m:t> 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be-BY" sz="2400" dirty="0" smtClean="0">
                                <a:solidFill>
                                  <a:schemeClr val="tx2"/>
                                </a:solidFill>
                                <a:latin typeface="+mj-lt"/>
                              </a:rPr>
                              <m:t>х + у = 900;</m:t>
                            </m:r>
                            <m:r>
                              <m:rPr>
                                <m:nor/>
                              </m:rPr>
                              <a:rPr lang="ru-RU" sz="2400" b="0" i="0" dirty="0" smtClean="0">
                                <a:solidFill>
                                  <a:schemeClr val="tx2"/>
                                </a:solidFill>
                                <a:latin typeface="+mj-lt"/>
                              </a:rPr>
                              <m:t>                 </m:t>
                            </m:r>
                            <m:r>
                              <m:rPr>
                                <m:nor/>
                              </m:rPr>
                              <a:rPr lang="ru-RU" sz="2400" dirty="0" smtClean="0">
                                <a:solidFill>
                                  <a:schemeClr val="tx2"/>
                                </a:solidFill>
                                <a:latin typeface="+mj-lt"/>
                              </a:rPr>
                              <m:t> </m:t>
                            </m:r>
                          </m:e>
                        </m:eqArr>
                      </m:e>
                    </m:d>
                  </m:oMath>
                </a14:m>
                <a:r>
                  <a:rPr lang="be-BY" sz="2400" dirty="0">
                    <a:solidFill>
                      <a:schemeClr val="tx2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be-BY" sz="24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be-BY" sz="2400" i="1" dirty="0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be-BY" sz="2400" dirty="0">
                                <a:solidFill>
                                  <a:schemeClr val="tx2"/>
                                </a:solidFill>
                                <a:latin typeface="+mj-lt"/>
                              </a:rPr>
                              <m:t>0,5•х+0,2•</m:t>
                            </m:r>
                            <m:r>
                              <m:rPr>
                                <m:nor/>
                              </m:rPr>
                              <a:rPr lang="ru-RU" sz="2400" b="0" i="0" dirty="0" smtClean="0">
                                <a:solidFill>
                                  <a:schemeClr val="tx2"/>
                                </a:solidFill>
                                <a:latin typeface="+mj-lt"/>
                              </a:rPr>
                              <m:t>(900−х)</m:t>
                            </m:r>
                            <m:r>
                              <m:rPr>
                                <m:nor/>
                              </m:rPr>
                              <a:rPr lang="be-BY" sz="2400" dirty="0">
                                <a:solidFill>
                                  <a:schemeClr val="tx2"/>
                                </a:solidFill>
                                <a:latin typeface="+mj-lt"/>
                              </a:rPr>
                              <m:t> = 0,3•900,</m:t>
                            </m:r>
                          </m:e>
                          <m:e>
                            <m:r>
                              <a:rPr lang="ru-RU" sz="2400" b="0" i="1" dirty="0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у=900−х;                              </m:t>
                            </m:r>
                          </m:e>
                        </m:eqArr>
                      </m:e>
                    </m:d>
                  </m:oMath>
                </a14:m>
                <a:endParaRPr lang="be-BY" sz="2400" dirty="0" smtClean="0">
                  <a:solidFill>
                    <a:schemeClr val="tx2"/>
                  </a:solidFill>
                  <a:latin typeface="+mj-lt"/>
                </a:endParaRPr>
              </a:p>
              <a:p>
                <a:r>
                  <a:rPr lang="ru-RU" sz="2400" dirty="0" smtClean="0">
                    <a:solidFill>
                      <a:schemeClr val="tx2"/>
                    </a:solidFill>
                    <a:latin typeface="+mj-lt"/>
                  </a:rPr>
                  <a:t>0,5•х+180 </a:t>
                </a:r>
                <a:r>
                  <a:rPr lang="ru-RU" sz="2400" dirty="0">
                    <a:solidFill>
                      <a:schemeClr val="tx2"/>
                    </a:solidFill>
                    <a:latin typeface="+mj-lt"/>
                  </a:rPr>
                  <a:t>- 0,2•х= 270;</a:t>
                </a:r>
              </a:p>
              <a:p>
                <a:r>
                  <a:rPr lang="ru-RU" sz="2400" dirty="0">
                    <a:solidFill>
                      <a:schemeClr val="tx2"/>
                    </a:solidFill>
                    <a:latin typeface="+mj-lt"/>
                  </a:rPr>
                  <a:t>0,3•х = 90;</a:t>
                </a:r>
              </a:p>
              <a:p>
                <a:r>
                  <a:rPr lang="ru-RU" sz="2400" dirty="0">
                    <a:solidFill>
                      <a:schemeClr val="tx2"/>
                    </a:solidFill>
                    <a:latin typeface="+mj-lt"/>
                  </a:rPr>
                  <a:t>х=300.</a:t>
                </a:r>
              </a:p>
              <a:p>
                <a:r>
                  <a:rPr lang="ru-RU" sz="2400" dirty="0" smtClean="0">
                    <a:solidFill>
                      <a:schemeClr val="tx2"/>
                    </a:solidFill>
                    <a:latin typeface="+mj-lt"/>
                  </a:rPr>
                  <a:t>у=900-х=600</a:t>
                </a:r>
                <a:r>
                  <a:rPr lang="ru-RU" sz="2400" dirty="0">
                    <a:solidFill>
                      <a:schemeClr val="tx2"/>
                    </a:solidFill>
                    <a:latin typeface="+mj-lt"/>
                  </a:rPr>
                  <a:t>.</a:t>
                </a:r>
              </a:p>
              <a:p>
                <a:r>
                  <a:rPr lang="be-BY" sz="2400" dirty="0" smtClean="0">
                    <a:solidFill>
                      <a:schemeClr val="tx2"/>
                    </a:solidFill>
                    <a:latin typeface="+mj-lt"/>
                  </a:rPr>
                  <a:t>Адказ</a:t>
                </a:r>
                <a:r>
                  <a:rPr lang="be-BY" sz="2400" dirty="0">
                    <a:solidFill>
                      <a:schemeClr val="tx2"/>
                    </a:solidFill>
                    <a:latin typeface="+mj-lt"/>
                  </a:rPr>
                  <a:t>: 300 г 50%-га і 600 г 20%-га.</a:t>
                </a:r>
                <a:endParaRPr lang="ru-RU" sz="2400" dirty="0">
                  <a:solidFill>
                    <a:schemeClr val="tx2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879856"/>
                <a:ext cx="7416824" cy="3600000"/>
              </a:xfrm>
              <a:prstGeom prst="rect">
                <a:avLst/>
              </a:prstGeom>
              <a:blipFill rotWithShape="1">
                <a:blip r:embed="rId5"/>
                <a:stretch>
                  <a:fillRect l="-1233" t="-1354" b="-1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309003"/>
              </p:ext>
            </p:extLst>
          </p:nvPr>
        </p:nvGraphicFramePr>
        <p:xfrm>
          <a:off x="2084122" y="2011908"/>
          <a:ext cx="5314315" cy="262890"/>
        </p:xfrm>
        <a:graphic>
          <a:graphicData uri="http://schemas.openxmlformats.org/drawingml/2006/table">
            <a:tbl>
              <a:tblPr firstRow="1" firstCol="1" bandRow="1"/>
              <a:tblGrid>
                <a:gridCol w="723900"/>
                <a:gridCol w="640080"/>
                <a:gridCol w="890270"/>
                <a:gridCol w="628650"/>
                <a:gridCol w="759460"/>
                <a:gridCol w="412115"/>
                <a:gridCol w="629920"/>
                <a:gridCol w="62992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=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907704" y="1556792"/>
            <a:ext cx="6120680" cy="108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be-BY" dirty="0" smtClean="0">
                <a:solidFill>
                  <a:schemeClr val="tx2"/>
                </a:solidFill>
                <a:latin typeface="+mj-lt"/>
                <a:ea typeface="Calibri" pitchFamily="34" charset="0"/>
                <a:cs typeface="Times New Roman" pitchFamily="18" charset="0"/>
              </a:rPr>
              <a:t>вада     </a:t>
            </a:r>
            <a:r>
              <a:rPr kumimoji="0" lang="be-BY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кіслата                 вада    кіслата        вада    кіслата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e-BY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           х г                              у г                          900 г       </a:t>
            </a:r>
            <a:endParaRPr kumimoji="0" lang="be-BY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54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3" name="Rectangle 2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4" name="Rectangle 28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5" name="Rectangle 3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6" name="Rectangle 175"/>
          <p:cNvSpPr>
            <a:spLocks noChangeArrowheads="1"/>
          </p:cNvSpPr>
          <p:nvPr/>
        </p:nvSpPr>
        <p:spPr bwMode="auto">
          <a:xfrm>
            <a:off x="1763713" y="5330825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333300"/>
                </a:solidFill>
                <a:cs typeface="Times New Roman" pitchFamily="18" charset="0"/>
              </a:rPr>
              <a:t>                       </a:t>
            </a:r>
            <a:endParaRPr lang="ru-RU" sz="2000">
              <a:solidFill>
                <a:srgbClr val="333300"/>
              </a:solidFill>
            </a:endParaRPr>
          </a:p>
        </p:txBody>
      </p:sp>
      <p:sp>
        <p:nvSpPr>
          <p:cNvPr id="9223" name="WordArt 306" descr="Песок"/>
          <p:cNvSpPr>
            <a:spLocks noChangeArrowheads="1" noChangeShapeType="1" noTextEdit="1"/>
          </p:cNvSpPr>
          <p:nvPr/>
        </p:nvSpPr>
        <p:spPr bwMode="auto">
          <a:xfrm rot="5400000">
            <a:off x="-2771526" y="3194446"/>
            <a:ext cx="6858000" cy="5238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kern="10" dirty="0" smtClean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задача</a:t>
            </a: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</a:t>
            </a:r>
            <a:r>
              <a:rPr lang="ru-RU" sz="3600" b="1" kern="10" dirty="0" smtClean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ru-RU" sz="3600" b="1" kern="10" dirty="0">
              <a:ln w="12700">
                <a:solidFill>
                  <a:srgbClr val="C4B596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53882" dir="2700000" algn="ctr" rotWithShape="0">
                  <a:srgbClr val="CBCBCB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248" name="WordArt 307" descr="Белый мрамор"/>
          <p:cNvSpPr>
            <a:spLocks noChangeArrowheads="1" noChangeShapeType="1" noTextEdit="1"/>
          </p:cNvSpPr>
          <p:nvPr/>
        </p:nvSpPr>
        <p:spPr bwMode="auto">
          <a:xfrm>
            <a:off x="8459788" y="6237288"/>
            <a:ext cx="514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Arial"/>
              </a:rPr>
              <a:t> </a:t>
            </a:r>
          </a:p>
        </p:txBody>
      </p:sp>
      <p:sp>
        <p:nvSpPr>
          <p:cNvPr id="10249" name="TextBox 17"/>
          <p:cNvSpPr txBox="1">
            <a:spLocks noChangeArrowheads="1"/>
          </p:cNvSpPr>
          <p:nvPr/>
        </p:nvSpPr>
        <p:spPr bwMode="auto">
          <a:xfrm>
            <a:off x="6011863" y="270827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0">
                <a:solidFill>
                  <a:srgbClr val="333300"/>
                </a:solidFill>
              </a:rPr>
              <a:t> </a:t>
            </a:r>
          </a:p>
        </p:txBody>
      </p:sp>
      <p:sp>
        <p:nvSpPr>
          <p:cNvPr id="10250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1" name="Rectangle 5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4" name="TextBox 24"/>
          <p:cNvSpPr txBox="1">
            <a:spLocks noChangeArrowheads="1"/>
          </p:cNvSpPr>
          <p:nvPr/>
        </p:nvSpPr>
        <p:spPr bwMode="auto">
          <a:xfrm>
            <a:off x="1547813" y="188913"/>
            <a:ext cx="705663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Арыфметычны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спосаб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рашэння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/>
              </a:rPr>
              <a:t>задач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FF0000"/>
              </a:solidFill>
              <a:latin typeface="Times New Roman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33CC"/>
                </a:solidFill>
                <a:latin typeface="Times New Roman"/>
              </a:rPr>
              <a:t>ЗАДАЧА 2.</a:t>
            </a:r>
            <a:endParaRPr lang="ru-RU" sz="2400" dirty="0" smtClean="0">
              <a:solidFill>
                <a:srgbClr val="333300"/>
              </a:solidFill>
              <a:latin typeface="Times New Roman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be-BY" sz="2400" b="0" dirty="0">
                <a:solidFill>
                  <a:schemeClr val="tx2"/>
                </a:solidFill>
                <a:latin typeface="+mj-lt"/>
              </a:rPr>
              <a:t>У сок аб’ёмам 2 л, які ўтрымлівае 10% цукру, далілі </a:t>
            </a:r>
            <a:endParaRPr lang="be-BY" sz="2400" b="0" dirty="0" smtClean="0">
              <a:solidFill>
                <a:schemeClr val="tx2"/>
              </a:solidFill>
              <a:latin typeface="+mj-lt"/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3 </a:t>
            </a:r>
            <a:r>
              <a:rPr lang="be-BY" sz="2400" b="0" dirty="0">
                <a:solidFill>
                  <a:schemeClr val="tx2"/>
                </a:solidFill>
                <a:latin typeface="+mj-lt"/>
              </a:rPr>
              <a:t>л соку, які ўтрымлівае 15 % цукру. Знайдзіце канцэнтрацыю цукру ў сумесі</a:t>
            </a:r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b="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47763" y="2420888"/>
            <a:ext cx="742637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Рашэнне.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Мадэль умовы задачы ў выглядзе схемы: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          </a:t>
            </a:r>
            <a:r>
              <a:rPr kumimoji="0" lang="be-BY" sz="1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цукар                                  цукар                       цукар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e-BY" sz="1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1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            2 л                                     3 л                               5 л</a:t>
            </a:r>
            <a:endParaRPr kumimoji="0" lang="be-BY" sz="1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621674"/>
              </p:ext>
            </p:extLst>
          </p:nvPr>
        </p:nvGraphicFramePr>
        <p:xfrm>
          <a:off x="1763713" y="3670166"/>
          <a:ext cx="5314315" cy="262890"/>
        </p:xfrm>
        <a:graphic>
          <a:graphicData uri="http://schemas.openxmlformats.org/drawingml/2006/table">
            <a:tbl>
              <a:tblPr firstRow="1" firstCol="1" bandRow="1"/>
              <a:tblGrid>
                <a:gridCol w="723900"/>
                <a:gridCol w="640080"/>
                <a:gridCol w="890270"/>
                <a:gridCol w="628650"/>
                <a:gridCol w="759460"/>
                <a:gridCol w="412115"/>
                <a:gridCol w="629920"/>
                <a:gridCol w="62992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=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?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538163" y="4307612"/>
            <a:ext cx="74263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2400" dirty="0">
                <a:solidFill>
                  <a:schemeClr val="tx2"/>
                </a:solidFill>
                <a:latin typeface="+mj-lt"/>
              </a:rPr>
              <a:t>1 спосаб (па дзеяннях)</a:t>
            </a:r>
            <a:endParaRPr lang="ru-RU" sz="2400" dirty="0">
              <a:solidFill>
                <a:schemeClr val="tx2"/>
              </a:solidFill>
              <a:latin typeface="+mj-lt"/>
            </a:endParaRPr>
          </a:p>
          <a:p>
            <a:r>
              <a:rPr lang="be-BY" sz="2400" dirty="0">
                <a:solidFill>
                  <a:schemeClr val="tx2"/>
                </a:solidFill>
                <a:latin typeface="+mj-lt"/>
              </a:rPr>
              <a:t>1) 0,1•2 + 0,15•3 = 0,65(л) – цукру ў сумесі сокаў;</a:t>
            </a:r>
            <a:endParaRPr lang="ru-RU" sz="2400" dirty="0">
              <a:solidFill>
                <a:schemeClr val="tx2"/>
              </a:solidFill>
              <a:latin typeface="+mj-lt"/>
            </a:endParaRPr>
          </a:p>
          <a:p>
            <a:r>
              <a:rPr lang="be-BY" sz="2400" dirty="0">
                <a:solidFill>
                  <a:schemeClr val="tx2"/>
                </a:solidFill>
                <a:latin typeface="+mj-lt"/>
              </a:rPr>
              <a:t>2) 0,65: 5•100% =13% - канцэнтрацыя цукру ў сумесі.</a:t>
            </a:r>
            <a:endParaRPr lang="ru-RU" sz="2400" dirty="0">
              <a:solidFill>
                <a:schemeClr val="tx2"/>
              </a:solidFill>
              <a:latin typeface="+mj-lt"/>
            </a:endParaRPr>
          </a:p>
          <a:p>
            <a:r>
              <a:rPr lang="be-BY" sz="2400" dirty="0">
                <a:solidFill>
                  <a:schemeClr val="tx2"/>
                </a:solidFill>
                <a:latin typeface="+mj-lt"/>
              </a:rPr>
              <a:t>Адказ: 13%. </a:t>
            </a:r>
            <a:endParaRPr lang="ru-RU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4098" name="Picture 2" descr="C:\Users\User\Desktop\Презентация факультатив\yablochnyj-uksus-660x43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472608"/>
            <a:ext cx="1911830" cy="12687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82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3" name="Rectangle 2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4" name="Rectangle 28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5" name="Rectangle 3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6" name="Rectangle 175"/>
          <p:cNvSpPr>
            <a:spLocks noChangeArrowheads="1"/>
          </p:cNvSpPr>
          <p:nvPr/>
        </p:nvSpPr>
        <p:spPr bwMode="auto">
          <a:xfrm>
            <a:off x="1763713" y="5330825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333300"/>
                </a:solidFill>
                <a:cs typeface="Times New Roman" pitchFamily="18" charset="0"/>
              </a:rPr>
              <a:t>                       </a:t>
            </a:r>
            <a:endParaRPr lang="ru-RU" sz="2000">
              <a:solidFill>
                <a:srgbClr val="333300"/>
              </a:solidFill>
            </a:endParaRPr>
          </a:p>
        </p:txBody>
      </p:sp>
      <p:sp>
        <p:nvSpPr>
          <p:cNvPr id="9223" name="WordArt 306" descr="Песок"/>
          <p:cNvSpPr>
            <a:spLocks noChangeArrowheads="1" noChangeShapeType="1" noTextEdit="1"/>
          </p:cNvSpPr>
          <p:nvPr/>
        </p:nvSpPr>
        <p:spPr bwMode="auto">
          <a:xfrm rot="5400000">
            <a:off x="-2771526" y="3194446"/>
            <a:ext cx="6858000" cy="5238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kern="10" dirty="0" smtClean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задача</a:t>
            </a: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</a:t>
            </a:r>
            <a:r>
              <a:rPr lang="ru-RU" sz="3600" b="1" kern="10" dirty="0" smtClean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ru-RU" sz="3600" b="1" kern="10" dirty="0">
              <a:ln w="12700">
                <a:solidFill>
                  <a:srgbClr val="C4B596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53882" dir="2700000" algn="ctr" rotWithShape="0">
                  <a:srgbClr val="CBCBCB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248" name="WordArt 307" descr="Белый мрамор"/>
          <p:cNvSpPr>
            <a:spLocks noChangeArrowheads="1" noChangeShapeType="1" noTextEdit="1"/>
          </p:cNvSpPr>
          <p:nvPr/>
        </p:nvSpPr>
        <p:spPr bwMode="auto">
          <a:xfrm>
            <a:off x="8459788" y="6237288"/>
            <a:ext cx="514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Arial"/>
              </a:rPr>
              <a:t> </a:t>
            </a:r>
          </a:p>
        </p:txBody>
      </p:sp>
      <p:sp>
        <p:nvSpPr>
          <p:cNvPr id="10249" name="TextBox 17"/>
          <p:cNvSpPr txBox="1">
            <a:spLocks noChangeArrowheads="1"/>
          </p:cNvSpPr>
          <p:nvPr/>
        </p:nvSpPr>
        <p:spPr bwMode="auto">
          <a:xfrm>
            <a:off x="6011863" y="270827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0">
                <a:solidFill>
                  <a:srgbClr val="333300"/>
                </a:solidFill>
              </a:rPr>
              <a:t> </a:t>
            </a:r>
          </a:p>
        </p:txBody>
      </p:sp>
      <p:sp>
        <p:nvSpPr>
          <p:cNvPr id="10250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1" name="Rectangle 5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4" name="TextBox 24"/>
          <p:cNvSpPr txBox="1">
            <a:spLocks noChangeArrowheads="1"/>
          </p:cNvSpPr>
          <p:nvPr/>
        </p:nvSpPr>
        <p:spPr bwMode="auto">
          <a:xfrm>
            <a:off x="1547813" y="188913"/>
            <a:ext cx="7488237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Арыфметычны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спосаб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рашэння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/>
              </a:rPr>
              <a:t>задач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FF0000"/>
              </a:solidFill>
              <a:latin typeface="Times New Roman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33CC"/>
                </a:solidFill>
                <a:latin typeface="Times New Roman"/>
              </a:rPr>
              <a:t>ЗАДАЧА 2.</a:t>
            </a:r>
            <a:endParaRPr lang="ru-RU" sz="2400" dirty="0" smtClean="0">
              <a:solidFill>
                <a:srgbClr val="333300"/>
              </a:solidFill>
              <a:latin typeface="Times New Roman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be-BY" sz="2400" b="0" dirty="0">
                <a:solidFill>
                  <a:schemeClr val="tx2"/>
                </a:solidFill>
                <a:latin typeface="+mj-lt"/>
              </a:rPr>
              <a:t>У сок аб’ёмам 2 л, які ўтрымлівае 10% цукру, далілі 3 л соку, які ўтрымлівае 15 % цукру. Знайдзіце канцэнтрацыю цукру ў сумесі</a:t>
            </a:r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b="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47763" y="2420888"/>
            <a:ext cx="742637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Рашэнне.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Мадэль умовы задачы ў выглядзе схемы: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          </a:t>
            </a:r>
            <a:r>
              <a:rPr kumimoji="0" lang="be-BY" sz="1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цукар                                  цукар                       цукар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e-BY" sz="1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1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             2 л                                     3 л                               5 л</a:t>
            </a:r>
            <a:endParaRPr kumimoji="0" lang="be-BY" sz="16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046145"/>
              </p:ext>
            </p:extLst>
          </p:nvPr>
        </p:nvGraphicFramePr>
        <p:xfrm>
          <a:off x="1763713" y="3670166"/>
          <a:ext cx="5314315" cy="262890"/>
        </p:xfrm>
        <a:graphic>
          <a:graphicData uri="http://schemas.openxmlformats.org/drawingml/2006/table">
            <a:tbl>
              <a:tblPr firstRow="1" firstCol="1" bandRow="1"/>
              <a:tblGrid>
                <a:gridCol w="723900"/>
                <a:gridCol w="640080"/>
                <a:gridCol w="890270"/>
                <a:gridCol w="628650"/>
                <a:gridCol w="759460"/>
                <a:gridCol w="412115"/>
                <a:gridCol w="629920"/>
                <a:gridCol w="62992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=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5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?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538163" y="4307612"/>
                <a:ext cx="7426325" cy="22818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be-BY" sz="2400" dirty="0">
                    <a:latin typeface="+mj-lt"/>
                  </a:rPr>
                  <a:t>2 спосаб (па формуле) </a:t>
                </a:r>
                <a:endParaRPr lang="ru-RU" sz="2400" dirty="0">
                  <a:latin typeface="+mj-lt"/>
                </a:endParaRPr>
              </a:p>
              <a:p>
                <a:r>
                  <a:rPr lang="ru-RU" sz="2400" dirty="0">
                    <a:latin typeface="+mj-lt"/>
                  </a:rPr>
                  <a:t> </a:t>
                </a:r>
              </a:p>
              <a:p>
                <a:r>
                  <a:rPr lang="en-US" sz="2400" dirty="0">
                    <a:latin typeface="+mj-lt"/>
                  </a:rPr>
                  <a:t>p</a:t>
                </a:r>
                <a:r>
                  <a:rPr lang="ru-RU" sz="2400" dirty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𝑝</m:t>
                        </m:r>
                        <m:r>
                          <a:rPr lang="ru-RU" sz="2400" i="1">
                            <a:latin typeface="Cambria Math"/>
                          </a:rPr>
                          <m:t>1</m:t>
                        </m:r>
                        <m:r>
                          <a:rPr lang="be-BY" sz="2400">
                            <a:latin typeface="Cambria Math"/>
                          </a:rPr>
                          <m:t>•</m:t>
                        </m:r>
                        <m:r>
                          <m:rPr>
                            <m:sty m:val="p"/>
                          </m:rPr>
                          <a:rPr lang="be-BY" sz="2400">
                            <a:latin typeface="Cambria Math"/>
                          </a:rPr>
                          <m:t>m</m:t>
                        </m:r>
                        <m:r>
                          <a:rPr lang="be-BY" sz="2400">
                            <a:latin typeface="Cambria Math"/>
                          </a:rPr>
                          <m:t>1</m:t>
                        </m:r>
                        <m:r>
                          <a:rPr lang="ru-RU" sz="2400" i="1">
                            <a:latin typeface="Cambria Math"/>
                          </a:rPr>
                          <m:t>+</m:t>
                        </m:r>
                        <m:r>
                          <a:rPr lang="en-US" sz="2400" i="1">
                            <a:latin typeface="Cambria Math"/>
                          </a:rPr>
                          <m:t>𝑝</m:t>
                        </m:r>
                        <m:r>
                          <a:rPr lang="ru-RU" sz="2400" i="1">
                            <a:latin typeface="Cambria Math"/>
                          </a:rPr>
                          <m:t>2</m:t>
                        </m:r>
                        <m:r>
                          <a:rPr lang="be-BY" sz="2400">
                            <a:latin typeface="Cambria Math"/>
                          </a:rPr>
                          <m:t>•</m:t>
                        </m:r>
                        <m:r>
                          <m:rPr>
                            <m:sty m:val="p"/>
                          </m:rPr>
                          <a:rPr lang="be-BY" sz="2400">
                            <a:latin typeface="Cambria Math"/>
                          </a:rPr>
                          <m:t>m</m:t>
                        </m:r>
                        <m:r>
                          <a:rPr lang="be-BY" sz="240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𝑚</m:t>
                        </m:r>
                        <m:r>
                          <a:rPr lang="ru-RU" sz="2400" i="1">
                            <a:latin typeface="Cambria Math"/>
                          </a:rPr>
                          <m:t>1+</m:t>
                        </m:r>
                        <m:r>
                          <a:rPr lang="en-US" sz="2400" i="1">
                            <a:latin typeface="Cambria Math"/>
                          </a:rPr>
                          <m:t>𝑚</m:t>
                        </m:r>
                        <m:r>
                          <a:rPr lang="ru-RU" sz="24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be-BY" sz="2400">
                        <a:latin typeface="Cambria Math"/>
                      </a:rPr>
                      <m:t>•100%</m:t>
                    </m:r>
                    <m:r>
                      <a:rPr lang="be-BY" sz="2400" i="1">
                        <a:latin typeface="Cambria Math"/>
                      </a:rPr>
                      <m:t>;</m:t>
                    </m:r>
                  </m:oMath>
                </a14:m>
                <a:r>
                  <a:rPr lang="be-BY" sz="2400" dirty="0">
                    <a:latin typeface="+mj-lt"/>
                  </a:rPr>
                  <a:t>        </a:t>
                </a:r>
                <a:endParaRPr lang="be-BY" sz="2400" dirty="0" smtClean="0">
                  <a:latin typeface="+mj-lt"/>
                </a:endParaRPr>
              </a:p>
              <a:p>
                <a:r>
                  <a:rPr lang="en-US" sz="2400" dirty="0" smtClean="0">
                    <a:latin typeface="+mj-lt"/>
                  </a:rPr>
                  <a:t>p</a:t>
                </a:r>
                <a:r>
                  <a:rPr lang="ru-RU" sz="2400" dirty="0">
                    <a:latin typeface="+mj-lt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be-BY" sz="2400">
                            <a:latin typeface="Cambria Math"/>
                          </a:rPr>
                          <m:t>0,1•2</m:t>
                        </m:r>
                        <m:r>
                          <a:rPr lang="ru-RU" sz="2400" i="1">
                            <a:latin typeface="Cambria Math"/>
                          </a:rPr>
                          <m:t>+0,15</m:t>
                        </m:r>
                        <m:r>
                          <a:rPr lang="be-BY" sz="2400">
                            <a:latin typeface="Cambria Math"/>
                          </a:rPr>
                          <m:t>•3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</a:rPr>
                          <m:t>2+3</m:t>
                        </m:r>
                      </m:den>
                    </m:f>
                    <m:r>
                      <a:rPr lang="be-BY" sz="2400">
                        <a:latin typeface="Cambria Math"/>
                      </a:rPr>
                      <m:t>•100%</m:t>
                    </m:r>
                    <m:r>
                      <a:rPr lang="ru-RU" sz="2400" i="1">
                        <a:latin typeface="Cambria Math"/>
                      </a:rPr>
                      <m:t>=13</m:t>
                    </m:r>
                    <m:r>
                      <a:rPr lang="be-BY" sz="2400">
                        <a:latin typeface="Cambria Math"/>
                      </a:rPr>
                      <m:t>%.</m:t>
                    </m:r>
                  </m:oMath>
                </a14:m>
                <a:endParaRPr lang="ru-RU" sz="2400" dirty="0">
                  <a:latin typeface="+mj-lt"/>
                </a:endParaRPr>
              </a:p>
              <a:p>
                <a:r>
                  <a:rPr lang="be-BY" sz="2400" dirty="0" smtClean="0">
                    <a:latin typeface="+mj-lt"/>
                  </a:rPr>
                  <a:t>Адказ</a:t>
                </a:r>
                <a:r>
                  <a:rPr lang="be-BY" sz="2400" dirty="0">
                    <a:latin typeface="+mj-lt"/>
                  </a:rPr>
                  <a:t>: 13%. </a:t>
                </a:r>
                <a:endParaRPr lang="ru-RU" sz="2400" dirty="0">
                  <a:solidFill>
                    <a:schemeClr val="tx2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163" y="4307612"/>
                <a:ext cx="7426325" cy="2281843"/>
              </a:xfrm>
              <a:prstGeom prst="rect">
                <a:avLst/>
              </a:prstGeom>
              <a:blipFill rotWithShape="1">
                <a:blip r:embed="rId4"/>
                <a:stretch>
                  <a:fillRect l="-1231" t="-2139" b="-5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C:\Users\User\Desktop\Презентация факультатив\yablochnyj-uksus-660x43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25144"/>
            <a:ext cx="2971346" cy="19718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83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3" name="Rectangle 2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4" name="Rectangle 28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5" name="Rectangle 3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6" name="Rectangle 175"/>
          <p:cNvSpPr>
            <a:spLocks noChangeArrowheads="1"/>
          </p:cNvSpPr>
          <p:nvPr/>
        </p:nvSpPr>
        <p:spPr bwMode="auto">
          <a:xfrm>
            <a:off x="1763713" y="5330825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333300"/>
                </a:solidFill>
                <a:cs typeface="Times New Roman" pitchFamily="18" charset="0"/>
              </a:rPr>
              <a:t>                       </a:t>
            </a:r>
            <a:endParaRPr lang="ru-RU" sz="2000">
              <a:solidFill>
                <a:srgbClr val="333300"/>
              </a:solidFill>
            </a:endParaRPr>
          </a:p>
        </p:txBody>
      </p:sp>
      <p:sp>
        <p:nvSpPr>
          <p:cNvPr id="9223" name="WordArt 306" descr="Песок"/>
          <p:cNvSpPr>
            <a:spLocks noChangeArrowheads="1" noChangeShapeType="1" noTextEdit="1"/>
          </p:cNvSpPr>
          <p:nvPr/>
        </p:nvSpPr>
        <p:spPr bwMode="auto">
          <a:xfrm rot="5400000">
            <a:off x="-2771526" y="3194446"/>
            <a:ext cx="6858000" cy="5238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задача</a:t>
            </a: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0248" name="WordArt 307" descr="Белый мрамор"/>
          <p:cNvSpPr>
            <a:spLocks noChangeArrowheads="1" noChangeShapeType="1" noTextEdit="1"/>
          </p:cNvSpPr>
          <p:nvPr/>
        </p:nvSpPr>
        <p:spPr bwMode="auto">
          <a:xfrm>
            <a:off x="8459788" y="6237288"/>
            <a:ext cx="514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Arial"/>
              </a:rPr>
              <a:t> </a:t>
            </a:r>
          </a:p>
        </p:txBody>
      </p:sp>
      <p:sp>
        <p:nvSpPr>
          <p:cNvPr id="10249" name="TextBox 17"/>
          <p:cNvSpPr txBox="1">
            <a:spLocks noChangeArrowheads="1"/>
          </p:cNvSpPr>
          <p:nvPr/>
        </p:nvSpPr>
        <p:spPr bwMode="auto">
          <a:xfrm>
            <a:off x="6011863" y="270827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0">
                <a:solidFill>
                  <a:srgbClr val="333300"/>
                </a:solidFill>
              </a:rPr>
              <a:t> </a:t>
            </a:r>
          </a:p>
        </p:txBody>
      </p:sp>
      <p:sp>
        <p:nvSpPr>
          <p:cNvPr id="10250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1" name="Rectangle 5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4" name="TextBox 24"/>
          <p:cNvSpPr txBox="1">
            <a:spLocks noChangeArrowheads="1"/>
          </p:cNvSpPr>
          <p:nvPr/>
        </p:nvSpPr>
        <p:spPr bwMode="auto">
          <a:xfrm>
            <a:off x="1547813" y="188913"/>
            <a:ext cx="7488237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Старадаўні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спосаб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(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дыяганальная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схема</a:t>
            </a:r>
            <a:r>
              <a:rPr lang="ru-RU" sz="2400" dirty="0" smtClean="0">
                <a:solidFill>
                  <a:srgbClr val="FF0000"/>
                </a:solidFill>
                <a:latin typeface="Times New Roman"/>
              </a:rPr>
              <a:t>)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33CC"/>
              </a:solidFill>
              <a:latin typeface="Times New Roman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33CC"/>
                </a:solidFill>
                <a:latin typeface="Times New Roman"/>
              </a:rPr>
              <a:t>ЗАДАЧА 1.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0" dirty="0" err="1" smtClean="0">
                <a:solidFill>
                  <a:srgbClr val="000000"/>
                </a:solidFill>
                <a:latin typeface="Times New Roman"/>
              </a:rPr>
              <a:t>Пасля</a:t>
            </a:r>
            <a:r>
              <a:rPr lang="ru-RU" sz="2400" b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latin typeface="Times New Roman"/>
              </a:rPr>
              <a:t>таго</a:t>
            </a:r>
            <a:r>
              <a:rPr lang="ru-RU" sz="2400" b="0" dirty="0">
                <a:solidFill>
                  <a:srgbClr val="000000"/>
                </a:solidFill>
                <a:latin typeface="Times New Roman"/>
              </a:rPr>
              <a:t> як </a:t>
            </a:r>
            <a:r>
              <a:rPr lang="ru-RU" sz="2400" b="0" dirty="0" err="1">
                <a:solidFill>
                  <a:srgbClr val="000000"/>
                </a:solidFill>
                <a:latin typeface="Times New Roman"/>
              </a:rPr>
              <a:t>змяшалі</a:t>
            </a:r>
            <a:r>
              <a:rPr lang="ru-RU" sz="2400" b="0" dirty="0">
                <a:solidFill>
                  <a:srgbClr val="000000"/>
                </a:solidFill>
                <a:latin typeface="Times New Roman"/>
              </a:rPr>
              <a:t> 50%-</a:t>
            </a:r>
            <a:r>
              <a:rPr lang="ru-RU" sz="2400" b="0" dirty="0" err="1">
                <a:solidFill>
                  <a:srgbClr val="000000"/>
                </a:solidFill>
                <a:latin typeface="Times New Roman"/>
              </a:rPr>
              <a:t>ны</a:t>
            </a:r>
            <a:r>
              <a:rPr lang="ru-RU" sz="2400" b="0" dirty="0">
                <a:solidFill>
                  <a:srgbClr val="000000"/>
                </a:solidFill>
                <a:latin typeface="Times New Roman"/>
              </a:rPr>
              <a:t> і 20%-</a:t>
            </a:r>
            <a:r>
              <a:rPr lang="ru-RU" sz="2400" b="0" dirty="0" err="1">
                <a:solidFill>
                  <a:srgbClr val="000000"/>
                </a:solidFill>
                <a:latin typeface="Times New Roman"/>
              </a:rPr>
              <a:t>ны</a:t>
            </a:r>
            <a:r>
              <a:rPr lang="ru-RU" sz="2400" b="0" dirty="0">
                <a:solidFill>
                  <a:srgbClr val="000000"/>
                </a:solidFill>
                <a:latin typeface="Times New Roman"/>
              </a:rPr>
              <a:t> растворы </a:t>
            </a:r>
            <a:r>
              <a:rPr lang="ru-RU" sz="2400" b="0" dirty="0" err="1">
                <a:solidFill>
                  <a:srgbClr val="000000"/>
                </a:solidFill>
                <a:latin typeface="Times New Roman"/>
              </a:rPr>
              <a:t>кіслаты</a:t>
            </a:r>
            <a:r>
              <a:rPr lang="ru-RU" sz="2400" b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latin typeface="Times New Roman"/>
              </a:rPr>
              <a:t>атрымалі</a:t>
            </a:r>
            <a:r>
              <a:rPr lang="ru-RU" sz="2400" b="0" dirty="0">
                <a:solidFill>
                  <a:srgbClr val="000000"/>
                </a:solidFill>
                <a:latin typeface="Times New Roman"/>
              </a:rPr>
              <a:t> 900 г  30%-га раствору. </a:t>
            </a:r>
            <a:r>
              <a:rPr lang="ru-RU" sz="2400" b="0" dirty="0" err="1">
                <a:solidFill>
                  <a:srgbClr val="000000"/>
                </a:solidFill>
                <a:latin typeface="Times New Roman"/>
              </a:rPr>
              <a:t>Колькі</a:t>
            </a:r>
            <a:r>
              <a:rPr lang="ru-RU" sz="2400" b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latin typeface="Times New Roman"/>
              </a:rPr>
              <a:t>грамаў</a:t>
            </a:r>
            <a:r>
              <a:rPr lang="ru-RU" sz="2400" b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latin typeface="Times New Roman"/>
              </a:rPr>
              <a:t>кожнага</a:t>
            </a:r>
            <a:r>
              <a:rPr lang="ru-RU" sz="2400" b="0" dirty="0">
                <a:solidFill>
                  <a:srgbClr val="000000"/>
                </a:solidFill>
                <a:latin typeface="Times New Roman"/>
              </a:rPr>
              <a:t> раствору </a:t>
            </a:r>
            <a:r>
              <a:rPr lang="ru-RU" sz="2400" b="0" dirty="0" err="1">
                <a:solidFill>
                  <a:srgbClr val="000000"/>
                </a:solidFill>
                <a:latin typeface="Times New Roman"/>
              </a:rPr>
              <a:t>змяшалі</a:t>
            </a:r>
            <a:r>
              <a:rPr lang="ru-RU" sz="2400" b="0" dirty="0" smtClean="0">
                <a:solidFill>
                  <a:srgbClr val="000000"/>
                </a:solidFill>
                <a:latin typeface="Times New Roman"/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0" dirty="0" err="1" smtClean="0">
                <a:solidFill>
                  <a:srgbClr val="000000"/>
                </a:solidFill>
                <a:latin typeface="Times New Roman"/>
              </a:rPr>
              <a:t>Рашэнне</a:t>
            </a:r>
            <a:r>
              <a:rPr lang="ru-RU" sz="2400" b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rgbClr val="0000FF"/>
              </a:solidFill>
              <a:latin typeface="Times New Roman"/>
            </a:endParaRPr>
          </a:p>
        </p:txBody>
      </p:sp>
      <p:pic>
        <p:nvPicPr>
          <p:cNvPr id="1026" name="Picture 2" descr="C:\Users\User\Desktop\Презентация факультатив\Archive___Miscellaneous_Technical_vessels_024824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657" y="5305462"/>
            <a:ext cx="1920000" cy="144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804"/>
          <a:stretch/>
        </p:blipFill>
        <p:spPr bwMode="auto">
          <a:xfrm>
            <a:off x="2301335" y="3068960"/>
            <a:ext cx="5395475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01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3" name="Rectangle 2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4" name="Rectangle 28"/>
          <p:cNvSpPr>
            <a:spLocks noChangeArrowheads="1"/>
          </p:cNvSpPr>
          <p:nvPr/>
        </p:nvSpPr>
        <p:spPr bwMode="auto">
          <a:xfrm>
            <a:off x="1717675" y="1966913"/>
            <a:ext cx="8667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5" name="Rectangle 36"/>
          <p:cNvSpPr>
            <a:spLocks noChangeArrowheads="1"/>
          </p:cNvSpPr>
          <p:nvPr/>
        </p:nvSpPr>
        <p:spPr bwMode="auto">
          <a:xfrm>
            <a:off x="1717675" y="1966913"/>
            <a:ext cx="8001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46" name="Rectangle 175"/>
          <p:cNvSpPr>
            <a:spLocks noChangeArrowheads="1"/>
          </p:cNvSpPr>
          <p:nvPr/>
        </p:nvSpPr>
        <p:spPr bwMode="auto">
          <a:xfrm>
            <a:off x="1763713" y="5330825"/>
            <a:ext cx="1498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333300"/>
                </a:solidFill>
                <a:cs typeface="Times New Roman" pitchFamily="18" charset="0"/>
              </a:rPr>
              <a:t>                       </a:t>
            </a:r>
            <a:endParaRPr lang="ru-RU" sz="2000">
              <a:solidFill>
                <a:srgbClr val="333300"/>
              </a:solidFill>
            </a:endParaRPr>
          </a:p>
        </p:txBody>
      </p:sp>
      <p:sp>
        <p:nvSpPr>
          <p:cNvPr id="9223" name="WordArt 306" descr="Песок"/>
          <p:cNvSpPr>
            <a:spLocks noChangeArrowheads="1" noChangeShapeType="1" noTextEdit="1"/>
          </p:cNvSpPr>
          <p:nvPr/>
        </p:nvSpPr>
        <p:spPr bwMode="auto">
          <a:xfrm rot="5400000">
            <a:off x="-2771526" y="3194446"/>
            <a:ext cx="6858000" cy="5238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kern="10" dirty="0" smtClean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задача</a:t>
            </a:r>
            <a:r>
              <a:rPr lang="ru-RU" sz="3600" b="1" kern="10" dirty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r>
              <a:rPr lang="ru-RU" sz="3600" b="1" kern="10" dirty="0" smtClean="0">
                <a:ln w="12700">
                  <a:solidFill>
                    <a:srgbClr val="C4B596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3882" dir="2700000" algn="ctr" rotWithShape="0">
                    <a:srgbClr val="CBCBCB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ru-RU" sz="3600" b="1" kern="10" dirty="0">
              <a:ln w="12700">
                <a:solidFill>
                  <a:srgbClr val="C4B596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53882" dir="2700000" algn="ctr" rotWithShape="0">
                  <a:srgbClr val="CBCBCB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248" name="WordArt 307" descr="Белый мрамор"/>
          <p:cNvSpPr>
            <a:spLocks noChangeArrowheads="1" noChangeShapeType="1" noTextEdit="1"/>
          </p:cNvSpPr>
          <p:nvPr/>
        </p:nvSpPr>
        <p:spPr bwMode="auto">
          <a:xfrm>
            <a:off x="8459788" y="6237288"/>
            <a:ext cx="514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cs typeface="Arial"/>
              </a:rPr>
              <a:t> </a:t>
            </a:r>
          </a:p>
        </p:txBody>
      </p:sp>
      <p:sp>
        <p:nvSpPr>
          <p:cNvPr id="10249" name="TextBox 17"/>
          <p:cNvSpPr txBox="1">
            <a:spLocks noChangeArrowheads="1"/>
          </p:cNvSpPr>
          <p:nvPr/>
        </p:nvSpPr>
        <p:spPr bwMode="auto">
          <a:xfrm>
            <a:off x="6011863" y="270827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0">
                <a:solidFill>
                  <a:srgbClr val="333300"/>
                </a:solidFill>
              </a:rPr>
              <a:t> </a:t>
            </a:r>
          </a:p>
        </p:txBody>
      </p:sp>
      <p:sp>
        <p:nvSpPr>
          <p:cNvPr id="10250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1" name="Rectangle 5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333300"/>
              </a:solidFill>
            </a:endParaRPr>
          </a:p>
        </p:txBody>
      </p:sp>
      <p:sp>
        <p:nvSpPr>
          <p:cNvPr id="10254" name="TextBox 24"/>
          <p:cNvSpPr txBox="1">
            <a:spLocks noChangeArrowheads="1"/>
          </p:cNvSpPr>
          <p:nvPr/>
        </p:nvSpPr>
        <p:spPr bwMode="auto">
          <a:xfrm>
            <a:off x="1547813" y="188913"/>
            <a:ext cx="7488237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Старадаўні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спосаб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(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</a:rPr>
              <a:t>дыяганальная</a:t>
            </a:r>
            <a:r>
              <a:rPr lang="ru-RU" sz="2400" dirty="0">
                <a:solidFill>
                  <a:srgbClr val="FF0000"/>
                </a:solidFill>
                <a:latin typeface="Times New Roman"/>
              </a:rPr>
              <a:t> схема)</a:t>
            </a:r>
            <a:endParaRPr lang="ru-RU" sz="2400" dirty="0" smtClean="0">
              <a:solidFill>
                <a:srgbClr val="FF0000"/>
              </a:solidFill>
              <a:latin typeface="Times New Roman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33CC"/>
              </a:solidFill>
              <a:latin typeface="Times New Roman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33CC"/>
                </a:solidFill>
                <a:latin typeface="Times New Roman"/>
              </a:rPr>
              <a:t>ЗАДАЧА </a:t>
            </a:r>
            <a:r>
              <a:rPr lang="ru-RU" sz="2400" dirty="0" smtClean="0">
                <a:solidFill>
                  <a:srgbClr val="0033CC"/>
                </a:solidFill>
                <a:latin typeface="Times New Roman"/>
              </a:rPr>
              <a:t>3</a:t>
            </a:r>
          </a:p>
          <a:p>
            <a:r>
              <a:rPr lang="be-BY" sz="2400" b="0" dirty="0">
                <a:solidFill>
                  <a:schemeClr val="tx2"/>
                </a:solidFill>
                <a:latin typeface="+mj-lt"/>
              </a:rPr>
              <a:t>Свежыя грыбы ўтрымліваюць 90% вільгаці, а сушаныя -12</a:t>
            </a:r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%. Колькі </a:t>
            </a:r>
            <a:r>
              <a:rPr lang="be-BY" sz="2400" b="0" dirty="0">
                <a:solidFill>
                  <a:schemeClr val="tx2"/>
                </a:solidFill>
                <a:latin typeface="+mj-lt"/>
              </a:rPr>
              <a:t>свежых грыбоў павінна назбіраць сям’я, каб запас на зіму сушаных склаў 5 кг</a:t>
            </a:r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?</a:t>
            </a:r>
          </a:p>
          <a:p>
            <a:r>
              <a:rPr lang="be-BY" sz="2400" b="0" dirty="0" smtClean="0">
                <a:solidFill>
                  <a:schemeClr val="tx2"/>
                </a:solidFill>
                <a:latin typeface="+mj-lt"/>
              </a:rPr>
              <a:t>Рашэнне.</a:t>
            </a:r>
            <a:endParaRPr lang="ru-RU" sz="2400" b="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491"/>
          <a:stretch/>
        </p:blipFill>
        <p:spPr bwMode="auto">
          <a:xfrm>
            <a:off x="3432909" y="2708920"/>
            <a:ext cx="2867283" cy="12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547664" y="4005064"/>
                <a:ext cx="7102797" cy="1739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be-BY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be-BY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78</m:t>
                        </m:r>
                      </m:den>
                    </m:f>
                    <m:r>
                      <a:rPr lang="be-BY" sz="2400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be-BY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be-BY" sz="24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х</m:t>
                        </m:r>
                      </m:den>
                    </m:f>
                  </m:oMath>
                </a14:m>
                <a:r>
                  <a:rPr lang="be-BY" sz="2400" dirty="0">
                    <a:solidFill>
                      <a:schemeClr val="tx2"/>
                    </a:solidFill>
                    <a:latin typeface="+mj-lt"/>
                  </a:rPr>
                  <a:t> ; 10х=5</a:t>
                </a:r>
                <a14:m>
                  <m:oMath xmlns:m="http://schemas.openxmlformats.org/officeDocument/2006/math">
                    <m:r>
                      <a:rPr lang="be-BY" sz="2400">
                        <a:solidFill>
                          <a:schemeClr val="tx2"/>
                        </a:solidFill>
                        <a:latin typeface="Cambria Math"/>
                      </a:rPr>
                      <m:t>•</m:t>
                    </m:r>
                  </m:oMath>
                </a14:m>
                <a:r>
                  <a:rPr lang="be-BY" sz="2400" dirty="0">
                    <a:solidFill>
                      <a:schemeClr val="tx2"/>
                    </a:solidFill>
                    <a:latin typeface="+mj-lt"/>
                  </a:rPr>
                  <a:t>78 ; х=39.</a:t>
                </a:r>
                <a:endParaRPr lang="ru-RU" sz="2400" dirty="0">
                  <a:solidFill>
                    <a:schemeClr val="tx2"/>
                  </a:solidFill>
                  <a:latin typeface="+mj-lt"/>
                </a:endParaRPr>
              </a:p>
              <a:p>
                <a:r>
                  <a:rPr lang="be-BY" sz="2400" dirty="0" smtClean="0">
                    <a:solidFill>
                      <a:schemeClr val="tx2"/>
                    </a:solidFill>
                    <a:latin typeface="+mj-lt"/>
                  </a:rPr>
                  <a:t>5+39=44(кг</a:t>
                </a:r>
                <a:r>
                  <a:rPr lang="be-BY" sz="2400" dirty="0">
                    <a:solidFill>
                      <a:schemeClr val="tx2"/>
                    </a:solidFill>
                    <a:latin typeface="+mj-lt"/>
                  </a:rPr>
                  <a:t>) - столькі свежых грыбоў </a:t>
                </a:r>
                <a:endParaRPr lang="be-BY" sz="2400" dirty="0" smtClean="0">
                  <a:solidFill>
                    <a:schemeClr val="tx2"/>
                  </a:solidFill>
                  <a:latin typeface="+mj-lt"/>
                </a:endParaRPr>
              </a:p>
              <a:p>
                <a:r>
                  <a:rPr lang="be-BY" sz="2400" dirty="0" smtClean="0">
                    <a:solidFill>
                      <a:schemeClr val="tx2"/>
                    </a:solidFill>
                    <a:latin typeface="+mj-lt"/>
                  </a:rPr>
                  <a:t>павінна </a:t>
                </a:r>
                <a:r>
                  <a:rPr lang="be-BY" sz="2400" dirty="0">
                    <a:solidFill>
                      <a:schemeClr val="tx2"/>
                    </a:solidFill>
                    <a:latin typeface="+mj-lt"/>
                  </a:rPr>
                  <a:t>назбіраць сям’я.</a:t>
                </a:r>
                <a:endParaRPr lang="ru-RU" sz="2400" dirty="0">
                  <a:solidFill>
                    <a:schemeClr val="tx2"/>
                  </a:solidFill>
                  <a:latin typeface="+mj-lt"/>
                </a:endParaRPr>
              </a:p>
              <a:p>
                <a:r>
                  <a:rPr lang="be-BY" sz="2400" dirty="0">
                    <a:solidFill>
                      <a:schemeClr val="tx2"/>
                    </a:solidFill>
                    <a:latin typeface="+mj-lt"/>
                  </a:rPr>
                  <a:t>Адказ: 44 кг.</a:t>
                </a:r>
                <a:endParaRPr lang="ru-RU" sz="2400" dirty="0">
                  <a:solidFill>
                    <a:schemeClr val="tx2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4005064"/>
                <a:ext cx="7102797" cy="1739259"/>
              </a:xfrm>
              <a:prstGeom prst="rect">
                <a:avLst/>
              </a:prstGeom>
              <a:blipFill rotWithShape="1">
                <a:blip r:embed="rId5"/>
                <a:stretch>
                  <a:fillRect l="-1373" b="-7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1" name="Picture 3" descr="C:\Users\User\Desktop\Презентация факультатив\38676577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38" y="4941168"/>
            <a:ext cx="288035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899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porting Progress or Status">
  <a:themeElements>
    <a:clrScheme name="Reporting Progress or Status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Reporting Progress or Statu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porting Progress or Status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eporting Progress or Status">
  <a:themeElements>
    <a:clrScheme name="Reporting Progress or Status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Reporting Progress or Statu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porting Progress or Status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809</Words>
  <Application>Microsoft Office PowerPoint</Application>
  <PresentationFormat>Экран (4:3)</PresentationFormat>
  <Paragraphs>194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Reporting Progress or Status</vt:lpstr>
      <vt:lpstr>1_Reporting Progress or Status</vt:lpstr>
      <vt:lpstr>Презентация PowerPoint</vt:lpstr>
      <vt:lpstr>Презентация PowerPoint</vt:lpstr>
      <vt:lpstr>Актуалізацыя апорных ведаў і ўменняў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Рэфлексія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26</cp:revision>
  <dcterms:created xsi:type="dcterms:W3CDTF">2017-11-18T18:44:11Z</dcterms:created>
  <dcterms:modified xsi:type="dcterms:W3CDTF">2017-11-25T17:02:54Z</dcterms:modified>
</cp:coreProperties>
</file>