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sldIdLst>
    <p:sldId id="257" r:id="rId3"/>
    <p:sldId id="259" r:id="rId4"/>
    <p:sldId id="260" r:id="rId5"/>
    <p:sldId id="262" r:id="rId6"/>
    <p:sldId id="263" r:id="rId7"/>
    <p:sldId id="264" r:id="rId8"/>
    <p:sldId id="265" r:id="rId9"/>
    <p:sldId id="267" r:id="rId10"/>
    <p:sldId id="266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4" y="-2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0"/>
            <a:ext cx="1557338" cy="6878638"/>
            <a:chOff x="0" y="-6"/>
            <a:chExt cx="981" cy="4333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kumimoji="1" lang="ru-RU" sz="2400">
                <a:solidFill>
                  <a:srgbClr val="333300"/>
                </a:solidFill>
                <a:latin typeface="Times New Roman" pitchFamily="18" charset="0"/>
              </a:endParaRPr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kumimoji="1" lang="ru-RU" sz="2400">
                <a:solidFill>
                  <a:srgbClr val="333300"/>
                </a:solidFill>
                <a:latin typeface="Times New Roman" pitchFamily="18" charset="0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kumimoji="1" lang="ru-RU" sz="2400">
                <a:solidFill>
                  <a:srgbClr val="333300"/>
                </a:solidFill>
                <a:latin typeface="Times New Roman" pitchFamily="18" charset="0"/>
              </a:endParaRPr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kumimoji="1" lang="ru-RU" sz="2400">
                <a:solidFill>
                  <a:srgbClr val="333300"/>
                </a:solidFill>
                <a:latin typeface="Times New Roman" pitchFamily="18" charset="0"/>
              </a:endParaRPr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32" name="Line 33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33" name="Line 34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</p:grpSp>
      <p:grpSp>
        <p:nvGrpSpPr>
          <p:cNvPr id="34" name="Group 35"/>
          <p:cNvGrpSpPr>
            <a:grpSpLocks/>
          </p:cNvGrpSpPr>
          <p:nvPr/>
        </p:nvGrpSpPr>
        <p:grpSpPr bwMode="auto">
          <a:xfrm>
            <a:off x="523875" y="1428750"/>
            <a:ext cx="2095500" cy="2095500"/>
            <a:chOff x="330" y="900"/>
            <a:chExt cx="1320" cy="1320"/>
          </a:xfrm>
        </p:grpSpPr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975" y="900"/>
              <a:ext cx="675" cy="1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grpSp>
          <p:nvGrpSpPr>
            <p:cNvPr id="36" name="Group 37"/>
            <p:cNvGrpSpPr>
              <a:grpSpLocks/>
            </p:cNvGrpSpPr>
            <p:nvPr/>
          </p:nvGrpSpPr>
          <p:grpSpPr bwMode="auto">
            <a:xfrm>
              <a:off x="330" y="1015"/>
              <a:ext cx="1079" cy="1060"/>
              <a:chOff x="330" y="1015"/>
              <a:chExt cx="1079" cy="1060"/>
            </a:xfrm>
          </p:grpSpPr>
          <p:grpSp>
            <p:nvGrpSpPr>
              <p:cNvPr id="37" name="Group 38"/>
              <p:cNvGrpSpPr>
                <a:grpSpLocks/>
              </p:cNvGrpSpPr>
              <p:nvPr/>
            </p:nvGrpSpPr>
            <p:grpSpPr bwMode="auto">
              <a:xfrm>
                <a:off x="330" y="1015"/>
                <a:ext cx="1079" cy="1060"/>
                <a:chOff x="330" y="1015"/>
                <a:chExt cx="1079" cy="1060"/>
              </a:xfrm>
            </p:grpSpPr>
            <p:grpSp>
              <p:nvGrpSpPr>
                <p:cNvPr id="45" name="Group 39"/>
                <p:cNvGrpSpPr>
                  <a:grpSpLocks/>
                </p:cNvGrpSpPr>
                <p:nvPr/>
              </p:nvGrpSpPr>
              <p:grpSpPr bwMode="auto">
                <a:xfrm>
                  <a:off x="330" y="1015"/>
                  <a:ext cx="1079" cy="1060"/>
                  <a:chOff x="330" y="1015"/>
                  <a:chExt cx="1079" cy="1060"/>
                </a:xfrm>
              </p:grpSpPr>
              <p:sp>
                <p:nvSpPr>
                  <p:cNvPr id="50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910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ru-RU" b="1">
                      <a:solidFill>
                        <a:srgbClr val="333300"/>
                      </a:solidFill>
                    </a:endParaRPr>
                  </a:p>
                </p:txBody>
              </p:sp>
              <p:sp>
                <p:nvSpPr>
                  <p:cNvPr id="51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015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ru-RU" b="1">
                      <a:solidFill>
                        <a:srgbClr val="333300"/>
                      </a:solidFill>
                    </a:endParaRPr>
                  </a:p>
                </p:txBody>
              </p:sp>
              <p:sp>
                <p:nvSpPr>
                  <p:cNvPr id="52" name="AutoShape 42"/>
                  <p:cNvSpPr>
                    <a:spLocks noChangeArrowheads="1"/>
                  </p:cNvSpPr>
                  <p:nvPr/>
                </p:nvSpPr>
                <p:spPr bwMode="auto">
                  <a:xfrm rot="5400000" flipV="1">
                    <a:off x="-91" y="144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ru-RU" b="1">
                      <a:solidFill>
                        <a:srgbClr val="333300"/>
                      </a:solidFill>
                    </a:endParaRPr>
                  </a:p>
                </p:txBody>
              </p:sp>
              <p:sp>
                <p:nvSpPr>
                  <p:cNvPr id="53" name="AutoShape 43"/>
                  <p:cNvSpPr>
                    <a:spLocks noChangeArrowheads="1"/>
                  </p:cNvSpPr>
                  <p:nvPr/>
                </p:nvSpPr>
                <p:spPr bwMode="auto">
                  <a:xfrm rot="-5400000" flipH="1" flipV="1">
                    <a:off x="802" y="143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ru-RU" b="1">
                      <a:solidFill>
                        <a:srgbClr val="333300"/>
                      </a:solidFill>
                    </a:endParaRPr>
                  </a:p>
                </p:txBody>
              </p:sp>
            </p:grpSp>
            <p:sp>
              <p:nvSpPr>
                <p:cNvPr id="46" name="Rectangle 44"/>
                <p:cNvSpPr>
                  <a:spLocks noChangeArrowheads="1"/>
                </p:cNvSpPr>
                <p:nvPr/>
              </p:nvSpPr>
              <p:spPr bwMode="auto">
                <a:xfrm>
                  <a:off x="433" y="1111"/>
                  <a:ext cx="874" cy="868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b="1">
                    <a:solidFill>
                      <a:srgbClr val="333300"/>
                    </a:solidFill>
                  </a:endParaRPr>
                </a:p>
              </p:txBody>
            </p:sp>
            <p:sp>
              <p:nvSpPr>
                <p:cNvPr id="47" name="Oval 45"/>
                <p:cNvSpPr>
                  <a:spLocks noChangeArrowheads="1"/>
                </p:cNvSpPr>
                <p:nvPr/>
              </p:nvSpPr>
              <p:spPr bwMode="auto">
                <a:xfrm>
                  <a:off x="484" y="1170"/>
                  <a:ext cx="772" cy="75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/>
                  </a:pPr>
                  <a:endParaRPr kumimoji="1" lang="ru-RU" sz="2400">
                    <a:solidFill>
                      <a:srgbClr val="3333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8" name="Oval 46"/>
                <p:cNvSpPr>
                  <a:spLocks noChangeArrowheads="1"/>
                </p:cNvSpPr>
                <p:nvPr/>
              </p:nvSpPr>
              <p:spPr bwMode="auto">
                <a:xfrm>
                  <a:off x="559" y="1241"/>
                  <a:ext cx="622" cy="608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/>
                  </a:pPr>
                  <a:endParaRPr kumimoji="1" lang="ru-RU" sz="2400">
                    <a:solidFill>
                      <a:srgbClr val="3333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9" name="Oval 47"/>
                <p:cNvSpPr>
                  <a:spLocks noChangeArrowheads="1"/>
                </p:cNvSpPr>
                <p:nvPr/>
              </p:nvSpPr>
              <p:spPr bwMode="auto">
                <a:xfrm>
                  <a:off x="624" y="1303"/>
                  <a:ext cx="492" cy="48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/>
                  </a:pPr>
                  <a:endParaRPr kumimoji="1" lang="ru-RU" sz="2400">
                    <a:solidFill>
                      <a:srgbClr val="333300"/>
                    </a:solidFill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38" name="Group 48"/>
              <p:cNvGrpSpPr>
                <a:grpSpLocks/>
              </p:cNvGrpSpPr>
              <p:nvPr/>
            </p:nvGrpSpPr>
            <p:grpSpPr bwMode="auto">
              <a:xfrm>
                <a:off x="634" y="1345"/>
                <a:ext cx="447" cy="402"/>
                <a:chOff x="634" y="1345"/>
                <a:chExt cx="447" cy="402"/>
              </a:xfrm>
            </p:grpSpPr>
            <p:sp>
              <p:nvSpPr>
                <p:cNvPr id="39" name="Arc 49"/>
                <p:cNvSpPr>
                  <a:spLocks/>
                </p:cNvSpPr>
                <p:nvPr/>
              </p:nvSpPr>
              <p:spPr bwMode="auto">
                <a:xfrm>
                  <a:off x="856" y="1409"/>
                  <a:ext cx="34" cy="28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200"/>
                    <a:gd name="T2" fmla="*/ 0 w 21600"/>
                    <a:gd name="T3" fmla="*/ 43200 h 43200"/>
                    <a:gd name="T4" fmla="*/ 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</a:path>
                    <a:path w="21600" h="432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b="1">
                    <a:solidFill>
                      <a:srgbClr val="333300"/>
                    </a:solidFill>
                  </a:endParaRPr>
                </a:p>
              </p:txBody>
            </p:sp>
            <p:sp>
              <p:nvSpPr>
                <p:cNvPr id="40" name="Arc 50"/>
                <p:cNvSpPr>
                  <a:spLocks/>
                </p:cNvSpPr>
                <p:nvPr/>
              </p:nvSpPr>
              <p:spPr bwMode="auto">
                <a:xfrm>
                  <a:off x="827" y="1409"/>
                  <a:ext cx="34" cy="288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21600 w 21600"/>
                    <a:gd name="T1" fmla="*/ 43200 h 43200"/>
                    <a:gd name="T2" fmla="*/ 21600 w 21600"/>
                    <a:gd name="T3" fmla="*/ 0 h 43200"/>
                    <a:gd name="T4" fmla="*/ 2160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</a:path>
                    <a:path w="21600" h="43200" stroke="0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b="1">
                    <a:solidFill>
                      <a:srgbClr val="333300"/>
                    </a:solidFill>
                  </a:endParaRPr>
                </a:p>
              </p:txBody>
            </p:sp>
            <p:sp>
              <p:nvSpPr>
                <p:cNvPr id="41" name="AutoShape 51"/>
                <p:cNvSpPr>
                  <a:spLocks noChangeArrowheads="1"/>
                </p:cNvSpPr>
                <p:nvPr/>
              </p:nvSpPr>
              <p:spPr bwMode="auto">
                <a:xfrm>
                  <a:off x="798" y="1694"/>
                  <a:ext cx="122" cy="53"/>
                </a:xfrm>
                <a:prstGeom prst="roundRect">
                  <a:avLst>
                    <a:gd name="adj" fmla="val 49995"/>
                  </a:avLst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b="1">
                    <a:solidFill>
                      <a:srgbClr val="333300"/>
                    </a:solidFill>
                  </a:endParaRPr>
                </a:p>
              </p:txBody>
            </p:sp>
            <p:sp>
              <p:nvSpPr>
                <p:cNvPr id="42" name="Freeform 52"/>
                <p:cNvSpPr>
                  <a:spLocks/>
                </p:cNvSpPr>
                <p:nvPr/>
              </p:nvSpPr>
              <p:spPr bwMode="auto">
                <a:xfrm>
                  <a:off x="634" y="1467"/>
                  <a:ext cx="221" cy="230"/>
                </a:xfrm>
                <a:custGeom>
                  <a:avLst/>
                  <a:gdLst/>
                  <a:ahLst/>
                  <a:cxnLst>
                    <a:cxn ang="0">
                      <a:pos x="212" y="204"/>
                    </a:cxn>
                    <a:cxn ang="0">
                      <a:pos x="194" y="158"/>
                    </a:cxn>
                    <a:cxn ang="0">
                      <a:pos x="188" y="111"/>
                    </a:cxn>
                    <a:cxn ang="0">
                      <a:pos x="183" y="72"/>
                    </a:cxn>
                    <a:cxn ang="0">
                      <a:pos x="178" y="52"/>
                    </a:cxn>
                    <a:cxn ang="0">
                      <a:pos x="169" y="37"/>
                    </a:cxn>
                    <a:cxn ang="0">
                      <a:pos x="157" y="24"/>
                    </a:cxn>
                    <a:cxn ang="0">
                      <a:pos x="143" y="13"/>
                    </a:cxn>
                    <a:cxn ang="0">
                      <a:pos x="124" y="5"/>
                    </a:cxn>
                    <a:cxn ang="0">
                      <a:pos x="100" y="0"/>
                    </a:cxn>
                    <a:cxn ang="0">
                      <a:pos x="76" y="0"/>
                    </a:cxn>
                    <a:cxn ang="0">
                      <a:pos x="54" y="7"/>
                    </a:cxn>
                    <a:cxn ang="0">
                      <a:pos x="35" y="16"/>
                    </a:cxn>
                    <a:cxn ang="0">
                      <a:pos x="18" y="31"/>
                    </a:cxn>
                    <a:cxn ang="0">
                      <a:pos x="5" y="51"/>
                    </a:cxn>
                    <a:cxn ang="0">
                      <a:pos x="0" y="73"/>
                    </a:cxn>
                    <a:cxn ang="0">
                      <a:pos x="3" y="72"/>
                    </a:cxn>
                    <a:cxn ang="0">
                      <a:pos x="15" y="64"/>
                    </a:cxn>
                    <a:cxn ang="0">
                      <a:pos x="35" y="58"/>
                    </a:cxn>
                    <a:cxn ang="0">
                      <a:pos x="56" y="57"/>
                    </a:cxn>
                    <a:cxn ang="0">
                      <a:pos x="74" y="63"/>
                    </a:cxn>
                    <a:cxn ang="0">
                      <a:pos x="87" y="73"/>
                    </a:cxn>
                    <a:cxn ang="0">
                      <a:pos x="93" y="85"/>
                    </a:cxn>
                    <a:cxn ang="0">
                      <a:pos x="96" y="102"/>
                    </a:cxn>
                    <a:cxn ang="0">
                      <a:pos x="100" y="124"/>
                    </a:cxn>
                    <a:cxn ang="0">
                      <a:pos x="106" y="147"/>
                    </a:cxn>
                    <a:cxn ang="0">
                      <a:pos x="116" y="168"/>
                    </a:cxn>
                    <a:cxn ang="0">
                      <a:pos x="131" y="190"/>
                    </a:cxn>
                    <a:cxn ang="0">
                      <a:pos x="150" y="207"/>
                    </a:cxn>
                    <a:cxn ang="0">
                      <a:pos x="172" y="219"/>
                    </a:cxn>
                    <a:cxn ang="0">
                      <a:pos x="194" y="226"/>
                    </a:cxn>
                    <a:cxn ang="0">
                      <a:pos x="220" y="229"/>
                    </a:cxn>
                  </a:cxnLst>
                  <a:rect l="0" t="0" r="r" b="b"/>
                  <a:pathLst>
                    <a:path w="221" h="230">
                      <a:moveTo>
                        <a:pt x="220" y="229"/>
                      </a:moveTo>
                      <a:lnTo>
                        <a:pt x="212" y="204"/>
                      </a:lnTo>
                      <a:lnTo>
                        <a:pt x="202" y="180"/>
                      </a:lnTo>
                      <a:lnTo>
                        <a:pt x="194" y="158"/>
                      </a:lnTo>
                      <a:lnTo>
                        <a:pt x="190" y="136"/>
                      </a:lnTo>
                      <a:lnTo>
                        <a:pt x="188" y="111"/>
                      </a:lnTo>
                      <a:lnTo>
                        <a:pt x="185" y="85"/>
                      </a:lnTo>
                      <a:lnTo>
                        <a:pt x="183" y="72"/>
                      </a:lnTo>
                      <a:lnTo>
                        <a:pt x="181" y="61"/>
                      </a:lnTo>
                      <a:lnTo>
                        <a:pt x="178" y="52"/>
                      </a:lnTo>
                      <a:lnTo>
                        <a:pt x="173" y="43"/>
                      </a:lnTo>
                      <a:lnTo>
                        <a:pt x="169" y="37"/>
                      </a:lnTo>
                      <a:lnTo>
                        <a:pt x="164" y="30"/>
                      </a:lnTo>
                      <a:lnTo>
                        <a:pt x="157" y="24"/>
                      </a:lnTo>
                      <a:lnTo>
                        <a:pt x="150" y="18"/>
                      </a:lnTo>
                      <a:lnTo>
                        <a:pt x="143" y="13"/>
                      </a:lnTo>
                      <a:lnTo>
                        <a:pt x="134" y="9"/>
                      </a:lnTo>
                      <a:lnTo>
                        <a:pt x="124" y="5"/>
                      </a:lnTo>
                      <a:lnTo>
                        <a:pt x="112" y="2"/>
                      </a:lnTo>
                      <a:lnTo>
                        <a:pt x="100" y="0"/>
                      </a:lnTo>
                      <a:lnTo>
                        <a:pt x="88" y="0"/>
                      </a:lnTo>
                      <a:lnTo>
                        <a:pt x="76" y="0"/>
                      </a:lnTo>
                      <a:lnTo>
                        <a:pt x="65" y="2"/>
                      </a:lnTo>
                      <a:lnTo>
                        <a:pt x="54" y="7"/>
                      </a:lnTo>
                      <a:lnTo>
                        <a:pt x="45" y="10"/>
                      </a:lnTo>
                      <a:lnTo>
                        <a:pt x="35" y="16"/>
                      </a:lnTo>
                      <a:lnTo>
                        <a:pt x="25" y="24"/>
                      </a:lnTo>
                      <a:lnTo>
                        <a:pt x="18" y="31"/>
                      </a:lnTo>
                      <a:lnTo>
                        <a:pt x="11" y="41"/>
                      </a:lnTo>
                      <a:lnTo>
                        <a:pt x="5" y="51"/>
                      </a:lnTo>
                      <a:lnTo>
                        <a:pt x="1" y="63"/>
                      </a:lnTo>
                      <a:lnTo>
                        <a:pt x="0" y="73"/>
                      </a:lnTo>
                      <a:lnTo>
                        <a:pt x="0" y="79"/>
                      </a:lnTo>
                      <a:lnTo>
                        <a:pt x="3" y="72"/>
                      </a:lnTo>
                      <a:lnTo>
                        <a:pt x="8" y="67"/>
                      </a:lnTo>
                      <a:lnTo>
                        <a:pt x="15" y="64"/>
                      </a:lnTo>
                      <a:lnTo>
                        <a:pt x="25" y="60"/>
                      </a:lnTo>
                      <a:lnTo>
                        <a:pt x="35" y="58"/>
                      </a:lnTo>
                      <a:lnTo>
                        <a:pt x="46" y="57"/>
                      </a:lnTo>
                      <a:lnTo>
                        <a:pt x="56" y="57"/>
                      </a:lnTo>
                      <a:lnTo>
                        <a:pt x="67" y="60"/>
                      </a:lnTo>
                      <a:lnTo>
                        <a:pt x="74" y="63"/>
                      </a:lnTo>
                      <a:lnTo>
                        <a:pt x="81" y="67"/>
                      </a:lnTo>
                      <a:lnTo>
                        <a:pt x="87" y="73"/>
                      </a:lnTo>
                      <a:lnTo>
                        <a:pt x="91" y="78"/>
                      </a:lnTo>
                      <a:lnTo>
                        <a:pt x="93" y="85"/>
                      </a:lnTo>
                      <a:lnTo>
                        <a:pt x="95" y="92"/>
                      </a:lnTo>
                      <a:lnTo>
                        <a:pt x="96" y="102"/>
                      </a:lnTo>
                      <a:lnTo>
                        <a:pt x="98" y="112"/>
                      </a:lnTo>
                      <a:lnTo>
                        <a:pt x="100" y="124"/>
                      </a:lnTo>
                      <a:lnTo>
                        <a:pt x="103" y="135"/>
                      </a:lnTo>
                      <a:lnTo>
                        <a:pt x="106" y="147"/>
                      </a:lnTo>
                      <a:lnTo>
                        <a:pt x="111" y="158"/>
                      </a:lnTo>
                      <a:lnTo>
                        <a:pt x="116" y="168"/>
                      </a:lnTo>
                      <a:lnTo>
                        <a:pt x="123" y="180"/>
                      </a:lnTo>
                      <a:lnTo>
                        <a:pt x="131" y="190"/>
                      </a:lnTo>
                      <a:lnTo>
                        <a:pt x="140" y="199"/>
                      </a:lnTo>
                      <a:lnTo>
                        <a:pt x="150" y="207"/>
                      </a:lnTo>
                      <a:lnTo>
                        <a:pt x="163" y="215"/>
                      </a:lnTo>
                      <a:lnTo>
                        <a:pt x="172" y="219"/>
                      </a:lnTo>
                      <a:lnTo>
                        <a:pt x="183" y="223"/>
                      </a:lnTo>
                      <a:lnTo>
                        <a:pt x="194" y="226"/>
                      </a:lnTo>
                      <a:lnTo>
                        <a:pt x="207" y="228"/>
                      </a:lnTo>
                      <a:lnTo>
                        <a:pt x="22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b="1">
                    <a:solidFill>
                      <a:srgbClr val="333300"/>
                    </a:solidFill>
                  </a:endParaRPr>
                </a:p>
              </p:txBody>
            </p:sp>
            <p:sp>
              <p:nvSpPr>
                <p:cNvPr id="43" name="Freeform 53"/>
                <p:cNvSpPr>
                  <a:spLocks/>
                </p:cNvSpPr>
                <p:nvPr/>
              </p:nvSpPr>
              <p:spPr bwMode="auto">
                <a:xfrm>
                  <a:off x="859" y="1467"/>
                  <a:ext cx="222" cy="230"/>
                </a:xfrm>
                <a:custGeom>
                  <a:avLst/>
                  <a:gdLst/>
                  <a:ahLst/>
                  <a:cxnLst>
                    <a:cxn ang="0">
                      <a:pos x="7" y="204"/>
                    </a:cxn>
                    <a:cxn ang="0">
                      <a:pos x="25" y="158"/>
                    </a:cxn>
                    <a:cxn ang="0">
                      <a:pos x="31" y="111"/>
                    </a:cxn>
                    <a:cxn ang="0">
                      <a:pos x="36" y="72"/>
                    </a:cxn>
                    <a:cxn ang="0">
                      <a:pos x="41" y="52"/>
                    </a:cxn>
                    <a:cxn ang="0">
                      <a:pos x="50" y="37"/>
                    </a:cxn>
                    <a:cxn ang="0">
                      <a:pos x="62" y="24"/>
                    </a:cxn>
                    <a:cxn ang="0">
                      <a:pos x="77" y="13"/>
                    </a:cxn>
                    <a:cxn ang="0">
                      <a:pos x="96" y="5"/>
                    </a:cxn>
                    <a:cxn ang="0">
                      <a:pos x="120" y="0"/>
                    </a:cxn>
                    <a:cxn ang="0">
                      <a:pos x="143" y="0"/>
                    </a:cxn>
                    <a:cxn ang="0">
                      <a:pos x="165" y="7"/>
                    </a:cxn>
                    <a:cxn ang="0">
                      <a:pos x="184" y="16"/>
                    </a:cxn>
                    <a:cxn ang="0">
                      <a:pos x="201" y="31"/>
                    </a:cxn>
                    <a:cxn ang="0">
                      <a:pos x="215" y="51"/>
                    </a:cxn>
                    <a:cxn ang="0">
                      <a:pos x="221" y="73"/>
                    </a:cxn>
                    <a:cxn ang="0">
                      <a:pos x="217" y="72"/>
                    </a:cxn>
                    <a:cxn ang="0">
                      <a:pos x="205" y="64"/>
                    </a:cxn>
                    <a:cxn ang="0">
                      <a:pos x="184" y="58"/>
                    </a:cxn>
                    <a:cxn ang="0">
                      <a:pos x="164" y="57"/>
                    </a:cxn>
                    <a:cxn ang="0">
                      <a:pos x="145" y="63"/>
                    </a:cxn>
                    <a:cxn ang="0">
                      <a:pos x="132" y="73"/>
                    </a:cxn>
                    <a:cxn ang="0">
                      <a:pos x="127" y="85"/>
                    </a:cxn>
                    <a:cxn ang="0">
                      <a:pos x="123" y="102"/>
                    </a:cxn>
                    <a:cxn ang="0">
                      <a:pos x="120" y="124"/>
                    </a:cxn>
                    <a:cxn ang="0">
                      <a:pos x="113" y="147"/>
                    </a:cxn>
                    <a:cxn ang="0">
                      <a:pos x="104" y="168"/>
                    </a:cxn>
                    <a:cxn ang="0">
                      <a:pos x="89" y="190"/>
                    </a:cxn>
                    <a:cxn ang="0">
                      <a:pos x="69" y="207"/>
                    </a:cxn>
                    <a:cxn ang="0">
                      <a:pos x="47" y="219"/>
                    </a:cxn>
                    <a:cxn ang="0">
                      <a:pos x="25" y="226"/>
                    </a:cxn>
                    <a:cxn ang="0">
                      <a:pos x="0" y="229"/>
                    </a:cxn>
                  </a:cxnLst>
                  <a:rect l="0" t="0" r="r" b="b"/>
                  <a:pathLst>
                    <a:path w="222" h="230">
                      <a:moveTo>
                        <a:pt x="0" y="229"/>
                      </a:moveTo>
                      <a:lnTo>
                        <a:pt x="7" y="204"/>
                      </a:lnTo>
                      <a:lnTo>
                        <a:pt x="17" y="180"/>
                      </a:lnTo>
                      <a:lnTo>
                        <a:pt x="25" y="158"/>
                      </a:lnTo>
                      <a:lnTo>
                        <a:pt x="29" y="136"/>
                      </a:lnTo>
                      <a:lnTo>
                        <a:pt x="31" y="111"/>
                      </a:lnTo>
                      <a:lnTo>
                        <a:pt x="34" y="85"/>
                      </a:lnTo>
                      <a:lnTo>
                        <a:pt x="36" y="72"/>
                      </a:lnTo>
                      <a:lnTo>
                        <a:pt x="38" y="61"/>
                      </a:lnTo>
                      <a:lnTo>
                        <a:pt x="41" y="52"/>
                      </a:lnTo>
                      <a:lnTo>
                        <a:pt x="46" y="43"/>
                      </a:lnTo>
                      <a:lnTo>
                        <a:pt x="50" y="37"/>
                      </a:lnTo>
                      <a:lnTo>
                        <a:pt x="56" y="30"/>
                      </a:lnTo>
                      <a:lnTo>
                        <a:pt x="62" y="24"/>
                      </a:lnTo>
                      <a:lnTo>
                        <a:pt x="69" y="18"/>
                      </a:lnTo>
                      <a:lnTo>
                        <a:pt x="77" y="13"/>
                      </a:lnTo>
                      <a:lnTo>
                        <a:pt x="86" y="9"/>
                      </a:lnTo>
                      <a:lnTo>
                        <a:pt x="96" y="5"/>
                      </a:lnTo>
                      <a:lnTo>
                        <a:pt x="108" y="2"/>
                      </a:lnTo>
                      <a:lnTo>
                        <a:pt x="120" y="0"/>
                      </a:lnTo>
                      <a:lnTo>
                        <a:pt x="132" y="0"/>
                      </a:lnTo>
                      <a:lnTo>
                        <a:pt x="143" y="0"/>
                      </a:lnTo>
                      <a:lnTo>
                        <a:pt x="155" y="2"/>
                      </a:lnTo>
                      <a:lnTo>
                        <a:pt x="165" y="7"/>
                      </a:lnTo>
                      <a:lnTo>
                        <a:pt x="175" y="10"/>
                      </a:lnTo>
                      <a:lnTo>
                        <a:pt x="184" y="16"/>
                      </a:lnTo>
                      <a:lnTo>
                        <a:pt x="195" y="24"/>
                      </a:lnTo>
                      <a:lnTo>
                        <a:pt x="201" y="31"/>
                      </a:lnTo>
                      <a:lnTo>
                        <a:pt x="209" y="41"/>
                      </a:lnTo>
                      <a:lnTo>
                        <a:pt x="215" y="51"/>
                      </a:lnTo>
                      <a:lnTo>
                        <a:pt x="219" y="63"/>
                      </a:lnTo>
                      <a:lnTo>
                        <a:pt x="221" y="73"/>
                      </a:lnTo>
                      <a:lnTo>
                        <a:pt x="220" y="79"/>
                      </a:lnTo>
                      <a:lnTo>
                        <a:pt x="217" y="72"/>
                      </a:lnTo>
                      <a:lnTo>
                        <a:pt x="212" y="67"/>
                      </a:lnTo>
                      <a:lnTo>
                        <a:pt x="205" y="64"/>
                      </a:lnTo>
                      <a:lnTo>
                        <a:pt x="195" y="60"/>
                      </a:lnTo>
                      <a:lnTo>
                        <a:pt x="184" y="58"/>
                      </a:lnTo>
                      <a:lnTo>
                        <a:pt x="174" y="57"/>
                      </a:lnTo>
                      <a:lnTo>
                        <a:pt x="164" y="57"/>
                      </a:lnTo>
                      <a:lnTo>
                        <a:pt x="153" y="60"/>
                      </a:lnTo>
                      <a:lnTo>
                        <a:pt x="145" y="63"/>
                      </a:lnTo>
                      <a:lnTo>
                        <a:pt x="139" y="67"/>
                      </a:lnTo>
                      <a:lnTo>
                        <a:pt x="132" y="73"/>
                      </a:lnTo>
                      <a:lnTo>
                        <a:pt x="129" y="78"/>
                      </a:lnTo>
                      <a:lnTo>
                        <a:pt x="127" y="85"/>
                      </a:lnTo>
                      <a:lnTo>
                        <a:pt x="125" y="92"/>
                      </a:lnTo>
                      <a:lnTo>
                        <a:pt x="123" y="102"/>
                      </a:lnTo>
                      <a:lnTo>
                        <a:pt x="122" y="112"/>
                      </a:lnTo>
                      <a:lnTo>
                        <a:pt x="120" y="124"/>
                      </a:lnTo>
                      <a:lnTo>
                        <a:pt x="117" y="135"/>
                      </a:lnTo>
                      <a:lnTo>
                        <a:pt x="113" y="147"/>
                      </a:lnTo>
                      <a:lnTo>
                        <a:pt x="109" y="158"/>
                      </a:lnTo>
                      <a:lnTo>
                        <a:pt x="104" y="168"/>
                      </a:lnTo>
                      <a:lnTo>
                        <a:pt x="97" y="180"/>
                      </a:lnTo>
                      <a:lnTo>
                        <a:pt x="89" y="190"/>
                      </a:lnTo>
                      <a:lnTo>
                        <a:pt x="79" y="199"/>
                      </a:lnTo>
                      <a:lnTo>
                        <a:pt x="69" y="207"/>
                      </a:lnTo>
                      <a:lnTo>
                        <a:pt x="57" y="215"/>
                      </a:lnTo>
                      <a:lnTo>
                        <a:pt x="47" y="219"/>
                      </a:lnTo>
                      <a:lnTo>
                        <a:pt x="37" y="223"/>
                      </a:lnTo>
                      <a:lnTo>
                        <a:pt x="25" y="226"/>
                      </a:lnTo>
                      <a:lnTo>
                        <a:pt x="12" y="228"/>
                      </a:lnTo>
                      <a:lnTo>
                        <a:pt x="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b="1">
                    <a:solidFill>
                      <a:srgbClr val="333300"/>
                    </a:solidFill>
                  </a:endParaRPr>
                </a:p>
              </p:txBody>
            </p:sp>
            <p:sp>
              <p:nvSpPr>
                <p:cNvPr id="44" name="Oval 54"/>
                <p:cNvSpPr>
                  <a:spLocks noChangeArrowheads="1"/>
                </p:cNvSpPr>
                <p:nvPr/>
              </p:nvSpPr>
              <p:spPr bwMode="auto">
                <a:xfrm>
                  <a:off x="829" y="1345"/>
                  <a:ext cx="56" cy="5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/>
                  </a:pPr>
                  <a:endParaRPr kumimoji="1" lang="ru-RU" sz="2400">
                    <a:solidFill>
                      <a:srgbClr val="333300"/>
                    </a:solidFill>
                    <a:latin typeface="Times New Roman" pitchFamily="18" charset="0"/>
                  </a:endParaRPr>
                </a:p>
              </p:txBody>
            </p:sp>
          </p:grpSp>
        </p:grpSp>
      </p:grpSp>
      <p:sp>
        <p:nvSpPr>
          <p:cNvPr id="7577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738438" y="1381125"/>
            <a:ext cx="6253162" cy="23336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1613" y="4124325"/>
            <a:ext cx="6249987" cy="128587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743200" y="5410200"/>
            <a:ext cx="6248400" cy="457200"/>
          </a:xfrm>
        </p:spPr>
        <p:txBody>
          <a:bodyPr wrap="none"/>
          <a:lstStyle>
            <a:lvl1pPr>
              <a:defRPr sz="3200" b="1"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55" name="Rectangle 5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56" name="Rectangle 5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69B1F-97F2-48FA-B54D-6C84F5EE4E91}" type="slidenum">
              <a:rPr lang="ru-RU">
                <a:solidFill>
                  <a:srgbClr val="3333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153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2FE4D-98C8-46AA-A4C3-088CBA12B8E6}" type="slidenum">
              <a:rPr lang="ru-RU">
                <a:solidFill>
                  <a:srgbClr val="3333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036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19938" y="228600"/>
            <a:ext cx="1871662" cy="60102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00188" y="228600"/>
            <a:ext cx="5467350" cy="60102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15C6C-61BB-4F36-90E9-6075E9804401}" type="slidenum">
              <a:rPr lang="ru-RU">
                <a:solidFill>
                  <a:srgbClr val="3333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846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8" y="228600"/>
            <a:ext cx="74914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00188" y="1524000"/>
            <a:ext cx="3668712" cy="47148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321300" y="1524000"/>
            <a:ext cx="3670300" cy="22812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321300" y="3957638"/>
            <a:ext cx="3670300" cy="22812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7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8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94BD7-CE41-488D-ADC9-02ADF3482846}" type="slidenum">
              <a:rPr lang="ru-RU">
                <a:solidFill>
                  <a:srgbClr val="3333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7843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500188" y="228600"/>
            <a:ext cx="7491412" cy="6010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9D90D-3063-44B5-826E-185B6B88F033}" type="slidenum">
              <a:rPr lang="ru-RU">
                <a:solidFill>
                  <a:srgbClr val="3333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050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1500188" y="228600"/>
            <a:ext cx="74914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500188" y="1524000"/>
            <a:ext cx="3668712" cy="22812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321300" y="1524000"/>
            <a:ext cx="3670300" cy="22812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1500188" y="3957638"/>
            <a:ext cx="3668712" cy="22812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21300" y="3957638"/>
            <a:ext cx="3670300" cy="22812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8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9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60D35-CB43-4198-8CE8-3FAFBF98C582}" type="slidenum">
              <a:rPr lang="ru-RU">
                <a:solidFill>
                  <a:srgbClr val="3333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468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0"/>
            <a:ext cx="1557338" cy="6878638"/>
            <a:chOff x="0" y="-6"/>
            <a:chExt cx="981" cy="4333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kumimoji="1" lang="ru-RU" sz="2400">
                <a:solidFill>
                  <a:srgbClr val="333300"/>
                </a:solidFill>
                <a:latin typeface="Times New Roman" pitchFamily="18" charset="0"/>
              </a:endParaRPr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kumimoji="1" lang="ru-RU" sz="2400">
                <a:solidFill>
                  <a:srgbClr val="333300"/>
                </a:solidFill>
                <a:latin typeface="Times New Roman" pitchFamily="18" charset="0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kumimoji="1" lang="ru-RU" sz="2400">
                <a:solidFill>
                  <a:srgbClr val="333300"/>
                </a:solidFill>
                <a:latin typeface="Times New Roman" pitchFamily="18" charset="0"/>
              </a:endParaRPr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kumimoji="1" lang="ru-RU" sz="2400">
                <a:solidFill>
                  <a:srgbClr val="333300"/>
                </a:solidFill>
                <a:latin typeface="Times New Roman" pitchFamily="18" charset="0"/>
              </a:endParaRPr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32" name="Line 33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33" name="Line 34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</p:grpSp>
      <p:grpSp>
        <p:nvGrpSpPr>
          <p:cNvPr id="34" name="Group 35"/>
          <p:cNvGrpSpPr>
            <a:grpSpLocks/>
          </p:cNvGrpSpPr>
          <p:nvPr/>
        </p:nvGrpSpPr>
        <p:grpSpPr bwMode="auto">
          <a:xfrm>
            <a:off x="523875" y="1428750"/>
            <a:ext cx="2095500" cy="2095500"/>
            <a:chOff x="330" y="900"/>
            <a:chExt cx="1320" cy="1320"/>
          </a:xfrm>
        </p:grpSpPr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975" y="900"/>
              <a:ext cx="675" cy="1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grpSp>
          <p:nvGrpSpPr>
            <p:cNvPr id="36" name="Group 37"/>
            <p:cNvGrpSpPr>
              <a:grpSpLocks/>
            </p:cNvGrpSpPr>
            <p:nvPr/>
          </p:nvGrpSpPr>
          <p:grpSpPr bwMode="auto">
            <a:xfrm>
              <a:off x="330" y="1015"/>
              <a:ext cx="1079" cy="1060"/>
              <a:chOff x="330" y="1015"/>
              <a:chExt cx="1079" cy="1060"/>
            </a:xfrm>
          </p:grpSpPr>
          <p:grpSp>
            <p:nvGrpSpPr>
              <p:cNvPr id="37" name="Group 38"/>
              <p:cNvGrpSpPr>
                <a:grpSpLocks/>
              </p:cNvGrpSpPr>
              <p:nvPr/>
            </p:nvGrpSpPr>
            <p:grpSpPr bwMode="auto">
              <a:xfrm>
                <a:off x="330" y="1015"/>
                <a:ext cx="1079" cy="1060"/>
                <a:chOff x="330" y="1015"/>
                <a:chExt cx="1079" cy="1060"/>
              </a:xfrm>
            </p:grpSpPr>
            <p:grpSp>
              <p:nvGrpSpPr>
                <p:cNvPr id="45" name="Group 39"/>
                <p:cNvGrpSpPr>
                  <a:grpSpLocks/>
                </p:cNvGrpSpPr>
                <p:nvPr/>
              </p:nvGrpSpPr>
              <p:grpSpPr bwMode="auto">
                <a:xfrm>
                  <a:off x="330" y="1015"/>
                  <a:ext cx="1079" cy="1060"/>
                  <a:chOff x="330" y="1015"/>
                  <a:chExt cx="1079" cy="1060"/>
                </a:xfrm>
              </p:grpSpPr>
              <p:sp>
                <p:nvSpPr>
                  <p:cNvPr id="50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910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ru-RU" b="1">
                      <a:solidFill>
                        <a:srgbClr val="333300"/>
                      </a:solidFill>
                    </a:endParaRPr>
                  </a:p>
                </p:txBody>
              </p:sp>
              <p:sp>
                <p:nvSpPr>
                  <p:cNvPr id="51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015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ru-RU" b="1">
                      <a:solidFill>
                        <a:srgbClr val="333300"/>
                      </a:solidFill>
                    </a:endParaRPr>
                  </a:p>
                </p:txBody>
              </p:sp>
              <p:sp>
                <p:nvSpPr>
                  <p:cNvPr id="52" name="AutoShape 42"/>
                  <p:cNvSpPr>
                    <a:spLocks noChangeArrowheads="1"/>
                  </p:cNvSpPr>
                  <p:nvPr/>
                </p:nvSpPr>
                <p:spPr bwMode="auto">
                  <a:xfrm rot="5400000" flipV="1">
                    <a:off x="-91" y="144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ru-RU" b="1">
                      <a:solidFill>
                        <a:srgbClr val="333300"/>
                      </a:solidFill>
                    </a:endParaRPr>
                  </a:p>
                </p:txBody>
              </p:sp>
              <p:sp>
                <p:nvSpPr>
                  <p:cNvPr id="53" name="AutoShape 43"/>
                  <p:cNvSpPr>
                    <a:spLocks noChangeArrowheads="1"/>
                  </p:cNvSpPr>
                  <p:nvPr/>
                </p:nvSpPr>
                <p:spPr bwMode="auto">
                  <a:xfrm rot="-5400000" flipH="1" flipV="1">
                    <a:off x="802" y="143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ru-RU" b="1">
                      <a:solidFill>
                        <a:srgbClr val="333300"/>
                      </a:solidFill>
                    </a:endParaRPr>
                  </a:p>
                </p:txBody>
              </p:sp>
            </p:grpSp>
            <p:sp>
              <p:nvSpPr>
                <p:cNvPr id="46" name="Rectangle 44"/>
                <p:cNvSpPr>
                  <a:spLocks noChangeArrowheads="1"/>
                </p:cNvSpPr>
                <p:nvPr/>
              </p:nvSpPr>
              <p:spPr bwMode="auto">
                <a:xfrm>
                  <a:off x="433" y="1111"/>
                  <a:ext cx="874" cy="868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b="1">
                    <a:solidFill>
                      <a:srgbClr val="333300"/>
                    </a:solidFill>
                  </a:endParaRPr>
                </a:p>
              </p:txBody>
            </p:sp>
            <p:sp>
              <p:nvSpPr>
                <p:cNvPr id="47" name="Oval 45"/>
                <p:cNvSpPr>
                  <a:spLocks noChangeArrowheads="1"/>
                </p:cNvSpPr>
                <p:nvPr/>
              </p:nvSpPr>
              <p:spPr bwMode="auto">
                <a:xfrm>
                  <a:off x="484" y="1170"/>
                  <a:ext cx="772" cy="75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/>
                  </a:pPr>
                  <a:endParaRPr kumimoji="1" lang="ru-RU" sz="2400">
                    <a:solidFill>
                      <a:srgbClr val="3333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8" name="Oval 46"/>
                <p:cNvSpPr>
                  <a:spLocks noChangeArrowheads="1"/>
                </p:cNvSpPr>
                <p:nvPr/>
              </p:nvSpPr>
              <p:spPr bwMode="auto">
                <a:xfrm>
                  <a:off x="559" y="1241"/>
                  <a:ext cx="622" cy="608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/>
                  </a:pPr>
                  <a:endParaRPr kumimoji="1" lang="ru-RU" sz="2400">
                    <a:solidFill>
                      <a:srgbClr val="3333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9" name="Oval 47"/>
                <p:cNvSpPr>
                  <a:spLocks noChangeArrowheads="1"/>
                </p:cNvSpPr>
                <p:nvPr/>
              </p:nvSpPr>
              <p:spPr bwMode="auto">
                <a:xfrm>
                  <a:off x="624" y="1303"/>
                  <a:ext cx="492" cy="48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/>
                  </a:pPr>
                  <a:endParaRPr kumimoji="1" lang="ru-RU" sz="2400">
                    <a:solidFill>
                      <a:srgbClr val="333300"/>
                    </a:solidFill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38" name="Group 48"/>
              <p:cNvGrpSpPr>
                <a:grpSpLocks/>
              </p:cNvGrpSpPr>
              <p:nvPr/>
            </p:nvGrpSpPr>
            <p:grpSpPr bwMode="auto">
              <a:xfrm>
                <a:off x="634" y="1345"/>
                <a:ext cx="447" cy="402"/>
                <a:chOff x="634" y="1345"/>
                <a:chExt cx="447" cy="402"/>
              </a:xfrm>
            </p:grpSpPr>
            <p:sp>
              <p:nvSpPr>
                <p:cNvPr id="39" name="Arc 49"/>
                <p:cNvSpPr>
                  <a:spLocks/>
                </p:cNvSpPr>
                <p:nvPr/>
              </p:nvSpPr>
              <p:spPr bwMode="auto">
                <a:xfrm>
                  <a:off x="856" y="1409"/>
                  <a:ext cx="34" cy="28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200"/>
                    <a:gd name="T2" fmla="*/ 0 w 21600"/>
                    <a:gd name="T3" fmla="*/ 43200 h 43200"/>
                    <a:gd name="T4" fmla="*/ 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</a:path>
                    <a:path w="21600" h="432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b="1">
                    <a:solidFill>
                      <a:srgbClr val="333300"/>
                    </a:solidFill>
                  </a:endParaRPr>
                </a:p>
              </p:txBody>
            </p:sp>
            <p:sp>
              <p:nvSpPr>
                <p:cNvPr id="40" name="Arc 50"/>
                <p:cNvSpPr>
                  <a:spLocks/>
                </p:cNvSpPr>
                <p:nvPr/>
              </p:nvSpPr>
              <p:spPr bwMode="auto">
                <a:xfrm>
                  <a:off x="827" y="1409"/>
                  <a:ext cx="34" cy="288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21600 w 21600"/>
                    <a:gd name="T1" fmla="*/ 43200 h 43200"/>
                    <a:gd name="T2" fmla="*/ 21600 w 21600"/>
                    <a:gd name="T3" fmla="*/ 0 h 43200"/>
                    <a:gd name="T4" fmla="*/ 2160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</a:path>
                    <a:path w="21600" h="43200" stroke="0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b="1">
                    <a:solidFill>
                      <a:srgbClr val="333300"/>
                    </a:solidFill>
                  </a:endParaRPr>
                </a:p>
              </p:txBody>
            </p:sp>
            <p:sp>
              <p:nvSpPr>
                <p:cNvPr id="41" name="AutoShape 51"/>
                <p:cNvSpPr>
                  <a:spLocks noChangeArrowheads="1"/>
                </p:cNvSpPr>
                <p:nvPr/>
              </p:nvSpPr>
              <p:spPr bwMode="auto">
                <a:xfrm>
                  <a:off x="798" y="1694"/>
                  <a:ext cx="122" cy="53"/>
                </a:xfrm>
                <a:prstGeom prst="roundRect">
                  <a:avLst>
                    <a:gd name="adj" fmla="val 49995"/>
                  </a:avLst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b="1">
                    <a:solidFill>
                      <a:srgbClr val="333300"/>
                    </a:solidFill>
                  </a:endParaRPr>
                </a:p>
              </p:txBody>
            </p:sp>
            <p:sp>
              <p:nvSpPr>
                <p:cNvPr id="42" name="Freeform 52"/>
                <p:cNvSpPr>
                  <a:spLocks/>
                </p:cNvSpPr>
                <p:nvPr/>
              </p:nvSpPr>
              <p:spPr bwMode="auto">
                <a:xfrm>
                  <a:off x="634" y="1467"/>
                  <a:ext cx="221" cy="230"/>
                </a:xfrm>
                <a:custGeom>
                  <a:avLst/>
                  <a:gdLst/>
                  <a:ahLst/>
                  <a:cxnLst>
                    <a:cxn ang="0">
                      <a:pos x="212" y="204"/>
                    </a:cxn>
                    <a:cxn ang="0">
                      <a:pos x="194" y="158"/>
                    </a:cxn>
                    <a:cxn ang="0">
                      <a:pos x="188" y="111"/>
                    </a:cxn>
                    <a:cxn ang="0">
                      <a:pos x="183" y="72"/>
                    </a:cxn>
                    <a:cxn ang="0">
                      <a:pos x="178" y="52"/>
                    </a:cxn>
                    <a:cxn ang="0">
                      <a:pos x="169" y="37"/>
                    </a:cxn>
                    <a:cxn ang="0">
                      <a:pos x="157" y="24"/>
                    </a:cxn>
                    <a:cxn ang="0">
                      <a:pos x="143" y="13"/>
                    </a:cxn>
                    <a:cxn ang="0">
                      <a:pos x="124" y="5"/>
                    </a:cxn>
                    <a:cxn ang="0">
                      <a:pos x="100" y="0"/>
                    </a:cxn>
                    <a:cxn ang="0">
                      <a:pos x="76" y="0"/>
                    </a:cxn>
                    <a:cxn ang="0">
                      <a:pos x="54" y="7"/>
                    </a:cxn>
                    <a:cxn ang="0">
                      <a:pos x="35" y="16"/>
                    </a:cxn>
                    <a:cxn ang="0">
                      <a:pos x="18" y="31"/>
                    </a:cxn>
                    <a:cxn ang="0">
                      <a:pos x="5" y="51"/>
                    </a:cxn>
                    <a:cxn ang="0">
                      <a:pos x="0" y="73"/>
                    </a:cxn>
                    <a:cxn ang="0">
                      <a:pos x="3" y="72"/>
                    </a:cxn>
                    <a:cxn ang="0">
                      <a:pos x="15" y="64"/>
                    </a:cxn>
                    <a:cxn ang="0">
                      <a:pos x="35" y="58"/>
                    </a:cxn>
                    <a:cxn ang="0">
                      <a:pos x="56" y="57"/>
                    </a:cxn>
                    <a:cxn ang="0">
                      <a:pos x="74" y="63"/>
                    </a:cxn>
                    <a:cxn ang="0">
                      <a:pos x="87" y="73"/>
                    </a:cxn>
                    <a:cxn ang="0">
                      <a:pos x="93" y="85"/>
                    </a:cxn>
                    <a:cxn ang="0">
                      <a:pos x="96" y="102"/>
                    </a:cxn>
                    <a:cxn ang="0">
                      <a:pos x="100" y="124"/>
                    </a:cxn>
                    <a:cxn ang="0">
                      <a:pos x="106" y="147"/>
                    </a:cxn>
                    <a:cxn ang="0">
                      <a:pos x="116" y="168"/>
                    </a:cxn>
                    <a:cxn ang="0">
                      <a:pos x="131" y="190"/>
                    </a:cxn>
                    <a:cxn ang="0">
                      <a:pos x="150" y="207"/>
                    </a:cxn>
                    <a:cxn ang="0">
                      <a:pos x="172" y="219"/>
                    </a:cxn>
                    <a:cxn ang="0">
                      <a:pos x="194" y="226"/>
                    </a:cxn>
                    <a:cxn ang="0">
                      <a:pos x="220" y="229"/>
                    </a:cxn>
                  </a:cxnLst>
                  <a:rect l="0" t="0" r="r" b="b"/>
                  <a:pathLst>
                    <a:path w="221" h="230">
                      <a:moveTo>
                        <a:pt x="220" y="229"/>
                      </a:moveTo>
                      <a:lnTo>
                        <a:pt x="212" y="204"/>
                      </a:lnTo>
                      <a:lnTo>
                        <a:pt x="202" y="180"/>
                      </a:lnTo>
                      <a:lnTo>
                        <a:pt x="194" y="158"/>
                      </a:lnTo>
                      <a:lnTo>
                        <a:pt x="190" y="136"/>
                      </a:lnTo>
                      <a:lnTo>
                        <a:pt x="188" y="111"/>
                      </a:lnTo>
                      <a:lnTo>
                        <a:pt x="185" y="85"/>
                      </a:lnTo>
                      <a:lnTo>
                        <a:pt x="183" y="72"/>
                      </a:lnTo>
                      <a:lnTo>
                        <a:pt x="181" y="61"/>
                      </a:lnTo>
                      <a:lnTo>
                        <a:pt x="178" y="52"/>
                      </a:lnTo>
                      <a:lnTo>
                        <a:pt x="173" y="43"/>
                      </a:lnTo>
                      <a:lnTo>
                        <a:pt x="169" y="37"/>
                      </a:lnTo>
                      <a:lnTo>
                        <a:pt x="164" y="30"/>
                      </a:lnTo>
                      <a:lnTo>
                        <a:pt x="157" y="24"/>
                      </a:lnTo>
                      <a:lnTo>
                        <a:pt x="150" y="18"/>
                      </a:lnTo>
                      <a:lnTo>
                        <a:pt x="143" y="13"/>
                      </a:lnTo>
                      <a:lnTo>
                        <a:pt x="134" y="9"/>
                      </a:lnTo>
                      <a:lnTo>
                        <a:pt x="124" y="5"/>
                      </a:lnTo>
                      <a:lnTo>
                        <a:pt x="112" y="2"/>
                      </a:lnTo>
                      <a:lnTo>
                        <a:pt x="100" y="0"/>
                      </a:lnTo>
                      <a:lnTo>
                        <a:pt x="88" y="0"/>
                      </a:lnTo>
                      <a:lnTo>
                        <a:pt x="76" y="0"/>
                      </a:lnTo>
                      <a:lnTo>
                        <a:pt x="65" y="2"/>
                      </a:lnTo>
                      <a:lnTo>
                        <a:pt x="54" y="7"/>
                      </a:lnTo>
                      <a:lnTo>
                        <a:pt x="45" y="10"/>
                      </a:lnTo>
                      <a:lnTo>
                        <a:pt x="35" y="16"/>
                      </a:lnTo>
                      <a:lnTo>
                        <a:pt x="25" y="24"/>
                      </a:lnTo>
                      <a:lnTo>
                        <a:pt x="18" y="31"/>
                      </a:lnTo>
                      <a:lnTo>
                        <a:pt x="11" y="41"/>
                      </a:lnTo>
                      <a:lnTo>
                        <a:pt x="5" y="51"/>
                      </a:lnTo>
                      <a:lnTo>
                        <a:pt x="1" y="63"/>
                      </a:lnTo>
                      <a:lnTo>
                        <a:pt x="0" y="73"/>
                      </a:lnTo>
                      <a:lnTo>
                        <a:pt x="0" y="79"/>
                      </a:lnTo>
                      <a:lnTo>
                        <a:pt x="3" y="72"/>
                      </a:lnTo>
                      <a:lnTo>
                        <a:pt x="8" y="67"/>
                      </a:lnTo>
                      <a:lnTo>
                        <a:pt x="15" y="64"/>
                      </a:lnTo>
                      <a:lnTo>
                        <a:pt x="25" y="60"/>
                      </a:lnTo>
                      <a:lnTo>
                        <a:pt x="35" y="58"/>
                      </a:lnTo>
                      <a:lnTo>
                        <a:pt x="46" y="57"/>
                      </a:lnTo>
                      <a:lnTo>
                        <a:pt x="56" y="57"/>
                      </a:lnTo>
                      <a:lnTo>
                        <a:pt x="67" y="60"/>
                      </a:lnTo>
                      <a:lnTo>
                        <a:pt x="74" y="63"/>
                      </a:lnTo>
                      <a:lnTo>
                        <a:pt x="81" y="67"/>
                      </a:lnTo>
                      <a:lnTo>
                        <a:pt x="87" y="73"/>
                      </a:lnTo>
                      <a:lnTo>
                        <a:pt x="91" y="78"/>
                      </a:lnTo>
                      <a:lnTo>
                        <a:pt x="93" y="85"/>
                      </a:lnTo>
                      <a:lnTo>
                        <a:pt x="95" y="92"/>
                      </a:lnTo>
                      <a:lnTo>
                        <a:pt x="96" y="102"/>
                      </a:lnTo>
                      <a:lnTo>
                        <a:pt x="98" y="112"/>
                      </a:lnTo>
                      <a:lnTo>
                        <a:pt x="100" y="124"/>
                      </a:lnTo>
                      <a:lnTo>
                        <a:pt x="103" y="135"/>
                      </a:lnTo>
                      <a:lnTo>
                        <a:pt x="106" y="147"/>
                      </a:lnTo>
                      <a:lnTo>
                        <a:pt x="111" y="158"/>
                      </a:lnTo>
                      <a:lnTo>
                        <a:pt x="116" y="168"/>
                      </a:lnTo>
                      <a:lnTo>
                        <a:pt x="123" y="180"/>
                      </a:lnTo>
                      <a:lnTo>
                        <a:pt x="131" y="190"/>
                      </a:lnTo>
                      <a:lnTo>
                        <a:pt x="140" y="199"/>
                      </a:lnTo>
                      <a:lnTo>
                        <a:pt x="150" y="207"/>
                      </a:lnTo>
                      <a:lnTo>
                        <a:pt x="163" y="215"/>
                      </a:lnTo>
                      <a:lnTo>
                        <a:pt x="172" y="219"/>
                      </a:lnTo>
                      <a:lnTo>
                        <a:pt x="183" y="223"/>
                      </a:lnTo>
                      <a:lnTo>
                        <a:pt x="194" y="226"/>
                      </a:lnTo>
                      <a:lnTo>
                        <a:pt x="207" y="228"/>
                      </a:lnTo>
                      <a:lnTo>
                        <a:pt x="22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b="1">
                    <a:solidFill>
                      <a:srgbClr val="333300"/>
                    </a:solidFill>
                  </a:endParaRPr>
                </a:p>
              </p:txBody>
            </p:sp>
            <p:sp>
              <p:nvSpPr>
                <p:cNvPr id="43" name="Freeform 53"/>
                <p:cNvSpPr>
                  <a:spLocks/>
                </p:cNvSpPr>
                <p:nvPr/>
              </p:nvSpPr>
              <p:spPr bwMode="auto">
                <a:xfrm>
                  <a:off x="859" y="1467"/>
                  <a:ext cx="222" cy="230"/>
                </a:xfrm>
                <a:custGeom>
                  <a:avLst/>
                  <a:gdLst/>
                  <a:ahLst/>
                  <a:cxnLst>
                    <a:cxn ang="0">
                      <a:pos x="7" y="204"/>
                    </a:cxn>
                    <a:cxn ang="0">
                      <a:pos x="25" y="158"/>
                    </a:cxn>
                    <a:cxn ang="0">
                      <a:pos x="31" y="111"/>
                    </a:cxn>
                    <a:cxn ang="0">
                      <a:pos x="36" y="72"/>
                    </a:cxn>
                    <a:cxn ang="0">
                      <a:pos x="41" y="52"/>
                    </a:cxn>
                    <a:cxn ang="0">
                      <a:pos x="50" y="37"/>
                    </a:cxn>
                    <a:cxn ang="0">
                      <a:pos x="62" y="24"/>
                    </a:cxn>
                    <a:cxn ang="0">
                      <a:pos x="77" y="13"/>
                    </a:cxn>
                    <a:cxn ang="0">
                      <a:pos x="96" y="5"/>
                    </a:cxn>
                    <a:cxn ang="0">
                      <a:pos x="120" y="0"/>
                    </a:cxn>
                    <a:cxn ang="0">
                      <a:pos x="143" y="0"/>
                    </a:cxn>
                    <a:cxn ang="0">
                      <a:pos x="165" y="7"/>
                    </a:cxn>
                    <a:cxn ang="0">
                      <a:pos x="184" y="16"/>
                    </a:cxn>
                    <a:cxn ang="0">
                      <a:pos x="201" y="31"/>
                    </a:cxn>
                    <a:cxn ang="0">
                      <a:pos x="215" y="51"/>
                    </a:cxn>
                    <a:cxn ang="0">
                      <a:pos x="221" y="73"/>
                    </a:cxn>
                    <a:cxn ang="0">
                      <a:pos x="217" y="72"/>
                    </a:cxn>
                    <a:cxn ang="0">
                      <a:pos x="205" y="64"/>
                    </a:cxn>
                    <a:cxn ang="0">
                      <a:pos x="184" y="58"/>
                    </a:cxn>
                    <a:cxn ang="0">
                      <a:pos x="164" y="57"/>
                    </a:cxn>
                    <a:cxn ang="0">
                      <a:pos x="145" y="63"/>
                    </a:cxn>
                    <a:cxn ang="0">
                      <a:pos x="132" y="73"/>
                    </a:cxn>
                    <a:cxn ang="0">
                      <a:pos x="127" y="85"/>
                    </a:cxn>
                    <a:cxn ang="0">
                      <a:pos x="123" y="102"/>
                    </a:cxn>
                    <a:cxn ang="0">
                      <a:pos x="120" y="124"/>
                    </a:cxn>
                    <a:cxn ang="0">
                      <a:pos x="113" y="147"/>
                    </a:cxn>
                    <a:cxn ang="0">
                      <a:pos x="104" y="168"/>
                    </a:cxn>
                    <a:cxn ang="0">
                      <a:pos x="89" y="190"/>
                    </a:cxn>
                    <a:cxn ang="0">
                      <a:pos x="69" y="207"/>
                    </a:cxn>
                    <a:cxn ang="0">
                      <a:pos x="47" y="219"/>
                    </a:cxn>
                    <a:cxn ang="0">
                      <a:pos x="25" y="226"/>
                    </a:cxn>
                    <a:cxn ang="0">
                      <a:pos x="0" y="229"/>
                    </a:cxn>
                  </a:cxnLst>
                  <a:rect l="0" t="0" r="r" b="b"/>
                  <a:pathLst>
                    <a:path w="222" h="230">
                      <a:moveTo>
                        <a:pt x="0" y="229"/>
                      </a:moveTo>
                      <a:lnTo>
                        <a:pt x="7" y="204"/>
                      </a:lnTo>
                      <a:lnTo>
                        <a:pt x="17" y="180"/>
                      </a:lnTo>
                      <a:lnTo>
                        <a:pt x="25" y="158"/>
                      </a:lnTo>
                      <a:lnTo>
                        <a:pt x="29" y="136"/>
                      </a:lnTo>
                      <a:lnTo>
                        <a:pt x="31" y="111"/>
                      </a:lnTo>
                      <a:lnTo>
                        <a:pt x="34" y="85"/>
                      </a:lnTo>
                      <a:lnTo>
                        <a:pt x="36" y="72"/>
                      </a:lnTo>
                      <a:lnTo>
                        <a:pt x="38" y="61"/>
                      </a:lnTo>
                      <a:lnTo>
                        <a:pt x="41" y="52"/>
                      </a:lnTo>
                      <a:lnTo>
                        <a:pt x="46" y="43"/>
                      </a:lnTo>
                      <a:lnTo>
                        <a:pt x="50" y="37"/>
                      </a:lnTo>
                      <a:lnTo>
                        <a:pt x="56" y="30"/>
                      </a:lnTo>
                      <a:lnTo>
                        <a:pt x="62" y="24"/>
                      </a:lnTo>
                      <a:lnTo>
                        <a:pt x="69" y="18"/>
                      </a:lnTo>
                      <a:lnTo>
                        <a:pt x="77" y="13"/>
                      </a:lnTo>
                      <a:lnTo>
                        <a:pt x="86" y="9"/>
                      </a:lnTo>
                      <a:lnTo>
                        <a:pt x="96" y="5"/>
                      </a:lnTo>
                      <a:lnTo>
                        <a:pt x="108" y="2"/>
                      </a:lnTo>
                      <a:lnTo>
                        <a:pt x="120" y="0"/>
                      </a:lnTo>
                      <a:lnTo>
                        <a:pt x="132" y="0"/>
                      </a:lnTo>
                      <a:lnTo>
                        <a:pt x="143" y="0"/>
                      </a:lnTo>
                      <a:lnTo>
                        <a:pt x="155" y="2"/>
                      </a:lnTo>
                      <a:lnTo>
                        <a:pt x="165" y="7"/>
                      </a:lnTo>
                      <a:lnTo>
                        <a:pt x="175" y="10"/>
                      </a:lnTo>
                      <a:lnTo>
                        <a:pt x="184" y="16"/>
                      </a:lnTo>
                      <a:lnTo>
                        <a:pt x="195" y="24"/>
                      </a:lnTo>
                      <a:lnTo>
                        <a:pt x="201" y="31"/>
                      </a:lnTo>
                      <a:lnTo>
                        <a:pt x="209" y="41"/>
                      </a:lnTo>
                      <a:lnTo>
                        <a:pt x="215" y="51"/>
                      </a:lnTo>
                      <a:lnTo>
                        <a:pt x="219" y="63"/>
                      </a:lnTo>
                      <a:lnTo>
                        <a:pt x="221" y="73"/>
                      </a:lnTo>
                      <a:lnTo>
                        <a:pt x="220" y="79"/>
                      </a:lnTo>
                      <a:lnTo>
                        <a:pt x="217" y="72"/>
                      </a:lnTo>
                      <a:lnTo>
                        <a:pt x="212" y="67"/>
                      </a:lnTo>
                      <a:lnTo>
                        <a:pt x="205" y="64"/>
                      </a:lnTo>
                      <a:lnTo>
                        <a:pt x="195" y="60"/>
                      </a:lnTo>
                      <a:lnTo>
                        <a:pt x="184" y="58"/>
                      </a:lnTo>
                      <a:lnTo>
                        <a:pt x="174" y="57"/>
                      </a:lnTo>
                      <a:lnTo>
                        <a:pt x="164" y="57"/>
                      </a:lnTo>
                      <a:lnTo>
                        <a:pt x="153" y="60"/>
                      </a:lnTo>
                      <a:lnTo>
                        <a:pt x="145" y="63"/>
                      </a:lnTo>
                      <a:lnTo>
                        <a:pt x="139" y="67"/>
                      </a:lnTo>
                      <a:lnTo>
                        <a:pt x="132" y="73"/>
                      </a:lnTo>
                      <a:lnTo>
                        <a:pt x="129" y="78"/>
                      </a:lnTo>
                      <a:lnTo>
                        <a:pt x="127" y="85"/>
                      </a:lnTo>
                      <a:lnTo>
                        <a:pt x="125" y="92"/>
                      </a:lnTo>
                      <a:lnTo>
                        <a:pt x="123" y="102"/>
                      </a:lnTo>
                      <a:lnTo>
                        <a:pt x="122" y="112"/>
                      </a:lnTo>
                      <a:lnTo>
                        <a:pt x="120" y="124"/>
                      </a:lnTo>
                      <a:lnTo>
                        <a:pt x="117" y="135"/>
                      </a:lnTo>
                      <a:lnTo>
                        <a:pt x="113" y="147"/>
                      </a:lnTo>
                      <a:lnTo>
                        <a:pt x="109" y="158"/>
                      </a:lnTo>
                      <a:lnTo>
                        <a:pt x="104" y="168"/>
                      </a:lnTo>
                      <a:lnTo>
                        <a:pt x="97" y="180"/>
                      </a:lnTo>
                      <a:lnTo>
                        <a:pt x="89" y="190"/>
                      </a:lnTo>
                      <a:lnTo>
                        <a:pt x="79" y="199"/>
                      </a:lnTo>
                      <a:lnTo>
                        <a:pt x="69" y="207"/>
                      </a:lnTo>
                      <a:lnTo>
                        <a:pt x="57" y="215"/>
                      </a:lnTo>
                      <a:lnTo>
                        <a:pt x="47" y="219"/>
                      </a:lnTo>
                      <a:lnTo>
                        <a:pt x="37" y="223"/>
                      </a:lnTo>
                      <a:lnTo>
                        <a:pt x="25" y="226"/>
                      </a:lnTo>
                      <a:lnTo>
                        <a:pt x="12" y="228"/>
                      </a:lnTo>
                      <a:lnTo>
                        <a:pt x="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b="1">
                    <a:solidFill>
                      <a:srgbClr val="333300"/>
                    </a:solidFill>
                  </a:endParaRPr>
                </a:p>
              </p:txBody>
            </p:sp>
            <p:sp>
              <p:nvSpPr>
                <p:cNvPr id="44" name="Oval 54"/>
                <p:cNvSpPr>
                  <a:spLocks noChangeArrowheads="1"/>
                </p:cNvSpPr>
                <p:nvPr/>
              </p:nvSpPr>
              <p:spPr bwMode="auto">
                <a:xfrm>
                  <a:off x="829" y="1345"/>
                  <a:ext cx="56" cy="5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/>
                  </a:pPr>
                  <a:endParaRPr kumimoji="1" lang="ru-RU" sz="2400">
                    <a:solidFill>
                      <a:srgbClr val="333300"/>
                    </a:solidFill>
                    <a:latin typeface="Times New Roman" pitchFamily="18" charset="0"/>
                  </a:endParaRPr>
                </a:p>
              </p:txBody>
            </p:sp>
          </p:grpSp>
        </p:grpSp>
      </p:grpSp>
      <p:sp>
        <p:nvSpPr>
          <p:cNvPr id="7577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738438" y="1381125"/>
            <a:ext cx="6253162" cy="23336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1613" y="4124325"/>
            <a:ext cx="6249987" cy="128587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743200" y="5410200"/>
            <a:ext cx="6248400" cy="457200"/>
          </a:xfrm>
        </p:spPr>
        <p:txBody>
          <a:bodyPr wrap="none"/>
          <a:lstStyle>
            <a:lvl1pPr>
              <a:defRPr sz="3200" b="1"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55" name="Rectangle 5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56" name="Rectangle 5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69B1F-97F2-48FA-B54D-6C84F5EE4E91}" type="slidenum">
              <a:rPr lang="ru-RU">
                <a:solidFill>
                  <a:srgbClr val="3333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22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28DF2-59D7-40E6-800F-0405ED392EBE}" type="slidenum">
              <a:rPr lang="ru-RU">
                <a:solidFill>
                  <a:srgbClr val="3333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9974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BAE73-1132-4CF8-8300-B0132A21DA81}" type="slidenum">
              <a:rPr lang="ru-RU">
                <a:solidFill>
                  <a:srgbClr val="3333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8217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00188" y="1524000"/>
            <a:ext cx="3668712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21300" y="1524000"/>
            <a:ext cx="36703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78CF4-F872-43A2-BBAC-C2EAFF9FC243}" type="slidenum">
              <a:rPr lang="ru-RU">
                <a:solidFill>
                  <a:srgbClr val="3333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2196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8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9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78289-FFEE-4CFA-ADF2-01A2C064E035}" type="slidenum">
              <a:rPr lang="ru-RU">
                <a:solidFill>
                  <a:srgbClr val="3333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1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28DF2-59D7-40E6-800F-0405ED392EBE}" type="slidenum">
              <a:rPr lang="ru-RU">
                <a:solidFill>
                  <a:srgbClr val="3333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5404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F6151-A4F5-4DF9-8832-6F669284B4D4}" type="slidenum">
              <a:rPr lang="ru-RU">
                <a:solidFill>
                  <a:srgbClr val="3333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2353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3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08857-07AC-4A59-ABE1-51BF832744EF}" type="slidenum">
              <a:rPr lang="ru-RU">
                <a:solidFill>
                  <a:srgbClr val="3333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8739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86669-2B1C-4442-8401-49FBD0211E07}" type="slidenum">
              <a:rPr lang="ru-RU">
                <a:solidFill>
                  <a:srgbClr val="3333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1490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99BC6-266C-4571-A65B-F6DCE163C680}" type="slidenum">
              <a:rPr lang="ru-RU">
                <a:solidFill>
                  <a:srgbClr val="3333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9501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2FE4D-98C8-46AA-A4C3-088CBA12B8E6}" type="slidenum">
              <a:rPr lang="ru-RU">
                <a:solidFill>
                  <a:srgbClr val="3333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4905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19938" y="228600"/>
            <a:ext cx="1871662" cy="60102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00188" y="228600"/>
            <a:ext cx="5467350" cy="60102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15C6C-61BB-4F36-90E9-6075E9804401}" type="slidenum">
              <a:rPr lang="ru-RU">
                <a:solidFill>
                  <a:srgbClr val="3333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9093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8" y="228600"/>
            <a:ext cx="74914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00188" y="1524000"/>
            <a:ext cx="3668712" cy="47148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321300" y="1524000"/>
            <a:ext cx="3670300" cy="22812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321300" y="3957638"/>
            <a:ext cx="3670300" cy="22812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7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8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94BD7-CE41-488D-ADC9-02ADF3482846}" type="slidenum">
              <a:rPr lang="ru-RU">
                <a:solidFill>
                  <a:srgbClr val="3333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9836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500188" y="228600"/>
            <a:ext cx="7491412" cy="6010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9D90D-3063-44B5-826E-185B6B88F033}" type="slidenum">
              <a:rPr lang="ru-RU">
                <a:solidFill>
                  <a:srgbClr val="3333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2471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1500188" y="228600"/>
            <a:ext cx="74914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500188" y="1524000"/>
            <a:ext cx="3668712" cy="22812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321300" y="1524000"/>
            <a:ext cx="3670300" cy="22812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1500188" y="3957638"/>
            <a:ext cx="3668712" cy="22812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21300" y="3957638"/>
            <a:ext cx="3670300" cy="22812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8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9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60D35-CB43-4198-8CE8-3FAFBF98C582}" type="slidenum">
              <a:rPr lang="ru-RU">
                <a:solidFill>
                  <a:srgbClr val="3333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767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BAE73-1132-4CF8-8300-B0132A21DA81}" type="slidenum">
              <a:rPr lang="ru-RU">
                <a:solidFill>
                  <a:srgbClr val="3333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675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00188" y="1524000"/>
            <a:ext cx="3668712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21300" y="1524000"/>
            <a:ext cx="36703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78CF4-F872-43A2-BBAC-C2EAFF9FC243}" type="slidenum">
              <a:rPr lang="ru-RU">
                <a:solidFill>
                  <a:srgbClr val="3333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28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8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9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78289-FFEE-4CFA-ADF2-01A2C064E035}" type="slidenum">
              <a:rPr lang="ru-RU">
                <a:solidFill>
                  <a:srgbClr val="3333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115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F6151-A4F5-4DF9-8832-6F669284B4D4}" type="slidenum">
              <a:rPr lang="ru-RU">
                <a:solidFill>
                  <a:srgbClr val="3333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870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3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08857-07AC-4A59-ABE1-51BF832744EF}" type="slidenum">
              <a:rPr lang="ru-RU">
                <a:solidFill>
                  <a:srgbClr val="3333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645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86669-2B1C-4442-8401-49FBD0211E07}" type="slidenum">
              <a:rPr lang="ru-RU">
                <a:solidFill>
                  <a:srgbClr val="3333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98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99BC6-266C-4571-A65B-F6DCE163C680}" type="slidenum">
              <a:rPr lang="ru-RU">
                <a:solidFill>
                  <a:srgbClr val="3333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32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-9525"/>
            <a:ext cx="1557338" cy="6878638"/>
            <a:chOff x="0" y="-6"/>
            <a:chExt cx="981" cy="4333"/>
          </a:xfrm>
        </p:grpSpPr>
        <p:sp>
          <p:nvSpPr>
            <p:cNvPr id="74755" name="Rectangle 3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74756" name="Rectangle 4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kumimoji="1" lang="ru-RU" sz="2400">
                <a:solidFill>
                  <a:srgbClr val="333300"/>
                </a:solidFill>
                <a:latin typeface="Times New Roman" pitchFamily="18" charset="0"/>
              </a:endParaRPr>
            </a:p>
          </p:txBody>
        </p:sp>
        <p:sp>
          <p:nvSpPr>
            <p:cNvPr id="74757" name="Rectangle 5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74758" name="Rectangle 6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kumimoji="1" lang="ru-RU" sz="2400">
                <a:solidFill>
                  <a:srgbClr val="333300"/>
                </a:solidFill>
                <a:latin typeface="Times New Roman" pitchFamily="18" charset="0"/>
              </a:endParaRPr>
            </a:p>
          </p:txBody>
        </p:sp>
        <p:sp>
          <p:nvSpPr>
            <p:cNvPr id="74759" name="Freeform 7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74760" name="Freeform 8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74761" name="Freeform 9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74762" name="Freeform 10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74763" name="Freeform 11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74764" name="Freeform 12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74765" name="Freeform 13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74766" name="Freeform 14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74767" name="Rectangle 15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74768" name="Rectangle 16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kumimoji="1" lang="ru-RU" sz="2400">
                <a:solidFill>
                  <a:srgbClr val="333300"/>
                </a:solidFill>
                <a:latin typeface="Times New Roman" pitchFamily="18" charset="0"/>
              </a:endParaRPr>
            </a:p>
          </p:txBody>
        </p:sp>
        <p:sp>
          <p:nvSpPr>
            <p:cNvPr id="74769" name="Rectangle 17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74770" name="Rectangle 18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kumimoji="1" lang="ru-RU" sz="2400">
                <a:solidFill>
                  <a:srgbClr val="333300"/>
                </a:solidFill>
                <a:latin typeface="Times New Roman" pitchFamily="18" charset="0"/>
              </a:endParaRPr>
            </a:p>
          </p:txBody>
        </p:sp>
        <p:sp>
          <p:nvSpPr>
            <p:cNvPr id="74771" name="Freeform 19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74772" name="Freeform 20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74773" name="Freeform 21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74774" name="Freeform 22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74775" name="Freeform 23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74776" name="Freeform 24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74777" name="Freeform 25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74778" name="Freeform 26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74779" name="Freeform 27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74780" name="Freeform 28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74781" name="Rectangle 29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74782" name="Line 30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74783" name="Line 31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</p:grpSp>
      <p:sp>
        <p:nvSpPr>
          <p:cNvPr id="3075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500188" y="228600"/>
            <a:ext cx="74914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6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00188" y="1524000"/>
            <a:ext cx="7491412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4786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324600"/>
            <a:ext cx="14097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74787" name="Rectangle 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74788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F12CCA-9442-4EC3-905B-922064417B68}" type="slidenum">
              <a:rPr lang="ru-RU">
                <a:solidFill>
                  <a:srgbClr val="3333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58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-9525"/>
            <a:ext cx="1557338" cy="6878638"/>
            <a:chOff x="0" y="-6"/>
            <a:chExt cx="981" cy="4333"/>
          </a:xfrm>
        </p:grpSpPr>
        <p:sp>
          <p:nvSpPr>
            <p:cNvPr id="74755" name="Rectangle 3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74756" name="Rectangle 4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kumimoji="1" lang="ru-RU" sz="2400">
                <a:solidFill>
                  <a:srgbClr val="333300"/>
                </a:solidFill>
                <a:latin typeface="Times New Roman" pitchFamily="18" charset="0"/>
              </a:endParaRPr>
            </a:p>
          </p:txBody>
        </p:sp>
        <p:sp>
          <p:nvSpPr>
            <p:cNvPr id="74757" name="Rectangle 5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74758" name="Rectangle 6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kumimoji="1" lang="ru-RU" sz="2400">
                <a:solidFill>
                  <a:srgbClr val="333300"/>
                </a:solidFill>
                <a:latin typeface="Times New Roman" pitchFamily="18" charset="0"/>
              </a:endParaRPr>
            </a:p>
          </p:txBody>
        </p:sp>
        <p:sp>
          <p:nvSpPr>
            <p:cNvPr id="74759" name="Freeform 7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74760" name="Freeform 8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74761" name="Freeform 9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74762" name="Freeform 10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74763" name="Freeform 11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74764" name="Freeform 12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74765" name="Freeform 13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74766" name="Freeform 14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74767" name="Rectangle 15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74768" name="Rectangle 16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kumimoji="1" lang="ru-RU" sz="2400">
                <a:solidFill>
                  <a:srgbClr val="333300"/>
                </a:solidFill>
                <a:latin typeface="Times New Roman" pitchFamily="18" charset="0"/>
              </a:endParaRPr>
            </a:p>
          </p:txBody>
        </p:sp>
        <p:sp>
          <p:nvSpPr>
            <p:cNvPr id="74769" name="Rectangle 17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74770" name="Rectangle 18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kumimoji="1" lang="ru-RU" sz="2400">
                <a:solidFill>
                  <a:srgbClr val="333300"/>
                </a:solidFill>
                <a:latin typeface="Times New Roman" pitchFamily="18" charset="0"/>
              </a:endParaRPr>
            </a:p>
          </p:txBody>
        </p:sp>
        <p:sp>
          <p:nvSpPr>
            <p:cNvPr id="74771" name="Freeform 19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74772" name="Freeform 20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74773" name="Freeform 21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74774" name="Freeform 22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74775" name="Freeform 23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74776" name="Freeform 24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74777" name="Freeform 25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74778" name="Freeform 26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74779" name="Freeform 27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74780" name="Freeform 28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74781" name="Rectangle 29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74782" name="Line 30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  <p:sp>
          <p:nvSpPr>
            <p:cNvPr id="74783" name="Line 31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b="1">
                <a:solidFill>
                  <a:srgbClr val="333300"/>
                </a:solidFill>
              </a:endParaRPr>
            </a:p>
          </p:txBody>
        </p:sp>
      </p:grpSp>
      <p:sp>
        <p:nvSpPr>
          <p:cNvPr id="3075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500188" y="228600"/>
            <a:ext cx="74914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6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00188" y="1524000"/>
            <a:ext cx="7491412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4786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324600"/>
            <a:ext cx="14097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74787" name="Rectangle 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74788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F12CCA-9442-4EC3-905B-922064417B68}" type="slidenum">
              <a:rPr lang="ru-RU">
                <a:solidFill>
                  <a:srgbClr val="3333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842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2.png"/><Relationship Id="rId5" Type="http://schemas.openxmlformats.org/officeDocument/2006/relationships/image" Target="../media/image10.jpe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e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6.pn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9.jpeg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WordArt 9"/>
          <p:cNvSpPr>
            <a:spLocks noChangeArrowheads="1" noChangeShapeType="1" noTextEdit="1"/>
          </p:cNvSpPr>
          <p:nvPr/>
        </p:nvSpPr>
        <p:spPr bwMode="auto">
          <a:xfrm>
            <a:off x="1476251" y="1484287"/>
            <a:ext cx="7488237" cy="144065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kern="10" dirty="0" err="1" smtClean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Тэкставыя</a:t>
            </a:r>
            <a:r>
              <a:rPr lang="ru-RU" sz="4400" b="1" kern="10" dirty="0" smtClean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</a:t>
            </a:r>
            <a:r>
              <a:rPr lang="ru-RU" sz="4400" b="1" kern="10" dirty="0" err="1" smtClean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задачы</a:t>
            </a:r>
            <a:r>
              <a:rPr lang="ru-RU" sz="4400" b="1" kern="10" dirty="0" smtClean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 dirty="0" smtClean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на </a:t>
            </a:r>
            <a:r>
              <a:rPr lang="ru-RU" sz="3600" b="1" kern="10" dirty="0" err="1" smtClean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сумесі</a:t>
            </a:r>
            <a:r>
              <a:rPr lang="ru-RU" sz="3600" b="1" kern="10" dirty="0" smtClean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, сплавы, растворы</a:t>
            </a:r>
          </a:p>
        </p:txBody>
      </p:sp>
      <p:sp>
        <p:nvSpPr>
          <p:cNvPr id="5125" name="TextBox 5"/>
          <p:cNvSpPr txBox="1">
            <a:spLocks noChangeArrowheads="1"/>
          </p:cNvSpPr>
          <p:nvPr/>
        </p:nvSpPr>
        <p:spPr bwMode="auto">
          <a:xfrm>
            <a:off x="4643635" y="4050938"/>
            <a:ext cx="432085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be-BY" b="0" dirty="0">
                <a:latin typeface="+mj-lt"/>
              </a:rPr>
              <a:t>Галабурда Ала Міхайлаўна, </a:t>
            </a:r>
            <a:endParaRPr lang="ru-RU" b="0" dirty="0">
              <a:latin typeface="+mj-lt"/>
            </a:endParaRPr>
          </a:p>
          <a:p>
            <a:pPr algn="ctr"/>
            <a:r>
              <a:rPr lang="be-BY" b="0" dirty="0">
                <a:latin typeface="+mj-lt"/>
              </a:rPr>
              <a:t>настаўнік матэматыкі  ДУА </a:t>
            </a:r>
            <a:endParaRPr lang="be-BY" b="0" dirty="0" smtClean="0">
              <a:latin typeface="+mj-lt"/>
            </a:endParaRPr>
          </a:p>
          <a:p>
            <a:pPr algn="ctr"/>
            <a:r>
              <a:rPr lang="be-BY" b="0" dirty="0" smtClean="0">
                <a:latin typeface="+mj-lt"/>
              </a:rPr>
              <a:t>“</a:t>
            </a:r>
            <a:r>
              <a:rPr lang="be-BY" b="0" dirty="0">
                <a:latin typeface="+mj-lt"/>
              </a:rPr>
              <a:t>Мікелеўшчынскі вучэбна- педагагічны</a:t>
            </a:r>
            <a:endParaRPr lang="ru-RU" b="0" dirty="0">
              <a:latin typeface="+mj-lt"/>
            </a:endParaRPr>
          </a:p>
          <a:p>
            <a:pPr algn="ctr"/>
            <a:r>
              <a:rPr lang="be-BY" b="0" dirty="0">
                <a:latin typeface="+mj-lt"/>
              </a:rPr>
              <a:t> комплекс дзіцячы сад-сярэдняя школа”</a:t>
            </a:r>
            <a:endParaRPr lang="ru-RU" b="0" dirty="0">
              <a:latin typeface="+mj-lt"/>
            </a:endParaRPr>
          </a:p>
          <a:p>
            <a:pPr algn="ctr"/>
            <a:r>
              <a:rPr lang="be-BY" b="0" dirty="0">
                <a:latin typeface="+mj-lt"/>
              </a:rPr>
              <a:t>Мастоўскага раёна</a:t>
            </a:r>
            <a:endParaRPr lang="ru-RU" b="0" dirty="0">
              <a:latin typeface="+mj-lt"/>
            </a:endParaRPr>
          </a:p>
          <a:p>
            <a:pPr algn="r"/>
            <a:endParaRPr lang="ru-RU" b="0" dirty="0">
              <a:solidFill>
                <a:srgbClr val="3333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2727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6"/>
          <p:cNvSpPr>
            <a:spLocks noChangeArrowheads="1"/>
          </p:cNvSpPr>
          <p:nvPr/>
        </p:nvSpPr>
        <p:spPr bwMode="auto">
          <a:xfrm>
            <a:off x="1717675" y="1966913"/>
            <a:ext cx="8667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333300"/>
              </a:solidFill>
            </a:endParaRPr>
          </a:p>
        </p:txBody>
      </p:sp>
      <p:sp>
        <p:nvSpPr>
          <p:cNvPr id="10243" name="Rectangle 26"/>
          <p:cNvSpPr>
            <a:spLocks noChangeArrowheads="1"/>
          </p:cNvSpPr>
          <p:nvPr/>
        </p:nvSpPr>
        <p:spPr bwMode="auto">
          <a:xfrm>
            <a:off x="1717675" y="1966913"/>
            <a:ext cx="8001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333300"/>
              </a:solidFill>
            </a:endParaRPr>
          </a:p>
        </p:txBody>
      </p:sp>
      <p:sp>
        <p:nvSpPr>
          <p:cNvPr id="10244" name="Rectangle 28"/>
          <p:cNvSpPr>
            <a:spLocks noChangeArrowheads="1"/>
          </p:cNvSpPr>
          <p:nvPr/>
        </p:nvSpPr>
        <p:spPr bwMode="auto">
          <a:xfrm>
            <a:off x="1717675" y="1966913"/>
            <a:ext cx="8667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333300"/>
              </a:solidFill>
            </a:endParaRPr>
          </a:p>
        </p:txBody>
      </p:sp>
      <p:sp>
        <p:nvSpPr>
          <p:cNvPr id="10245" name="Rectangle 36"/>
          <p:cNvSpPr>
            <a:spLocks noChangeArrowheads="1"/>
          </p:cNvSpPr>
          <p:nvPr/>
        </p:nvSpPr>
        <p:spPr bwMode="auto">
          <a:xfrm>
            <a:off x="1717675" y="1966913"/>
            <a:ext cx="8001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333300"/>
              </a:solidFill>
            </a:endParaRPr>
          </a:p>
        </p:txBody>
      </p:sp>
      <p:sp>
        <p:nvSpPr>
          <p:cNvPr id="10246" name="Rectangle 175"/>
          <p:cNvSpPr>
            <a:spLocks noChangeArrowheads="1"/>
          </p:cNvSpPr>
          <p:nvPr/>
        </p:nvSpPr>
        <p:spPr bwMode="auto">
          <a:xfrm>
            <a:off x="1763713" y="5330825"/>
            <a:ext cx="1498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>
                <a:solidFill>
                  <a:srgbClr val="333300"/>
                </a:solidFill>
                <a:cs typeface="Times New Roman" pitchFamily="18" charset="0"/>
              </a:rPr>
              <a:t>                       </a:t>
            </a:r>
            <a:endParaRPr lang="ru-RU" sz="2000">
              <a:solidFill>
                <a:srgbClr val="333300"/>
              </a:solidFill>
            </a:endParaRPr>
          </a:p>
        </p:txBody>
      </p:sp>
      <p:sp>
        <p:nvSpPr>
          <p:cNvPr id="9223" name="WordArt 306" descr="Песок"/>
          <p:cNvSpPr>
            <a:spLocks noChangeArrowheads="1" noChangeShapeType="1" noTextEdit="1"/>
          </p:cNvSpPr>
          <p:nvPr/>
        </p:nvSpPr>
        <p:spPr bwMode="auto">
          <a:xfrm rot="5400000">
            <a:off x="-2771526" y="3194446"/>
            <a:ext cx="6858000" cy="523875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kern="10" dirty="0" smtClean="0">
                <a:ln w="12700">
                  <a:solidFill>
                    <a:srgbClr val="C4B596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3882" dir="2700000" algn="ctr" rotWithShape="0">
                    <a:srgbClr val="CBCBCB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задача</a:t>
            </a:r>
            <a:r>
              <a:rPr lang="ru-RU" sz="3600" b="1" kern="10" dirty="0">
                <a:ln w="12700">
                  <a:solidFill>
                    <a:srgbClr val="C4B596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BCBCB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4</a:t>
            </a:r>
            <a:r>
              <a:rPr lang="ru-RU" sz="3600" b="1" kern="10" dirty="0" smtClean="0">
                <a:ln w="12700">
                  <a:solidFill>
                    <a:srgbClr val="C4B596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3882" dir="2700000" algn="ctr" rotWithShape="0">
                    <a:srgbClr val="CBCBCB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ru-RU" sz="3600" b="1" kern="10" dirty="0">
              <a:ln w="12700">
                <a:solidFill>
                  <a:srgbClr val="C4B596"/>
                </a:solidFill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effectLst>
                <a:outerShdw dist="53882" dir="2700000" algn="ctr" rotWithShape="0">
                  <a:srgbClr val="CBCBCB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248" name="WordArt 307" descr="Белый мрамор"/>
          <p:cNvSpPr>
            <a:spLocks noChangeArrowheads="1" noChangeShapeType="1" noTextEdit="1"/>
          </p:cNvSpPr>
          <p:nvPr/>
        </p:nvSpPr>
        <p:spPr bwMode="auto">
          <a:xfrm>
            <a:off x="8459788" y="6237288"/>
            <a:ext cx="5143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cs typeface="Arial"/>
              </a:rPr>
              <a:t> </a:t>
            </a:r>
          </a:p>
        </p:txBody>
      </p:sp>
      <p:sp>
        <p:nvSpPr>
          <p:cNvPr id="10249" name="TextBox 17"/>
          <p:cNvSpPr txBox="1">
            <a:spLocks noChangeArrowheads="1"/>
          </p:cNvSpPr>
          <p:nvPr/>
        </p:nvSpPr>
        <p:spPr bwMode="auto">
          <a:xfrm>
            <a:off x="6011863" y="2708275"/>
            <a:ext cx="21605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0">
                <a:solidFill>
                  <a:srgbClr val="333300"/>
                </a:solidFill>
              </a:rPr>
              <a:t> </a:t>
            </a:r>
          </a:p>
        </p:txBody>
      </p:sp>
      <p:sp>
        <p:nvSpPr>
          <p:cNvPr id="10250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333300"/>
              </a:solidFill>
            </a:endParaRPr>
          </a:p>
        </p:txBody>
      </p:sp>
      <p:sp>
        <p:nvSpPr>
          <p:cNvPr id="10251" name="Rectangle 5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333300"/>
              </a:solidFill>
            </a:endParaRPr>
          </a:p>
        </p:txBody>
      </p:sp>
      <p:sp>
        <p:nvSpPr>
          <p:cNvPr id="10254" name="TextBox 24"/>
          <p:cNvSpPr txBox="1">
            <a:spLocks noChangeArrowheads="1"/>
          </p:cNvSpPr>
          <p:nvPr/>
        </p:nvSpPr>
        <p:spPr bwMode="auto">
          <a:xfrm>
            <a:off x="1547813" y="188913"/>
            <a:ext cx="7488237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dirty="0" err="1">
                <a:solidFill>
                  <a:srgbClr val="FF0000"/>
                </a:solidFill>
                <a:latin typeface="Times New Roman"/>
              </a:rPr>
              <a:t>Старадаўні</a:t>
            </a:r>
            <a:r>
              <a:rPr lang="ru-RU" sz="2400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/>
              </a:rPr>
              <a:t>спосаб</a:t>
            </a:r>
            <a:r>
              <a:rPr lang="ru-RU" sz="2400" dirty="0">
                <a:solidFill>
                  <a:srgbClr val="FF0000"/>
                </a:solidFill>
                <a:latin typeface="Times New Roman"/>
              </a:rPr>
              <a:t> (</a:t>
            </a:r>
            <a:r>
              <a:rPr lang="ru-RU" sz="2400" dirty="0" err="1">
                <a:solidFill>
                  <a:srgbClr val="FF0000"/>
                </a:solidFill>
                <a:latin typeface="Times New Roman"/>
              </a:rPr>
              <a:t>дыяганальная</a:t>
            </a:r>
            <a:r>
              <a:rPr lang="ru-RU" sz="2400" dirty="0">
                <a:solidFill>
                  <a:srgbClr val="FF0000"/>
                </a:solidFill>
                <a:latin typeface="Times New Roman"/>
              </a:rPr>
              <a:t> схема)</a:t>
            </a:r>
            <a:endParaRPr lang="ru-RU" sz="2400" dirty="0" smtClean="0">
              <a:solidFill>
                <a:srgbClr val="FF0000"/>
              </a:solidFill>
              <a:latin typeface="Times New Roman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0033CC"/>
              </a:solidFill>
              <a:latin typeface="Times New Roman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0033CC"/>
                </a:solidFill>
                <a:latin typeface="Times New Roman"/>
              </a:rPr>
              <a:t>ЗАДАЧА </a:t>
            </a:r>
            <a:r>
              <a:rPr lang="ru-RU" sz="2400" dirty="0" smtClean="0">
                <a:solidFill>
                  <a:srgbClr val="0033CC"/>
                </a:solidFill>
                <a:latin typeface="Times New Roman"/>
              </a:rPr>
              <a:t>4</a:t>
            </a:r>
          </a:p>
          <a:p>
            <a:r>
              <a:rPr lang="be-BY" sz="2400" b="0" dirty="0">
                <a:solidFill>
                  <a:schemeClr val="tx2"/>
                </a:solidFill>
                <a:latin typeface="+mj-lt"/>
              </a:rPr>
              <a:t>Для прыгатавання бетоннага раствору змяшалі сухія пясок і цэмент. Атрымалі 75 кг сумесі, у якой пясок складае 24%. Колькі пяску яшчэ трэба дабавіць, каб цэмент складаў 30% сумесі</a:t>
            </a:r>
            <a:r>
              <a:rPr lang="be-BY" sz="2400" b="0" dirty="0" smtClean="0">
                <a:solidFill>
                  <a:schemeClr val="tx2"/>
                </a:solidFill>
                <a:latin typeface="+mj-lt"/>
              </a:rPr>
              <a:t>?</a:t>
            </a:r>
          </a:p>
          <a:p>
            <a:r>
              <a:rPr lang="be-BY" sz="2400" b="0" dirty="0" smtClean="0">
                <a:solidFill>
                  <a:schemeClr val="tx2"/>
                </a:solidFill>
                <a:latin typeface="+mj-lt"/>
              </a:rPr>
              <a:t>Рашэнне.</a:t>
            </a:r>
            <a:endParaRPr lang="ru-RU" sz="2400" b="0" dirty="0">
              <a:solidFill>
                <a:schemeClr val="tx2"/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717675" y="4211177"/>
                <a:ext cx="4572000" cy="209954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be-BY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30</m:t>
                        </m:r>
                      </m:num>
                      <m:den>
                        <m:r>
                          <a:rPr lang="be-BY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46</m:t>
                        </m:r>
                      </m:den>
                    </m:f>
                    <m:r>
                      <a:rPr lang="be-BY" sz="2400" i="1">
                        <a:solidFill>
                          <a:schemeClr val="tx2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be-BY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75</m:t>
                        </m:r>
                      </m:num>
                      <m:den>
                        <m:r>
                          <a:rPr lang="be-BY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х</m:t>
                        </m:r>
                      </m:den>
                    </m:f>
                  </m:oMath>
                </a14:m>
                <a:r>
                  <a:rPr lang="be-BY" sz="2400" dirty="0">
                    <a:solidFill>
                      <a:schemeClr val="tx2"/>
                    </a:solidFill>
                    <a:latin typeface="+mj-lt"/>
                  </a:rPr>
                  <a:t> ; </a:t>
                </a:r>
                <a:endParaRPr lang="be-BY" sz="2400" dirty="0" smtClean="0">
                  <a:solidFill>
                    <a:schemeClr val="tx2"/>
                  </a:solidFill>
                  <a:latin typeface="+mj-lt"/>
                </a:endParaRPr>
              </a:p>
              <a:p>
                <a:r>
                  <a:rPr lang="be-BY" sz="2400" dirty="0">
                    <a:solidFill>
                      <a:schemeClr val="tx2"/>
                    </a:solidFill>
                    <a:latin typeface="+mj-lt"/>
                  </a:rPr>
                  <a:t>30х=75</a:t>
                </a:r>
                <a14:m>
                  <m:oMath xmlns:m="http://schemas.openxmlformats.org/officeDocument/2006/math">
                    <m:r>
                      <a:rPr lang="be-BY" sz="2400">
                        <a:solidFill>
                          <a:schemeClr val="tx2"/>
                        </a:solidFill>
                        <a:latin typeface="Cambria Math"/>
                      </a:rPr>
                      <m:t>•</m:t>
                    </m:r>
                  </m:oMath>
                </a14:m>
                <a:r>
                  <a:rPr lang="be-BY" sz="2400" dirty="0">
                    <a:solidFill>
                      <a:schemeClr val="tx2"/>
                    </a:solidFill>
                    <a:latin typeface="+mj-lt"/>
                  </a:rPr>
                  <a:t>46 ; </a:t>
                </a:r>
                <a:endParaRPr lang="be-BY" sz="2400" dirty="0" smtClean="0">
                  <a:solidFill>
                    <a:schemeClr val="tx2"/>
                  </a:solidFill>
                  <a:latin typeface="+mj-lt"/>
                </a:endParaRPr>
              </a:p>
              <a:p>
                <a:r>
                  <a:rPr lang="be-BY" sz="2400" dirty="0" smtClean="0">
                    <a:solidFill>
                      <a:schemeClr val="tx2"/>
                    </a:solidFill>
                    <a:latin typeface="+mj-lt"/>
                  </a:rPr>
                  <a:t>х=115.</a:t>
                </a:r>
              </a:p>
              <a:p>
                <a:r>
                  <a:rPr lang="be-BY" sz="2400" dirty="0" smtClean="0">
                    <a:solidFill>
                      <a:schemeClr val="tx2"/>
                    </a:solidFill>
                    <a:latin typeface="+mj-lt"/>
                  </a:rPr>
                  <a:t>Трэба дабавіць 115 кг пяску.</a:t>
                </a:r>
                <a:endParaRPr lang="ru-RU" sz="2400" dirty="0">
                  <a:solidFill>
                    <a:schemeClr val="tx2"/>
                  </a:solidFill>
                  <a:latin typeface="+mj-lt"/>
                </a:endParaRPr>
              </a:p>
              <a:p>
                <a:r>
                  <a:rPr lang="be-BY" sz="2400" dirty="0">
                    <a:solidFill>
                      <a:schemeClr val="tx2"/>
                    </a:solidFill>
                    <a:latin typeface="+mj-lt"/>
                  </a:rPr>
                  <a:t>Адказ: </a:t>
                </a:r>
                <a:r>
                  <a:rPr lang="be-BY" sz="2400" smtClean="0">
                    <a:solidFill>
                      <a:schemeClr val="tx2"/>
                    </a:solidFill>
                    <a:latin typeface="+mj-lt"/>
                  </a:rPr>
                  <a:t>115 кг.</a:t>
                </a:r>
                <a:endParaRPr lang="ru-RU" sz="2400" dirty="0">
                  <a:solidFill>
                    <a:schemeClr val="tx2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7675" y="4211177"/>
                <a:ext cx="4572000" cy="2099549"/>
              </a:xfrm>
              <a:prstGeom prst="rect">
                <a:avLst/>
              </a:prstGeom>
              <a:blipFill rotWithShape="1">
                <a:blip r:embed="rId4"/>
                <a:stretch>
                  <a:fillRect l="-2133" b="-58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195" name="Picture 3" descr="C:\Users\User\Desktop\Презентация факультатив\zameshivanie-betonnoi-smesi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4488" y="4221368"/>
            <a:ext cx="3360000" cy="2520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699792" y="2997909"/>
            <a:ext cx="2898997" cy="1212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377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6"/>
          <p:cNvSpPr>
            <a:spLocks noChangeArrowheads="1"/>
          </p:cNvSpPr>
          <p:nvPr/>
        </p:nvSpPr>
        <p:spPr bwMode="auto">
          <a:xfrm>
            <a:off x="1717675" y="1966913"/>
            <a:ext cx="8667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333300"/>
              </a:solidFill>
            </a:endParaRPr>
          </a:p>
        </p:txBody>
      </p:sp>
      <p:sp>
        <p:nvSpPr>
          <p:cNvPr id="10243" name="Rectangle 26"/>
          <p:cNvSpPr>
            <a:spLocks noChangeArrowheads="1"/>
          </p:cNvSpPr>
          <p:nvPr/>
        </p:nvSpPr>
        <p:spPr bwMode="auto">
          <a:xfrm>
            <a:off x="1717675" y="1966913"/>
            <a:ext cx="8001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333300"/>
              </a:solidFill>
            </a:endParaRPr>
          </a:p>
        </p:txBody>
      </p:sp>
      <p:sp>
        <p:nvSpPr>
          <p:cNvPr id="10244" name="Rectangle 28"/>
          <p:cNvSpPr>
            <a:spLocks noChangeArrowheads="1"/>
          </p:cNvSpPr>
          <p:nvPr/>
        </p:nvSpPr>
        <p:spPr bwMode="auto">
          <a:xfrm>
            <a:off x="1717675" y="1966913"/>
            <a:ext cx="8667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333300"/>
              </a:solidFill>
            </a:endParaRPr>
          </a:p>
        </p:txBody>
      </p:sp>
      <p:sp>
        <p:nvSpPr>
          <p:cNvPr id="10245" name="Rectangle 36"/>
          <p:cNvSpPr>
            <a:spLocks noChangeArrowheads="1"/>
          </p:cNvSpPr>
          <p:nvPr/>
        </p:nvSpPr>
        <p:spPr bwMode="auto">
          <a:xfrm>
            <a:off x="1717675" y="1966913"/>
            <a:ext cx="8001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333300"/>
              </a:solidFill>
            </a:endParaRPr>
          </a:p>
        </p:txBody>
      </p:sp>
      <p:sp>
        <p:nvSpPr>
          <p:cNvPr id="10246" name="Rectangle 175"/>
          <p:cNvSpPr>
            <a:spLocks noChangeArrowheads="1"/>
          </p:cNvSpPr>
          <p:nvPr/>
        </p:nvSpPr>
        <p:spPr bwMode="auto">
          <a:xfrm>
            <a:off x="1763713" y="5330825"/>
            <a:ext cx="1498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srgbClr val="333300"/>
                </a:solidFill>
                <a:cs typeface="Times New Roman" pitchFamily="18" charset="0"/>
              </a:rPr>
              <a:t>                       </a:t>
            </a:r>
            <a:endParaRPr lang="ru-RU" sz="2000" dirty="0">
              <a:solidFill>
                <a:srgbClr val="333300"/>
              </a:solidFill>
            </a:endParaRPr>
          </a:p>
        </p:txBody>
      </p:sp>
      <p:sp>
        <p:nvSpPr>
          <p:cNvPr id="9223" name="WordArt 306" descr="Песок"/>
          <p:cNvSpPr>
            <a:spLocks noChangeArrowheads="1" noChangeShapeType="1" noTextEdit="1"/>
          </p:cNvSpPr>
          <p:nvPr/>
        </p:nvSpPr>
        <p:spPr bwMode="auto">
          <a:xfrm rot="5400000">
            <a:off x="-2771526" y="3194446"/>
            <a:ext cx="6858000" cy="523875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kern="10" dirty="0" smtClean="0">
                <a:ln w="12700">
                  <a:solidFill>
                    <a:srgbClr val="C4B596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3882" dir="2700000" algn="ctr" rotWithShape="0">
                    <a:srgbClr val="CBCBCB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задача</a:t>
            </a:r>
            <a:r>
              <a:rPr lang="en-US" sz="3600" b="1" kern="10" dirty="0">
                <a:ln w="12700">
                  <a:solidFill>
                    <a:srgbClr val="C4B596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BCBCB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  <a:r>
              <a:rPr lang="ru-RU" sz="3600" b="1" kern="10" dirty="0" smtClean="0">
                <a:ln w="12700">
                  <a:solidFill>
                    <a:srgbClr val="C4B596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3882" dir="2700000" algn="ctr" rotWithShape="0">
                    <a:srgbClr val="CBCBCB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ru-RU" sz="3600" b="1" kern="10" dirty="0">
              <a:ln w="12700">
                <a:solidFill>
                  <a:srgbClr val="C4B596"/>
                </a:solidFill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effectLst>
                <a:outerShdw dist="53882" dir="2700000" algn="ctr" rotWithShape="0">
                  <a:srgbClr val="CBCBCB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248" name="WordArt 307" descr="Белый мрамор"/>
          <p:cNvSpPr>
            <a:spLocks noChangeArrowheads="1" noChangeShapeType="1" noTextEdit="1"/>
          </p:cNvSpPr>
          <p:nvPr/>
        </p:nvSpPr>
        <p:spPr bwMode="auto">
          <a:xfrm>
            <a:off x="8459788" y="6237288"/>
            <a:ext cx="5143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cs typeface="Arial"/>
              </a:rPr>
              <a:t> </a:t>
            </a:r>
          </a:p>
        </p:txBody>
      </p:sp>
      <p:sp>
        <p:nvSpPr>
          <p:cNvPr id="10249" name="TextBox 17"/>
          <p:cNvSpPr txBox="1">
            <a:spLocks noChangeArrowheads="1"/>
          </p:cNvSpPr>
          <p:nvPr/>
        </p:nvSpPr>
        <p:spPr bwMode="auto">
          <a:xfrm>
            <a:off x="6011863" y="2708275"/>
            <a:ext cx="21605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0">
                <a:solidFill>
                  <a:srgbClr val="333300"/>
                </a:solidFill>
              </a:rPr>
              <a:t> </a:t>
            </a:r>
          </a:p>
        </p:txBody>
      </p:sp>
      <p:sp>
        <p:nvSpPr>
          <p:cNvPr id="10250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333300"/>
              </a:solidFill>
            </a:endParaRPr>
          </a:p>
        </p:txBody>
      </p:sp>
      <p:sp>
        <p:nvSpPr>
          <p:cNvPr id="10251" name="Rectangle 5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333300"/>
              </a:solidFill>
            </a:endParaRPr>
          </a:p>
        </p:txBody>
      </p:sp>
      <p:sp>
        <p:nvSpPr>
          <p:cNvPr id="10254" name="TextBox 24"/>
          <p:cNvSpPr txBox="1">
            <a:spLocks noChangeArrowheads="1"/>
          </p:cNvSpPr>
          <p:nvPr/>
        </p:nvSpPr>
        <p:spPr bwMode="auto">
          <a:xfrm>
            <a:off x="1547813" y="188913"/>
            <a:ext cx="7488237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800" dirty="0" err="1" smtClean="0">
                <a:solidFill>
                  <a:srgbClr val="FF0000"/>
                </a:solidFill>
                <a:latin typeface="Times New Roman"/>
              </a:rPr>
              <a:t>Даследчая</a:t>
            </a:r>
            <a:r>
              <a:rPr lang="ru-RU" sz="2800" dirty="0" smtClean="0">
                <a:solidFill>
                  <a:srgbClr val="FF0000"/>
                </a:solidFill>
                <a:latin typeface="Times New Roman"/>
              </a:rPr>
              <a:t> задача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0033CC"/>
              </a:solidFill>
              <a:latin typeface="Times New Roman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0033CC"/>
                </a:solidFill>
                <a:latin typeface="Times New Roman"/>
              </a:rPr>
              <a:t>ЗАДАЧА 5</a:t>
            </a:r>
            <a:endParaRPr lang="ru-RU" sz="2400" dirty="0" smtClean="0">
              <a:solidFill>
                <a:srgbClr val="0033CC"/>
              </a:solidFill>
              <a:latin typeface="Times New Roman"/>
            </a:endParaRPr>
          </a:p>
          <a:p>
            <a:r>
              <a:rPr lang="ru-RU" sz="2000" b="0" dirty="0">
                <a:solidFill>
                  <a:schemeClr val="tx2"/>
                </a:solidFill>
                <a:latin typeface="+mj-lt"/>
              </a:rPr>
              <a:t>У </a:t>
            </a:r>
            <a:r>
              <a:rPr lang="ru-RU" sz="2000" b="0" dirty="0" err="1">
                <a:solidFill>
                  <a:schemeClr val="tx2"/>
                </a:solidFill>
                <a:latin typeface="+mj-lt"/>
              </a:rPr>
              <a:t>бутлю</a:t>
            </a:r>
            <a:r>
              <a:rPr lang="ru-RU" sz="2000" b="0" dirty="0">
                <a:solidFill>
                  <a:schemeClr val="tx2"/>
                </a:solidFill>
                <a:latin typeface="+mj-lt"/>
              </a:rPr>
              <a:t>, </a:t>
            </a:r>
            <a:r>
              <a:rPr lang="ru-RU" sz="2000" b="0" dirty="0" err="1">
                <a:solidFill>
                  <a:schemeClr val="tx2"/>
                </a:solidFill>
                <a:latin typeface="+mj-lt"/>
              </a:rPr>
              <a:t>аб'ём</a:t>
            </a:r>
            <a:r>
              <a:rPr lang="ru-RU" sz="2000" b="0" dirty="0">
                <a:solidFill>
                  <a:schemeClr val="tx2"/>
                </a:solidFill>
                <a:latin typeface="+mj-lt"/>
              </a:rPr>
              <a:t> </a:t>
            </a:r>
            <a:r>
              <a:rPr lang="ru-RU" sz="2000" b="0" dirty="0" err="1">
                <a:solidFill>
                  <a:schemeClr val="tx2"/>
                </a:solidFill>
                <a:latin typeface="+mj-lt"/>
              </a:rPr>
              <a:t>якога</a:t>
            </a:r>
            <a:r>
              <a:rPr lang="ru-RU" sz="2000" b="0" dirty="0">
                <a:solidFill>
                  <a:schemeClr val="tx2"/>
                </a:solidFill>
                <a:latin typeface="+mj-lt"/>
              </a:rPr>
              <a:t> </a:t>
            </a:r>
            <a:r>
              <a:rPr lang="ru-RU" sz="2000" b="0" dirty="0" smtClean="0">
                <a:solidFill>
                  <a:schemeClr val="tx2"/>
                </a:solidFill>
                <a:latin typeface="+mj-lt"/>
              </a:rPr>
              <a:t>3 </a:t>
            </a:r>
            <a:r>
              <a:rPr lang="ru-RU" sz="2000" b="0" dirty="0">
                <a:solidFill>
                  <a:schemeClr val="tx2"/>
                </a:solidFill>
                <a:latin typeface="+mj-lt"/>
              </a:rPr>
              <a:t>л, </a:t>
            </a:r>
            <a:r>
              <a:rPr lang="ru-RU" sz="2000" b="0" dirty="0" err="1">
                <a:solidFill>
                  <a:schemeClr val="tx2"/>
                </a:solidFill>
                <a:latin typeface="+mj-lt"/>
              </a:rPr>
              <a:t>знаходзіцца</a:t>
            </a:r>
            <a:r>
              <a:rPr lang="ru-RU" sz="2000" b="0" dirty="0">
                <a:solidFill>
                  <a:schemeClr val="tx2"/>
                </a:solidFill>
                <a:latin typeface="+mj-lt"/>
              </a:rPr>
              <a:t> 12%-</a:t>
            </a:r>
            <a:r>
              <a:rPr lang="ru-RU" sz="2000" b="0" dirty="0" err="1">
                <a:solidFill>
                  <a:schemeClr val="tx2"/>
                </a:solidFill>
                <a:latin typeface="+mj-lt"/>
              </a:rPr>
              <a:t>ны</a:t>
            </a:r>
            <a:r>
              <a:rPr lang="ru-RU" sz="2000" b="0" dirty="0">
                <a:solidFill>
                  <a:schemeClr val="tx2"/>
                </a:solidFill>
                <a:latin typeface="+mj-lt"/>
              </a:rPr>
              <a:t> раствор </a:t>
            </a:r>
            <a:r>
              <a:rPr lang="ru-RU" sz="2000" b="0" dirty="0" err="1">
                <a:solidFill>
                  <a:schemeClr val="tx2"/>
                </a:solidFill>
                <a:latin typeface="+mj-lt"/>
              </a:rPr>
              <a:t>солі</a:t>
            </a:r>
            <a:r>
              <a:rPr lang="ru-RU" sz="2000" b="0" dirty="0">
                <a:solidFill>
                  <a:schemeClr val="tx2"/>
                </a:solidFill>
                <a:latin typeface="+mj-lt"/>
              </a:rPr>
              <a:t>. З </a:t>
            </a:r>
            <a:r>
              <a:rPr lang="ru-RU" sz="2000" b="0" dirty="0" err="1">
                <a:solidFill>
                  <a:schemeClr val="tx2"/>
                </a:solidFill>
                <a:latin typeface="+mj-lt"/>
              </a:rPr>
              <a:t>бутлі</a:t>
            </a:r>
            <a:r>
              <a:rPr lang="ru-RU" sz="2000" b="0" dirty="0">
                <a:solidFill>
                  <a:schemeClr val="tx2"/>
                </a:solidFill>
                <a:latin typeface="+mj-lt"/>
              </a:rPr>
              <a:t> </a:t>
            </a:r>
            <a:r>
              <a:rPr lang="ru-RU" sz="2000" b="0" dirty="0" err="1">
                <a:solidFill>
                  <a:schemeClr val="tx2"/>
                </a:solidFill>
                <a:latin typeface="+mj-lt"/>
              </a:rPr>
              <a:t>выліваюць</a:t>
            </a:r>
            <a:r>
              <a:rPr lang="ru-RU" sz="2000" b="0" dirty="0">
                <a:solidFill>
                  <a:schemeClr val="tx2"/>
                </a:solidFill>
                <a:latin typeface="+mj-lt"/>
              </a:rPr>
              <a:t> 1 л </a:t>
            </a:r>
            <a:r>
              <a:rPr lang="ru-RU" sz="2000" b="0" dirty="0" err="1">
                <a:solidFill>
                  <a:schemeClr val="tx2"/>
                </a:solidFill>
                <a:latin typeface="+mj-lt"/>
              </a:rPr>
              <a:t>сумесі</a:t>
            </a:r>
            <a:r>
              <a:rPr lang="ru-RU" sz="2000" b="0" dirty="0">
                <a:solidFill>
                  <a:schemeClr val="tx2"/>
                </a:solidFill>
                <a:latin typeface="+mj-lt"/>
              </a:rPr>
              <a:t> і </a:t>
            </a:r>
            <a:r>
              <a:rPr lang="ru-RU" sz="2000" b="0" dirty="0" err="1">
                <a:solidFill>
                  <a:schemeClr val="tx2"/>
                </a:solidFill>
                <a:latin typeface="+mj-lt"/>
              </a:rPr>
              <a:t>даліваюць</a:t>
            </a:r>
            <a:r>
              <a:rPr lang="ru-RU" sz="2000" b="0" dirty="0">
                <a:solidFill>
                  <a:schemeClr val="tx2"/>
                </a:solidFill>
                <a:latin typeface="+mj-lt"/>
              </a:rPr>
              <a:t> 1 л </a:t>
            </a:r>
            <a:r>
              <a:rPr lang="ru-RU" sz="2000" b="0" dirty="0" err="1">
                <a:solidFill>
                  <a:schemeClr val="tx2"/>
                </a:solidFill>
                <a:latin typeface="+mj-lt"/>
              </a:rPr>
              <a:t>вады</a:t>
            </a:r>
            <a:r>
              <a:rPr lang="ru-RU" sz="2000" b="0" dirty="0">
                <a:solidFill>
                  <a:schemeClr val="tx2"/>
                </a:solidFill>
                <a:latin typeface="+mj-lt"/>
              </a:rPr>
              <a:t>, </a:t>
            </a:r>
            <a:r>
              <a:rPr lang="ru-RU" sz="2000" b="0" dirty="0" err="1">
                <a:solidFill>
                  <a:schemeClr val="tx2"/>
                </a:solidFill>
                <a:latin typeface="+mj-lt"/>
              </a:rPr>
              <a:t>атрымліваючы</a:t>
            </a:r>
            <a:r>
              <a:rPr lang="ru-RU" sz="2000" b="0" dirty="0">
                <a:solidFill>
                  <a:schemeClr val="tx2"/>
                </a:solidFill>
                <a:latin typeface="+mj-lt"/>
              </a:rPr>
              <a:t> новы раствор. Якая </a:t>
            </a:r>
            <a:r>
              <a:rPr lang="ru-RU" sz="2000" b="0" dirty="0" err="1">
                <a:solidFill>
                  <a:schemeClr val="tx2"/>
                </a:solidFill>
                <a:latin typeface="+mj-lt"/>
              </a:rPr>
              <a:t>канцэнтрацыя</a:t>
            </a:r>
            <a:r>
              <a:rPr lang="ru-RU" sz="2000" b="0" dirty="0">
                <a:solidFill>
                  <a:schemeClr val="tx2"/>
                </a:solidFill>
                <a:latin typeface="+mj-lt"/>
              </a:rPr>
              <a:t> </a:t>
            </a:r>
            <a:r>
              <a:rPr lang="ru-RU" sz="2000" b="0" dirty="0" err="1">
                <a:solidFill>
                  <a:schemeClr val="tx2"/>
                </a:solidFill>
                <a:latin typeface="+mj-lt"/>
              </a:rPr>
              <a:t>солі</a:t>
            </a:r>
            <a:r>
              <a:rPr lang="ru-RU" sz="2000" b="0" dirty="0">
                <a:solidFill>
                  <a:schemeClr val="tx2"/>
                </a:solidFill>
                <a:latin typeface="+mj-lt"/>
              </a:rPr>
              <a:t> ў </a:t>
            </a:r>
            <a:r>
              <a:rPr lang="ru-RU" sz="2000" b="0" dirty="0" err="1">
                <a:solidFill>
                  <a:schemeClr val="tx2"/>
                </a:solidFill>
                <a:latin typeface="+mj-lt"/>
              </a:rPr>
              <a:t>бутлі</a:t>
            </a:r>
            <a:r>
              <a:rPr lang="ru-RU" sz="2000" b="0" dirty="0">
                <a:solidFill>
                  <a:schemeClr val="tx2"/>
                </a:solidFill>
                <a:latin typeface="+mj-lt"/>
              </a:rPr>
              <a:t> </a:t>
            </a:r>
            <a:r>
              <a:rPr lang="ru-RU" sz="2000" b="0" dirty="0" err="1">
                <a:solidFill>
                  <a:schemeClr val="tx2"/>
                </a:solidFill>
                <a:latin typeface="+mj-lt"/>
              </a:rPr>
              <a:t>пасля</a:t>
            </a:r>
            <a:r>
              <a:rPr lang="ru-RU" sz="2000" b="0" dirty="0">
                <a:solidFill>
                  <a:schemeClr val="tx2"/>
                </a:solidFill>
                <a:latin typeface="+mj-lt"/>
              </a:rPr>
              <a:t> </a:t>
            </a:r>
            <a:r>
              <a:rPr lang="ru-RU" sz="2000" b="0" dirty="0" smtClean="0">
                <a:solidFill>
                  <a:schemeClr val="tx2"/>
                </a:solidFill>
                <a:latin typeface="+mj-lt"/>
              </a:rPr>
              <a:t>такой </a:t>
            </a:r>
            <a:r>
              <a:rPr lang="ru-RU" sz="2000" b="0" dirty="0" err="1" smtClean="0">
                <a:solidFill>
                  <a:schemeClr val="tx2"/>
                </a:solidFill>
                <a:latin typeface="+mj-lt"/>
              </a:rPr>
              <a:t>працэдуры</a:t>
            </a:r>
            <a:r>
              <a:rPr lang="ru-RU" sz="2000" b="0" dirty="0" smtClean="0">
                <a:solidFill>
                  <a:schemeClr val="tx2"/>
                </a:solidFill>
                <a:latin typeface="+mj-lt"/>
              </a:rPr>
              <a:t>?</a:t>
            </a:r>
          </a:p>
          <a:p>
            <a:pPr algn="ctr"/>
            <a:endParaRPr lang="ru-RU" sz="2000" b="0" dirty="0" smtClean="0">
              <a:solidFill>
                <a:schemeClr val="tx2"/>
              </a:solidFill>
              <a:latin typeface="+mj-lt"/>
            </a:endParaRPr>
          </a:p>
          <a:p>
            <a:pPr algn="ctr"/>
            <a:r>
              <a:rPr lang="ru-RU" sz="2000" dirty="0" err="1" smtClean="0">
                <a:solidFill>
                  <a:srgbClr val="0033CC"/>
                </a:solidFill>
                <a:latin typeface="+mj-lt"/>
              </a:rPr>
              <a:t>Напрамкі</a:t>
            </a:r>
            <a:r>
              <a:rPr lang="ru-RU" sz="2000" dirty="0" smtClean="0">
                <a:solidFill>
                  <a:srgbClr val="0033CC"/>
                </a:solidFill>
                <a:latin typeface="+mj-lt"/>
              </a:rPr>
              <a:t> </a:t>
            </a:r>
            <a:r>
              <a:rPr lang="ru-RU" sz="2000" dirty="0" err="1" smtClean="0">
                <a:solidFill>
                  <a:srgbClr val="0033CC"/>
                </a:solidFill>
                <a:latin typeface="+mj-lt"/>
              </a:rPr>
              <a:t>даследавання</a:t>
            </a:r>
            <a:r>
              <a:rPr lang="ru-RU" sz="2000" b="0" dirty="0" smtClean="0">
                <a:solidFill>
                  <a:srgbClr val="0033CC"/>
                </a:solidFill>
                <a:latin typeface="+mj-lt"/>
              </a:rPr>
              <a:t>:</a:t>
            </a:r>
          </a:p>
          <a:p>
            <a:r>
              <a:rPr lang="ru-RU" sz="2000" b="0" dirty="0" smtClean="0">
                <a:solidFill>
                  <a:schemeClr val="tx2"/>
                </a:solidFill>
                <a:latin typeface="+mj-lt"/>
              </a:rPr>
              <a:t>а</a:t>
            </a:r>
            <a:r>
              <a:rPr lang="ru-RU" sz="2000" b="0" dirty="0">
                <a:solidFill>
                  <a:schemeClr val="tx2"/>
                </a:solidFill>
                <a:latin typeface="+mj-lt"/>
              </a:rPr>
              <a:t>) Якая </a:t>
            </a:r>
            <a:r>
              <a:rPr lang="ru-RU" sz="2000" b="0" dirty="0" err="1">
                <a:solidFill>
                  <a:schemeClr val="tx2"/>
                </a:solidFill>
                <a:latin typeface="+mj-lt"/>
              </a:rPr>
              <a:t>канцэнтрацыя</a:t>
            </a:r>
            <a:r>
              <a:rPr lang="ru-RU" sz="2000" b="0" dirty="0">
                <a:solidFill>
                  <a:schemeClr val="tx2"/>
                </a:solidFill>
                <a:latin typeface="+mj-lt"/>
              </a:rPr>
              <a:t> </a:t>
            </a:r>
            <a:r>
              <a:rPr lang="ru-RU" sz="2000" b="0" dirty="0" err="1">
                <a:solidFill>
                  <a:schemeClr val="tx2"/>
                </a:solidFill>
                <a:latin typeface="+mj-lt"/>
              </a:rPr>
              <a:t>солі</a:t>
            </a:r>
            <a:r>
              <a:rPr lang="ru-RU" sz="2000" b="0" dirty="0">
                <a:solidFill>
                  <a:schemeClr val="tx2"/>
                </a:solidFill>
                <a:latin typeface="+mj-lt"/>
              </a:rPr>
              <a:t> ў </a:t>
            </a:r>
            <a:r>
              <a:rPr lang="ru-RU" sz="2000" b="0" dirty="0" err="1">
                <a:solidFill>
                  <a:schemeClr val="tx2"/>
                </a:solidFill>
                <a:latin typeface="+mj-lt"/>
              </a:rPr>
              <a:t>бутлі</a:t>
            </a:r>
            <a:r>
              <a:rPr lang="ru-RU" sz="2000" b="0" dirty="0">
                <a:solidFill>
                  <a:schemeClr val="tx2"/>
                </a:solidFill>
                <a:latin typeface="+mj-lt"/>
              </a:rPr>
              <a:t> </a:t>
            </a:r>
            <a:r>
              <a:rPr lang="ru-RU" sz="2000" b="0" dirty="0" err="1">
                <a:solidFill>
                  <a:schemeClr val="tx2"/>
                </a:solidFill>
                <a:latin typeface="+mj-lt"/>
              </a:rPr>
              <a:t>пасля</a:t>
            </a:r>
            <a:r>
              <a:rPr lang="ru-RU" sz="2000" b="0" dirty="0">
                <a:solidFill>
                  <a:schemeClr val="tx2"/>
                </a:solidFill>
                <a:latin typeface="+mj-lt"/>
              </a:rPr>
              <a:t> 2-х, 3-х, </a:t>
            </a:r>
            <a:r>
              <a:rPr lang="ru-RU" sz="2000" b="0" i="1" dirty="0">
                <a:solidFill>
                  <a:schemeClr val="tx2"/>
                </a:solidFill>
                <a:latin typeface="+mj-lt"/>
              </a:rPr>
              <a:t>п</a:t>
            </a:r>
            <a:r>
              <a:rPr lang="ru-RU" sz="2000" b="0" dirty="0">
                <a:solidFill>
                  <a:schemeClr val="tx2"/>
                </a:solidFill>
                <a:latin typeface="+mj-lt"/>
              </a:rPr>
              <a:t> </a:t>
            </a:r>
            <a:r>
              <a:rPr lang="ru-RU" sz="2000" b="0" dirty="0" err="1">
                <a:solidFill>
                  <a:schemeClr val="tx2"/>
                </a:solidFill>
                <a:latin typeface="+mj-lt"/>
              </a:rPr>
              <a:t>такіх</a:t>
            </a:r>
            <a:r>
              <a:rPr lang="ru-RU" sz="2000" b="0" dirty="0">
                <a:solidFill>
                  <a:schemeClr val="tx2"/>
                </a:solidFill>
                <a:latin typeface="+mj-lt"/>
              </a:rPr>
              <a:t> </a:t>
            </a:r>
            <a:r>
              <a:rPr lang="ru-RU" sz="2000" b="0" dirty="0" err="1">
                <a:solidFill>
                  <a:schemeClr val="tx2"/>
                </a:solidFill>
                <a:latin typeface="+mj-lt"/>
              </a:rPr>
              <a:t>працэдур</a:t>
            </a:r>
            <a:r>
              <a:rPr lang="ru-RU" sz="2000" b="0" dirty="0">
                <a:solidFill>
                  <a:schemeClr val="tx2"/>
                </a:solidFill>
                <a:latin typeface="+mj-lt"/>
              </a:rPr>
              <a:t>?</a:t>
            </a:r>
          </a:p>
          <a:p>
            <a:r>
              <a:rPr lang="ru-RU" sz="2000" b="0" dirty="0">
                <a:solidFill>
                  <a:schemeClr val="tx2"/>
                </a:solidFill>
                <a:latin typeface="+mj-lt"/>
              </a:rPr>
              <a:t>б) </a:t>
            </a:r>
            <a:r>
              <a:rPr lang="ru-RU" sz="2000" b="0" dirty="0" err="1">
                <a:solidFill>
                  <a:schemeClr val="tx2"/>
                </a:solidFill>
                <a:latin typeface="+mj-lt"/>
              </a:rPr>
              <a:t>Прыдумайце</a:t>
            </a:r>
            <a:r>
              <a:rPr lang="ru-RU" sz="2000" b="0" dirty="0">
                <a:solidFill>
                  <a:schemeClr val="tx2"/>
                </a:solidFill>
                <a:latin typeface="+mj-lt"/>
              </a:rPr>
              <a:t> </a:t>
            </a:r>
            <a:r>
              <a:rPr lang="ru-RU" sz="2000" b="0" dirty="0" err="1" smtClean="0">
                <a:solidFill>
                  <a:schemeClr val="tx2"/>
                </a:solidFill>
                <a:latin typeface="+mj-lt"/>
              </a:rPr>
              <a:t>ўласныя</a:t>
            </a:r>
            <a:r>
              <a:rPr lang="ru-RU" sz="2000" b="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ru-RU" sz="2000" b="0" dirty="0" err="1" smtClean="0">
                <a:solidFill>
                  <a:schemeClr val="tx2"/>
                </a:solidFill>
                <a:latin typeface="+mj-lt"/>
              </a:rPr>
              <a:t>абагульненні</a:t>
            </a:r>
            <a:r>
              <a:rPr lang="ru-RU" sz="2000" b="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ru-RU" sz="2000" b="0" dirty="0" err="1">
                <a:solidFill>
                  <a:schemeClr val="tx2"/>
                </a:solidFill>
                <a:latin typeface="+mj-lt"/>
              </a:rPr>
              <a:t>гэтай</a:t>
            </a:r>
            <a:r>
              <a:rPr lang="ru-RU" sz="2000" b="0" dirty="0">
                <a:solidFill>
                  <a:schemeClr val="tx2"/>
                </a:solidFill>
                <a:latin typeface="+mj-lt"/>
              </a:rPr>
              <a:t> </a:t>
            </a:r>
            <a:r>
              <a:rPr lang="ru-RU" sz="2000" b="0" dirty="0" err="1">
                <a:solidFill>
                  <a:schemeClr val="tx2"/>
                </a:solidFill>
                <a:latin typeface="+mj-lt"/>
              </a:rPr>
              <a:t>задачы</a:t>
            </a:r>
            <a:r>
              <a:rPr lang="ru-RU" sz="2000" b="0" dirty="0">
                <a:solidFill>
                  <a:schemeClr val="tx2"/>
                </a:solidFill>
                <a:latin typeface="+mj-lt"/>
              </a:rPr>
              <a:t>.</a:t>
            </a:r>
          </a:p>
          <a:p>
            <a:r>
              <a:rPr lang="ru-RU" sz="2000" b="0" dirty="0">
                <a:solidFill>
                  <a:schemeClr val="tx2"/>
                </a:solidFill>
                <a:latin typeface="+mj-lt"/>
              </a:rPr>
              <a:t>в) </a:t>
            </a:r>
            <a:r>
              <a:rPr lang="ru-RU" sz="2000" b="0" dirty="0" err="1">
                <a:solidFill>
                  <a:schemeClr val="tx2"/>
                </a:solidFill>
                <a:latin typeface="+mj-lt"/>
              </a:rPr>
              <a:t>Рашыце</a:t>
            </a:r>
            <a:r>
              <a:rPr lang="ru-RU" sz="2000" b="0" dirty="0">
                <a:solidFill>
                  <a:schemeClr val="tx2"/>
                </a:solidFill>
                <a:latin typeface="+mj-lt"/>
              </a:rPr>
              <a:t> задачу ў </a:t>
            </a:r>
            <a:r>
              <a:rPr lang="ru-RU" sz="2000" b="0" dirty="0" err="1">
                <a:solidFill>
                  <a:schemeClr val="tx2"/>
                </a:solidFill>
                <a:latin typeface="+mj-lt"/>
              </a:rPr>
              <a:t>агульным</a:t>
            </a:r>
            <a:r>
              <a:rPr lang="ru-RU" sz="2000" b="0" dirty="0">
                <a:solidFill>
                  <a:schemeClr val="tx2"/>
                </a:solidFill>
                <a:latin typeface="+mj-lt"/>
              </a:rPr>
              <a:t> </a:t>
            </a:r>
            <a:r>
              <a:rPr lang="ru-RU" sz="2000" b="0" dirty="0" err="1">
                <a:solidFill>
                  <a:schemeClr val="tx2"/>
                </a:solidFill>
                <a:latin typeface="+mj-lt"/>
              </a:rPr>
              <a:t>выглядзе</a:t>
            </a:r>
            <a:r>
              <a:rPr lang="ru-RU" sz="2000" b="0" dirty="0">
                <a:solidFill>
                  <a:schemeClr val="tx2"/>
                </a:solidFill>
                <a:latin typeface="+mj-lt"/>
              </a:rPr>
              <a:t>: </a:t>
            </a:r>
            <a:endParaRPr lang="ru-RU" sz="2000" b="0" dirty="0" smtClean="0">
              <a:solidFill>
                <a:schemeClr val="tx2"/>
              </a:solidFill>
              <a:latin typeface="+mj-lt"/>
            </a:endParaRPr>
          </a:p>
          <a:p>
            <a:r>
              <a:rPr lang="ru-RU" sz="2000" b="0" dirty="0" smtClean="0">
                <a:solidFill>
                  <a:schemeClr val="tx2"/>
                </a:solidFill>
                <a:latin typeface="+mj-lt"/>
              </a:rPr>
              <a:t>У </a:t>
            </a:r>
            <a:r>
              <a:rPr lang="ru-RU" sz="2000" b="0" dirty="0" err="1">
                <a:solidFill>
                  <a:schemeClr val="tx2"/>
                </a:solidFill>
                <a:latin typeface="+mj-lt"/>
              </a:rPr>
              <a:t>бутлю</a:t>
            </a:r>
            <a:r>
              <a:rPr lang="ru-RU" sz="2000" b="0" dirty="0">
                <a:solidFill>
                  <a:schemeClr val="tx2"/>
                </a:solidFill>
                <a:latin typeface="+mj-lt"/>
              </a:rPr>
              <a:t>, </a:t>
            </a:r>
            <a:r>
              <a:rPr lang="ru-RU" sz="2000" b="0" dirty="0" err="1">
                <a:solidFill>
                  <a:schemeClr val="tx2"/>
                </a:solidFill>
                <a:latin typeface="+mj-lt"/>
              </a:rPr>
              <a:t>аб'ём</a:t>
            </a:r>
            <a:r>
              <a:rPr lang="ru-RU" sz="2000" b="0" dirty="0">
                <a:solidFill>
                  <a:schemeClr val="tx2"/>
                </a:solidFill>
                <a:latin typeface="+mj-lt"/>
              </a:rPr>
              <a:t> </a:t>
            </a:r>
            <a:r>
              <a:rPr lang="ru-RU" sz="2000" b="0" dirty="0" err="1">
                <a:solidFill>
                  <a:schemeClr val="tx2"/>
                </a:solidFill>
                <a:latin typeface="+mj-lt"/>
              </a:rPr>
              <a:t>якога</a:t>
            </a:r>
            <a:r>
              <a:rPr lang="ru-RU" sz="2000" b="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000" b="0" i="1" dirty="0">
                <a:solidFill>
                  <a:schemeClr val="tx2"/>
                </a:solidFill>
                <a:latin typeface="+mj-lt"/>
              </a:rPr>
              <a:t>V</a:t>
            </a:r>
            <a:r>
              <a:rPr lang="en-US" sz="2000" b="0" dirty="0">
                <a:solidFill>
                  <a:schemeClr val="tx2"/>
                </a:solidFill>
                <a:latin typeface="+mj-lt"/>
              </a:rPr>
              <a:t> </a:t>
            </a:r>
            <a:r>
              <a:rPr lang="ru-RU" sz="2000" b="0" dirty="0">
                <a:solidFill>
                  <a:schemeClr val="tx2"/>
                </a:solidFill>
                <a:latin typeface="+mj-lt"/>
              </a:rPr>
              <a:t>л, </a:t>
            </a:r>
            <a:r>
              <a:rPr lang="ru-RU" sz="2000" b="0" dirty="0" err="1">
                <a:solidFill>
                  <a:schemeClr val="tx2"/>
                </a:solidFill>
                <a:latin typeface="+mj-lt"/>
              </a:rPr>
              <a:t>знаходзіцца</a:t>
            </a:r>
            <a:r>
              <a:rPr lang="ru-RU" sz="2000" b="0" dirty="0">
                <a:solidFill>
                  <a:schemeClr val="tx2"/>
                </a:solidFill>
                <a:latin typeface="+mj-lt"/>
              </a:rPr>
              <a:t> </a:t>
            </a:r>
            <a:r>
              <a:rPr lang="ru-RU" sz="2000" b="0" i="1" dirty="0">
                <a:solidFill>
                  <a:schemeClr val="tx2"/>
                </a:solidFill>
                <a:latin typeface="+mj-lt"/>
              </a:rPr>
              <a:t>р</a:t>
            </a:r>
            <a:r>
              <a:rPr lang="ru-RU" sz="2000" b="0" dirty="0">
                <a:solidFill>
                  <a:schemeClr val="tx2"/>
                </a:solidFill>
                <a:latin typeface="+mj-lt"/>
              </a:rPr>
              <a:t>%-</a:t>
            </a:r>
            <a:r>
              <a:rPr lang="ru-RU" sz="2000" b="0" dirty="0" err="1">
                <a:solidFill>
                  <a:schemeClr val="tx2"/>
                </a:solidFill>
                <a:latin typeface="+mj-lt"/>
              </a:rPr>
              <a:t>ны</a:t>
            </a:r>
            <a:r>
              <a:rPr lang="ru-RU" sz="2000" b="0" dirty="0">
                <a:solidFill>
                  <a:schemeClr val="tx2"/>
                </a:solidFill>
                <a:latin typeface="+mj-lt"/>
              </a:rPr>
              <a:t> раствор </a:t>
            </a:r>
            <a:r>
              <a:rPr lang="ru-RU" sz="2000" b="0" dirty="0" err="1">
                <a:solidFill>
                  <a:schemeClr val="tx2"/>
                </a:solidFill>
                <a:latin typeface="+mj-lt"/>
              </a:rPr>
              <a:t>солі</a:t>
            </a:r>
            <a:r>
              <a:rPr lang="ru-RU" sz="2000" b="0" dirty="0">
                <a:solidFill>
                  <a:schemeClr val="tx2"/>
                </a:solidFill>
                <a:latin typeface="+mj-lt"/>
              </a:rPr>
              <a:t>. З </a:t>
            </a:r>
            <a:r>
              <a:rPr lang="ru-RU" sz="2000" b="0" dirty="0" err="1">
                <a:solidFill>
                  <a:schemeClr val="tx2"/>
                </a:solidFill>
                <a:latin typeface="+mj-lt"/>
              </a:rPr>
              <a:t>бутлі</a:t>
            </a:r>
            <a:r>
              <a:rPr lang="ru-RU" sz="2000" b="0" dirty="0">
                <a:solidFill>
                  <a:schemeClr val="tx2"/>
                </a:solidFill>
                <a:latin typeface="+mj-lt"/>
              </a:rPr>
              <a:t> </a:t>
            </a:r>
            <a:r>
              <a:rPr lang="ru-RU" sz="2000" b="0" dirty="0" err="1">
                <a:solidFill>
                  <a:schemeClr val="tx2"/>
                </a:solidFill>
                <a:latin typeface="+mj-lt"/>
              </a:rPr>
              <a:t>выліваюць</a:t>
            </a:r>
            <a:r>
              <a:rPr lang="ru-RU" sz="2000" b="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000" b="0" i="1" dirty="0">
                <a:solidFill>
                  <a:schemeClr val="tx2"/>
                </a:solidFill>
                <a:latin typeface="+mj-lt"/>
              </a:rPr>
              <a:t>a</a:t>
            </a:r>
            <a:r>
              <a:rPr lang="en-US" sz="2000" b="0" dirty="0">
                <a:solidFill>
                  <a:schemeClr val="tx2"/>
                </a:solidFill>
                <a:latin typeface="+mj-lt"/>
              </a:rPr>
              <a:t> </a:t>
            </a:r>
            <a:r>
              <a:rPr lang="ru-RU" sz="2000" b="0" dirty="0">
                <a:solidFill>
                  <a:schemeClr val="tx2"/>
                </a:solidFill>
                <a:latin typeface="+mj-lt"/>
              </a:rPr>
              <a:t>л </a:t>
            </a:r>
            <a:r>
              <a:rPr lang="ru-RU" sz="2000" b="0" dirty="0" err="1">
                <a:solidFill>
                  <a:schemeClr val="tx2"/>
                </a:solidFill>
                <a:latin typeface="+mj-lt"/>
              </a:rPr>
              <a:t>сумесі</a:t>
            </a:r>
            <a:r>
              <a:rPr lang="ru-RU" sz="2000" b="0" dirty="0">
                <a:solidFill>
                  <a:schemeClr val="tx2"/>
                </a:solidFill>
                <a:latin typeface="+mj-lt"/>
              </a:rPr>
              <a:t> і </a:t>
            </a:r>
            <a:r>
              <a:rPr lang="ru-RU" sz="2000" b="0" dirty="0" err="1">
                <a:solidFill>
                  <a:schemeClr val="tx2"/>
                </a:solidFill>
                <a:latin typeface="+mj-lt"/>
              </a:rPr>
              <a:t>даліваюць</a:t>
            </a:r>
            <a:r>
              <a:rPr lang="ru-RU" sz="2000" b="0" dirty="0">
                <a:solidFill>
                  <a:schemeClr val="tx2"/>
                </a:solidFill>
                <a:latin typeface="+mj-lt"/>
              </a:rPr>
              <a:t> </a:t>
            </a:r>
            <a:r>
              <a:rPr lang="ru-RU" sz="2000" b="0" i="1" dirty="0">
                <a:solidFill>
                  <a:schemeClr val="tx2"/>
                </a:solidFill>
                <a:latin typeface="+mj-lt"/>
              </a:rPr>
              <a:t>а </a:t>
            </a:r>
            <a:r>
              <a:rPr lang="ru-RU" sz="2000" b="0" dirty="0">
                <a:solidFill>
                  <a:schemeClr val="tx2"/>
                </a:solidFill>
                <a:latin typeface="+mj-lt"/>
              </a:rPr>
              <a:t>л </a:t>
            </a:r>
            <a:r>
              <a:rPr lang="ru-RU" sz="2000" b="0" dirty="0" err="1">
                <a:solidFill>
                  <a:schemeClr val="tx2"/>
                </a:solidFill>
                <a:latin typeface="+mj-lt"/>
              </a:rPr>
              <a:t>вады</a:t>
            </a:r>
            <a:r>
              <a:rPr lang="ru-RU" sz="2000" b="0" dirty="0">
                <a:solidFill>
                  <a:schemeClr val="tx2"/>
                </a:solidFill>
                <a:latin typeface="+mj-lt"/>
              </a:rPr>
              <a:t>, </a:t>
            </a:r>
            <a:r>
              <a:rPr lang="ru-RU" sz="2000" b="0" dirty="0" err="1">
                <a:solidFill>
                  <a:schemeClr val="tx2"/>
                </a:solidFill>
                <a:latin typeface="+mj-lt"/>
              </a:rPr>
              <a:t>атрымліваючы</a:t>
            </a:r>
            <a:r>
              <a:rPr lang="ru-RU" sz="2000" b="0" dirty="0">
                <a:solidFill>
                  <a:schemeClr val="tx2"/>
                </a:solidFill>
                <a:latin typeface="+mj-lt"/>
              </a:rPr>
              <a:t> новы раствор. Якая </a:t>
            </a:r>
            <a:r>
              <a:rPr lang="ru-RU" sz="2000" b="0" dirty="0" err="1">
                <a:solidFill>
                  <a:schemeClr val="tx2"/>
                </a:solidFill>
                <a:latin typeface="+mj-lt"/>
              </a:rPr>
              <a:t>канцэнтрацыя</a:t>
            </a:r>
            <a:r>
              <a:rPr lang="ru-RU" sz="2000" b="0" dirty="0">
                <a:solidFill>
                  <a:schemeClr val="tx2"/>
                </a:solidFill>
                <a:latin typeface="+mj-lt"/>
              </a:rPr>
              <a:t> </a:t>
            </a:r>
            <a:r>
              <a:rPr lang="ru-RU" sz="2000" b="0" dirty="0" err="1">
                <a:solidFill>
                  <a:schemeClr val="tx2"/>
                </a:solidFill>
                <a:latin typeface="+mj-lt"/>
              </a:rPr>
              <a:t>солі</a:t>
            </a:r>
            <a:r>
              <a:rPr lang="ru-RU" sz="2000" b="0" dirty="0">
                <a:solidFill>
                  <a:schemeClr val="tx2"/>
                </a:solidFill>
                <a:latin typeface="+mj-lt"/>
              </a:rPr>
              <a:t> ў </a:t>
            </a:r>
            <a:r>
              <a:rPr lang="ru-RU" sz="2000" b="0" dirty="0" err="1">
                <a:solidFill>
                  <a:schemeClr val="tx2"/>
                </a:solidFill>
                <a:latin typeface="+mj-lt"/>
              </a:rPr>
              <a:t>бутлі</a:t>
            </a:r>
            <a:r>
              <a:rPr lang="ru-RU" sz="2000" b="0" dirty="0">
                <a:solidFill>
                  <a:schemeClr val="tx2"/>
                </a:solidFill>
                <a:latin typeface="+mj-lt"/>
              </a:rPr>
              <a:t> </a:t>
            </a:r>
            <a:r>
              <a:rPr lang="ru-RU" sz="2000" b="0" dirty="0" err="1">
                <a:solidFill>
                  <a:schemeClr val="tx2"/>
                </a:solidFill>
                <a:latin typeface="+mj-lt"/>
              </a:rPr>
              <a:t>пасля</a:t>
            </a:r>
            <a:r>
              <a:rPr lang="ru-RU" sz="2000" b="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000" b="0" i="1" dirty="0">
                <a:solidFill>
                  <a:schemeClr val="tx2"/>
                </a:solidFill>
                <a:latin typeface="+mj-lt"/>
              </a:rPr>
              <a:t>n</a:t>
            </a:r>
            <a:r>
              <a:rPr lang="en-US" sz="2000" b="0" dirty="0">
                <a:solidFill>
                  <a:schemeClr val="tx2"/>
                </a:solidFill>
                <a:latin typeface="+mj-lt"/>
              </a:rPr>
              <a:t> </a:t>
            </a:r>
            <a:r>
              <a:rPr lang="ru-RU" sz="2000" b="0" dirty="0" err="1">
                <a:solidFill>
                  <a:schemeClr val="tx2"/>
                </a:solidFill>
                <a:latin typeface="+mj-lt"/>
              </a:rPr>
              <a:t>такіх</a:t>
            </a:r>
            <a:r>
              <a:rPr lang="ru-RU" sz="2000" b="0" dirty="0">
                <a:solidFill>
                  <a:schemeClr val="tx2"/>
                </a:solidFill>
                <a:latin typeface="+mj-lt"/>
              </a:rPr>
              <a:t> </a:t>
            </a:r>
            <a:r>
              <a:rPr lang="ru-RU" sz="2000" b="0" dirty="0" err="1">
                <a:solidFill>
                  <a:schemeClr val="tx2"/>
                </a:solidFill>
                <a:latin typeface="+mj-lt"/>
              </a:rPr>
              <a:t>працэдур</a:t>
            </a:r>
            <a:r>
              <a:rPr lang="ru-RU" sz="2000" b="0" dirty="0">
                <a:solidFill>
                  <a:schemeClr val="tx2"/>
                </a:solidFill>
                <a:latin typeface="+mj-lt"/>
              </a:rPr>
              <a:t>?</a:t>
            </a:r>
          </a:p>
          <a:p>
            <a:r>
              <a:rPr lang="ru-RU" sz="2000" b="0" dirty="0">
                <a:solidFill>
                  <a:schemeClr val="tx2"/>
                </a:solidFill>
                <a:latin typeface="+mj-lt"/>
              </a:rPr>
              <a:t>г) </a:t>
            </a:r>
            <a:r>
              <a:rPr lang="ru-RU" sz="2000" b="0" dirty="0" err="1">
                <a:solidFill>
                  <a:schemeClr val="tx2"/>
                </a:solidFill>
                <a:latin typeface="+mj-lt"/>
              </a:rPr>
              <a:t>Сфармулюйце</a:t>
            </a:r>
            <a:r>
              <a:rPr lang="ru-RU" sz="2000" b="0" dirty="0">
                <a:solidFill>
                  <a:schemeClr val="tx2"/>
                </a:solidFill>
                <a:latin typeface="+mj-lt"/>
              </a:rPr>
              <a:t> </a:t>
            </a:r>
            <a:r>
              <a:rPr lang="ru-RU" sz="2000" b="0" dirty="0" err="1">
                <a:solidFill>
                  <a:schemeClr val="tx2"/>
                </a:solidFill>
                <a:latin typeface="+mj-lt"/>
              </a:rPr>
              <a:t>новыя</a:t>
            </a:r>
            <a:r>
              <a:rPr lang="ru-RU" sz="2000" b="0" dirty="0">
                <a:solidFill>
                  <a:schemeClr val="tx2"/>
                </a:solidFill>
                <a:latin typeface="+mj-lt"/>
              </a:rPr>
              <a:t> </a:t>
            </a:r>
            <a:r>
              <a:rPr lang="ru-RU" sz="2000" b="0" dirty="0" err="1">
                <a:solidFill>
                  <a:schemeClr val="tx2"/>
                </a:solidFill>
                <a:latin typeface="+mj-lt"/>
              </a:rPr>
              <a:t>задачы</a:t>
            </a:r>
            <a:r>
              <a:rPr lang="ru-RU" sz="2000" b="0" dirty="0">
                <a:solidFill>
                  <a:schemeClr val="tx2"/>
                </a:solidFill>
                <a:latin typeface="+mj-lt"/>
              </a:rPr>
              <a:t> на </a:t>
            </a:r>
            <a:r>
              <a:rPr lang="ru-RU" sz="2000" b="0" dirty="0" err="1">
                <a:solidFill>
                  <a:schemeClr val="tx2"/>
                </a:solidFill>
                <a:latin typeface="+mj-lt"/>
              </a:rPr>
              <a:t>адшуканне</a:t>
            </a:r>
            <a:r>
              <a:rPr lang="ru-RU" sz="2000" b="0" dirty="0">
                <a:solidFill>
                  <a:schemeClr val="tx2"/>
                </a:solidFill>
                <a:latin typeface="+mj-lt"/>
              </a:rPr>
              <a:t>  </a:t>
            </a:r>
            <a:r>
              <a:rPr lang="en-US" sz="2000" b="0" i="1" dirty="0">
                <a:solidFill>
                  <a:schemeClr val="tx2"/>
                </a:solidFill>
                <a:latin typeface="+mj-lt"/>
              </a:rPr>
              <a:t>V, </a:t>
            </a:r>
            <a:r>
              <a:rPr lang="ru-RU" sz="2000" b="0" i="1" dirty="0">
                <a:solidFill>
                  <a:schemeClr val="tx2"/>
                </a:solidFill>
                <a:latin typeface="+mj-lt"/>
              </a:rPr>
              <a:t>а, п, р</a:t>
            </a:r>
            <a:r>
              <a:rPr lang="ru-RU" sz="2000" b="0" i="1" dirty="0" smtClean="0">
                <a:solidFill>
                  <a:schemeClr val="tx2"/>
                </a:solidFill>
                <a:latin typeface="+mj-lt"/>
              </a:rPr>
              <a:t>.</a:t>
            </a:r>
            <a:endParaRPr lang="ru-RU" sz="2000" b="0" i="1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9219" name="Picture 3" descr="C:\Users\User\Desktop\Презентация факультатив\depositphotos_34407449-stock-photo-water-into-ju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7104" y="4869161"/>
            <a:ext cx="1378946" cy="19888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729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err="1" smtClean="0">
                <a:solidFill>
                  <a:srgbClr val="FF0000"/>
                </a:solidFill>
              </a:rPr>
              <a:t>Рэфлексія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e-BY" sz="2400" dirty="0">
                <a:latin typeface="+mj-lt"/>
              </a:rPr>
              <a:t>- </a:t>
            </a:r>
            <a:r>
              <a:rPr lang="be-BY" sz="2400" dirty="0">
                <a:solidFill>
                  <a:srgbClr val="FF0000"/>
                </a:solidFill>
                <a:latin typeface="+mj-lt"/>
              </a:rPr>
              <a:t>Я</a:t>
            </a:r>
            <a:r>
              <a:rPr lang="be-BY" sz="2400" dirty="0">
                <a:latin typeface="+mj-lt"/>
              </a:rPr>
              <a:t> даведаўся ...</a:t>
            </a:r>
            <a:endParaRPr lang="ru-RU" sz="2400" dirty="0">
              <a:latin typeface="+mj-lt"/>
            </a:endParaRPr>
          </a:p>
          <a:p>
            <a:r>
              <a:rPr lang="be-BY" sz="2400" dirty="0" smtClean="0">
                <a:latin typeface="+mj-lt"/>
              </a:rPr>
              <a:t>- </a:t>
            </a:r>
            <a:r>
              <a:rPr lang="be-BY" sz="2400" dirty="0">
                <a:solidFill>
                  <a:srgbClr val="FF0000"/>
                </a:solidFill>
                <a:latin typeface="+mj-lt"/>
              </a:rPr>
              <a:t>Я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навучыўся</a:t>
            </a:r>
            <a:r>
              <a:rPr lang="ru-RU" sz="2400" dirty="0">
                <a:latin typeface="+mj-lt"/>
              </a:rPr>
              <a:t> ...	</a:t>
            </a:r>
          </a:p>
          <a:p>
            <a:r>
              <a:rPr lang="be-BY" sz="2400" dirty="0" smtClean="0">
                <a:latin typeface="+mj-lt"/>
              </a:rPr>
              <a:t>- </a:t>
            </a:r>
            <a:r>
              <a:rPr lang="be-BY" sz="2400" dirty="0">
                <a:solidFill>
                  <a:srgbClr val="FF0000"/>
                </a:solidFill>
                <a:latin typeface="+mj-lt"/>
              </a:rPr>
              <a:t>Я</a:t>
            </a:r>
            <a:r>
              <a:rPr lang="be-BY" sz="2400" dirty="0">
                <a:latin typeface="+mj-lt"/>
              </a:rPr>
              <a:t> магу навучыць другіх </a:t>
            </a:r>
            <a:r>
              <a:rPr lang="ru-RU" sz="2400" dirty="0">
                <a:latin typeface="+mj-lt"/>
              </a:rPr>
              <a:t>...</a:t>
            </a:r>
          </a:p>
          <a:p>
            <a:r>
              <a:rPr lang="be-BY" sz="2400" dirty="0" smtClean="0">
                <a:latin typeface="+mj-lt"/>
              </a:rPr>
              <a:t>- </a:t>
            </a:r>
            <a:r>
              <a:rPr lang="be-BY" sz="2400" dirty="0">
                <a:solidFill>
                  <a:srgbClr val="FF0000"/>
                </a:solidFill>
                <a:latin typeface="+mj-lt"/>
              </a:rPr>
              <a:t>Я</a:t>
            </a:r>
            <a:r>
              <a:rPr lang="be-BY" sz="2400" dirty="0">
                <a:latin typeface="+mj-lt"/>
              </a:rPr>
              <a:t> хачу навучыцца на наступным занятку…</a:t>
            </a:r>
            <a:endParaRPr lang="ru-RU" sz="2400" dirty="0">
              <a:latin typeface="+mj-lt"/>
            </a:endParaRPr>
          </a:p>
          <a:p>
            <a:r>
              <a:rPr lang="be-BY" sz="2400" dirty="0">
                <a:latin typeface="+mj-lt"/>
              </a:rPr>
              <a:t>- </a:t>
            </a:r>
            <a:r>
              <a:rPr lang="be-BY" sz="2400" dirty="0">
                <a:solidFill>
                  <a:srgbClr val="FF0000"/>
                </a:solidFill>
                <a:latin typeface="+mj-lt"/>
              </a:rPr>
              <a:t>Я</a:t>
            </a:r>
            <a:r>
              <a:rPr lang="be-BY" sz="2400" dirty="0">
                <a:latin typeface="+mj-lt"/>
              </a:rPr>
              <a:t> с</a:t>
            </a:r>
            <a:r>
              <a:rPr lang="ru-RU" sz="2400" dirty="0" err="1">
                <a:latin typeface="+mj-lt"/>
              </a:rPr>
              <a:t>ваёй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працай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smtClean="0">
                <a:latin typeface="+mj-lt"/>
              </a:rPr>
              <a:t>на </a:t>
            </a:r>
            <a:r>
              <a:rPr lang="be-BY" sz="2400" dirty="0">
                <a:latin typeface="+mj-lt"/>
              </a:rPr>
              <a:t>занятку </a:t>
            </a:r>
            <a:r>
              <a:rPr lang="ru-RU" sz="2400" dirty="0" smtClean="0">
                <a:latin typeface="+mj-lt"/>
              </a:rPr>
              <a:t>...</a:t>
            </a:r>
          </a:p>
          <a:p>
            <a:pPr marL="0" indent="0">
              <a:buNone/>
            </a:pPr>
            <a:endParaRPr lang="ru-RU" sz="2400" dirty="0">
              <a:latin typeface="+mj-lt"/>
            </a:endParaRPr>
          </a:p>
        </p:txBody>
      </p:sp>
      <p:pic>
        <p:nvPicPr>
          <p:cNvPr id="5" name="Рисунок 4" descr="C:\Users\User\Desktop\Моё лучшее факультативное занятие\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725144"/>
            <a:ext cx="2808312" cy="18977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260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6"/>
          <p:cNvSpPr>
            <a:spLocks noChangeArrowheads="1"/>
          </p:cNvSpPr>
          <p:nvPr/>
        </p:nvSpPr>
        <p:spPr bwMode="auto">
          <a:xfrm>
            <a:off x="1717675" y="1966913"/>
            <a:ext cx="8667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333300"/>
              </a:solidFill>
            </a:endParaRPr>
          </a:p>
        </p:txBody>
      </p:sp>
      <p:sp>
        <p:nvSpPr>
          <p:cNvPr id="10243" name="Rectangle 26"/>
          <p:cNvSpPr>
            <a:spLocks noChangeArrowheads="1"/>
          </p:cNvSpPr>
          <p:nvPr/>
        </p:nvSpPr>
        <p:spPr bwMode="auto">
          <a:xfrm>
            <a:off x="1717675" y="1966913"/>
            <a:ext cx="8001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333300"/>
              </a:solidFill>
            </a:endParaRPr>
          </a:p>
        </p:txBody>
      </p:sp>
      <p:sp>
        <p:nvSpPr>
          <p:cNvPr id="10244" name="Rectangle 28"/>
          <p:cNvSpPr>
            <a:spLocks noChangeArrowheads="1"/>
          </p:cNvSpPr>
          <p:nvPr/>
        </p:nvSpPr>
        <p:spPr bwMode="auto">
          <a:xfrm>
            <a:off x="1717675" y="1966913"/>
            <a:ext cx="8667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333300"/>
              </a:solidFill>
            </a:endParaRPr>
          </a:p>
        </p:txBody>
      </p:sp>
      <p:sp>
        <p:nvSpPr>
          <p:cNvPr id="10245" name="Rectangle 36"/>
          <p:cNvSpPr>
            <a:spLocks noChangeArrowheads="1"/>
          </p:cNvSpPr>
          <p:nvPr/>
        </p:nvSpPr>
        <p:spPr bwMode="auto">
          <a:xfrm>
            <a:off x="1717675" y="1966913"/>
            <a:ext cx="8001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333300"/>
              </a:solidFill>
            </a:endParaRPr>
          </a:p>
        </p:txBody>
      </p:sp>
      <p:sp>
        <p:nvSpPr>
          <p:cNvPr id="10246" name="Rectangle 175"/>
          <p:cNvSpPr>
            <a:spLocks noChangeArrowheads="1"/>
          </p:cNvSpPr>
          <p:nvPr/>
        </p:nvSpPr>
        <p:spPr bwMode="auto">
          <a:xfrm>
            <a:off x="1763713" y="5330825"/>
            <a:ext cx="1498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>
                <a:solidFill>
                  <a:srgbClr val="333300"/>
                </a:solidFill>
                <a:cs typeface="Times New Roman" pitchFamily="18" charset="0"/>
              </a:rPr>
              <a:t>                       </a:t>
            </a:r>
            <a:endParaRPr lang="ru-RU" sz="2000">
              <a:solidFill>
                <a:srgbClr val="333300"/>
              </a:solidFill>
            </a:endParaRPr>
          </a:p>
        </p:txBody>
      </p:sp>
      <p:sp>
        <p:nvSpPr>
          <p:cNvPr id="9223" name="WordArt 306" descr="Песок"/>
          <p:cNvSpPr>
            <a:spLocks noChangeArrowheads="1" noChangeShapeType="1" noTextEdit="1"/>
          </p:cNvSpPr>
          <p:nvPr/>
        </p:nvSpPr>
        <p:spPr bwMode="auto">
          <a:xfrm rot="5400000">
            <a:off x="-2771526" y="3194446"/>
            <a:ext cx="6858000" cy="523875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kern="10" dirty="0">
                <a:ln w="12700">
                  <a:solidFill>
                    <a:srgbClr val="C4B596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3882" dir="2700000" algn="ctr" rotWithShape="0">
                    <a:srgbClr val="CBCBCB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задача</a:t>
            </a:r>
            <a:r>
              <a:rPr lang="ru-RU" sz="3600" b="1" kern="10" dirty="0">
                <a:ln w="12700">
                  <a:solidFill>
                    <a:srgbClr val="C4B596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BCBCB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</a:t>
            </a:r>
            <a:r>
              <a:rPr lang="ru-RU" sz="3600" b="1" kern="10" dirty="0">
                <a:ln w="12700">
                  <a:solidFill>
                    <a:srgbClr val="C4B596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3882" dir="2700000" algn="ctr" rotWithShape="0">
                    <a:srgbClr val="CBCBCB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10248" name="WordArt 307" descr="Белый мрамор"/>
          <p:cNvSpPr>
            <a:spLocks noChangeArrowheads="1" noChangeShapeType="1" noTextEdit="1"/>
          </p:cNvSpPr>
          <p:nvPr/>
        </p:nvSpPr>
        <p:spPr bwMode="auto">
          <a:xfrm>
            <a:off x="8459788" y="6237288"/>
            <a:ext cx="5143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cs typeface="Arial"/>
              </a:rPr>
              <a:t> </a:t>
            </a:r>
          </a:p>
        </p:txBody>
      </p:sp>
      <p:sp>
        <p:nvSpPr>
          <p:cNvPr id="10249" name="TextBox 17"/>
          <p:cNvSpPr txBox="1">
            <a:spLocks noChangeArrowheads="1"/>
          </p:cNvSpPr>
          <p:nvPr/>
        </p:nvSpPr>
        <p:spPr bwMode="auto">
          <a:xfrm>
            <a:off x="6011863" y="2708275"/>
            <a:ext cx="21605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0">
                <a:solidFill>
                  <a:srgbClr val="333300"/>
                </a:solidFill>
              </a:rPr>
              <a:t> </a:t>
            </a:r>
          </a:p>
        </p:txBody>
      </p:sp>
      <p:sp>
        <p:nvSpPr>
          <p:cNvPr id="10250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333300"/>
              </a:solidFill>
            </a:endParaRPr>
          </a:p>
        </p:txBody>
      </p:sp>
      <p:sp>
        <p:nvSpPr>
          <p:cNvPr id="10251" name="Rectangle 5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333300"/>
              </a:solidFill>
            </a:endParaRPr>
          </a:p>
        </p:txBody>
      </p:sp>
      <p:sp>
        <p:nvSpPr>
          <p:cNvPr id="10254" name="TextBox 24"/>
          <p:cNvSpPr txBox="1">
            <a:spLocks noChangeArrowheads="1"/>
          </p:cNvSpPr>
          <p:nvPr/>
        </p:nvSpPr>
        <p:spPr bwMode="auto">
          <a:xfrm>
            <a:off x="1547813" y="188913"/>
            <a:ext cx="7488237" cy="3662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FF0000"/>
                </a:solidFill>
                <a:latin typeface="+mj-lt"/>
              </a:rPr>
              <a:t>Этап </a:t>
            </a:r>
            <a:r>
              <a:rPr lang="ru-RU" sz="2400" dirty="0" err="1" smtClean="0">
                <a:solidFill>
                  <a:srgbClr val="FF0000"/>
                </a:solidFill>
                <a:latin typeface="+mj-lt"/>
              </a:rPr>
              <a:t>мэтавызначэння</a:t>
            </a:r>
            <a:endParaRPr lang="ru-RU" sz="2400" dirty="0" smtClean="0">
              <a:solidFill>
                <a:srgbClr val="FF0000"/>
              </a:solidFill>
              <a:latin typeface="+mj-lt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sz="2400" dirty="0">
              <a:solidFill>
                <a:srgbClr val="FF0000"/>
              </a:solidFill>
              <a:latin typeface="+mj-lt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33CC"/>
                </a:solidFill>
                <a:latin typeface="+mj-lt"/>
              </a:rPr>
              <a:t>ЗАДАЧА 1.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chemeClr val="tx2"/>
                </a:solidFill>
                <a:latin typeface="+mj-lt"/>
              </a:rPr>
              <a:t>[№9 </a:t>
            </a:r>
            <a:r>
              <a:rPr lang="ru-RU" sz="2000" dirty="0" err="1">
                <a:solidFill>
                  <a:schemeClr val="tx2"/>
                </a:solidFill>
                <a:latin typeface="+mj-lt"/>
              </a:rPr>
              <a:t>са</a:t>
            </a:r>
            <a:r>
              <a:rPr lang="ru-RU" sz="2000" dirty="0">
                <a:solidFill>
                  <a:schemeClr val="tx2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2"/>
                </a:solidFill>
                <a:latin typeface="+mj-lt"/>
              </a:rPr>
              <a:t>зборніка</a:t>
            </a:r>
            <a:r>
              <a:rPr lang="ru-RU" sz="2000" dirty="0">
                <a:solidFill>
                  <a:schemeClr val="tx2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2"/>
                </a:solidFill>
                <a:latin typeface="+mj-lt"/>
              </a:rPr>
              <a:t>заданняў</a:t>
            </a:r>
            <a:r>
              <a:rPr lang="ru-RU" sz="2000" dirty="0">
                <a:solidFill>
                  <a:schemeClr val="tx2"/>
                </a:solidFill>
                <a:latin typeface="+mj-lt"/>
              </a:rPr>
              <a:t> для </a:t>
            </a:r>
            <a:r>
              <a:rPr lang="ru-RU" sz="2000" dirty="0" err="1">
                <a:solidFill>
                  <a:schemeClr val="tx2"/>
                </a:solidFill>
                <a:latin typeface="+mj-lt"/>
              </a:rPr>
              <a:t>выпускнога</a:t>
            </a:r>
            <a:r>
              <a:rPr lang="ru-RU" sz="2000" dirty="0">
                <a:solidFill>
                  <a:schemeClr val="tx2"/>
                </a:solidFill>
                <a:latin typeface="+mj-lt"/>
              </a:rPr>
              <a:t> экзамену па </a:t>
            </a:r>
            <a:r>
              <a:rPr lang="ru-RU" sz="2000" dirty="0" err="1">
                <a:solidFill>
                  <a:schemeClr val="tx2"/>
                </a:solidFill>
                <a:latin typeface="+mj-lt"/>
              </a:rPr>
              <a:t>матэматыцы</a:t>
            </a:r>
            <a:r>
              <a:rPr lang="ru-RU" sz="2000" dirty="0">
                <a:solidFill>
                  <a:schemeClr val="tx2"/>
                </a:solidFill>
                <a:latin typeface="+mj-lt"/>
              </a:rPr>
              <a:t>, 9 </a:t>
            </a:r>
            <a:r>
              <a:rPr lang="ru-RU" sz="2000" dirty="0" err="1">
                <a:solidFill>
                  <a:schemeClr val="tx2"/>
                </a:solidFill>
                <a:latin typeface="+mj-lt"/>
              </a:rPr>
              <a:t>клас</a:t>
            </a:r>
            <a:r>
              <a:rPr lang="ru-RU" sz="2000" dirty="0" smtClean="0">
                <a:solidFill>
                  <a:schemeClr val="tx2"/>
                </a:solidFill>
                <a:latin typeface="+mj-lt"/>
              </a:rPr>
              <a:t>]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+mj-lt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dirty="0" err="1" smtClean="0">
                <a:solidFill>
                  <a:schemeClr val="tx2"/>
                </a:solidFill>
                <a:latin typeface="+mj-lt"/>
              </a:rPr>
              <a:t>Пасля</a:t>
            </a:r>
            <a:r>
              <a:rPr lang="ru-RU" sz="24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+mj-lt"/>
              </a:rPr>
              <a:t>таго</a:t>
            </a:r>
            <a:r>
              <a:rPr lang="ru-RU" sz="2400" dirty="0">
                <a:solidFill>
                  <a:schemeClr val="tx2"/>
                </a:solidFill>
                <a:latin typeface="+mj-lt"/>
              </a:rPr>
              <a:t> як </a:t>
            </a:r>
            <a:r>
              <a:rPr lang="ru-RU" sz="2400" dirty="0" err="1">
                <a:solidFill>
                  <a:schemeClr val="tx2"/>
                </a:solidFill>
                <a:latin typeface="+mj-lt"/>
              </a:rPr>
              <a:t>змяшалі</a:t>
            </a:r>
            <a:r>
              <a:rPr lang="ru-RU" sz="2400" dirty="0">
                <a:solidFill>
                  <a:schemeClr val="tx2"/>
                </a:solidFill>
                <a:latin typeface="+mj-lt"/>
              </a:rPr>
              <a:t> 50%-</a:t>
            </a:r>
            <a:r>
              <a:rPr lang="ru-RU" sz="2400" dirty="0" err="1">
                <a:solidFill>
                  <a:schemeClr val="tx2"/>
                </a:solidFill>
                <a:latin typeface="+mj-lt"/>
              </a:rPr>
              <a:t>ны</a:t>
            </a:r>
            <a:r>
              <a:rPr lang="ru-RU" sz="2400" dirty="0">
                <a:solidFill>
                  <a:schemeClr val="tx2"/>
                </a:solidFill>
                <a:latin typeface="+mj-lt"/>
              </a:rPr>
              <a:t> і 20%-</a:t>
            </a:r>
            <a:r>
              <a:rPr lang="ru-RU" sz="2400" dirty="0" err="1">
                <a:solidFill>
                  <a:schemeClr val="tx2"/>
                </a:solidFill>
                <a:latin typeface="+mj-lt"/>
              </a:rPr>
              <a:t>ны</a:t>
            </a:r>
            <a:r>
              <a:rPr lang="ru-RU" sz="2400" dirty="0">
                <a:solidFill>
                  <a:schemeClr val="tx2"/>
                </a:solidFill>
                <a:latin typeface="+mj-lt"/>
              </a:rPr>
              <a:t> растворы </a:t>
            </a:r>
            <a:r>
              <a:rPr lang="ru-RU" sz="2400" dirty="0" err="1">
                <a:solidFill>
                  <a:schemeClr val="tx2"/>
                </a:solidFill>
                <a:latin typeface="+mj-lt"/>
              </a:rPr>
              <a:t>кіслаты</a:t>
            </a:r>
            <a:r>
              <a:rPr lang="ru-RU" sz="2400" dirty="0">
                <a:solidFill>
                  <a:schemeClr val="tx2"/>
                </a:solidFill>
                <a:latin typeface="+mj-lt"/>
              </a:rPr>
              <a:t>, </a:t>
            </a:r>
            <a:r>
              <a:rPr lang="ru-RU" sz="2400" dirty="0" err="1">
                <a:solidFill>
                  <a:schemeClr val="tx2"/>
                </a:solidFill>
                <a:latin typeface="+mj-lt"/>
              </a:rPr>
              <a:t>атрымалі</a:t>
            </a:r>
            <a:r>
              <a:rPr lang="ru-RU" sz="2400" dirty="0">
                <a:solidFill>
                  <a:schemeClr val="tx2"/>
                </a:solidFill>
                <a:latin typeface="+mj-lt"/>
              </a:rPr>
              <a:t> 900 г  30%-га раствору. </a:t>
            </a:r>
            <a:r>
              <a:rPr lang="ru-RU" sz="2400" dirty="0" err="1">
                <a:solidFill>
                  <a:schemeClr val="tx2"/>
                </a:solidFill>
                <a:latin typeface="+mj-lt"/>
              </a:rPr>
              <a:t>Колькі</a:t>
            </a:r>
            <a:r>
              <a:rPr lang="ru-RU" sz="2400" dirty="0">
                <a:solidFill>
                  <a:schemeClr val="tx2"/>
                </a:solidFill>
                <a:latin typeface="+mj-lt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+mj-lt"/>
              </a:rPr>
              <a:t>грамаў</a:t>
            </a:r>
            <a:r>
              <a:rPr lang="ru-RU" sz="2400" dirty="0">
                <a:solidFill>
                  <a:schemeClr val="tx2"/>
                </a:solidFill>
                <a:latin typeface="+mj-lt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+mj-lt"/>
              </a:rPr>
              <a:t>кожнага</a:t>
            </a:r>
            <a:r>
              <a:rPr lang="ru-RU" sz="2400" dirty="0">
                <a:solidFill>
                  <a:schemeClr val="tx2"/>
                </a:solidFill>
                <a:latin typeface="+mj-lt"/>
              </a:rPr>
              <a:t> раствору </a:t>
            </a:r>
            <a:r>
              <a:rPr lang="ru-RU" sz="2400" dirty="0" err="1">
                <a:solidFill>
                  <a:schemeClr val="tx2"/>
                </a:solidFill>
                <a:latin typeface="+mj-lt"/>
              </a:rPr>
              <a:t>змяшалі</a:t>
            </a:r>
            <a:r>
              <a:rPr lang="ru-RU" sz="2400" dirty="0" smtClean="0">
                <a:solidFill>
                  <a:schemeClr val="tx2"/>
                </a:solidFill>
                <a:latin typeface="+mj-lt"/>
              </a:rPr>
              <a:t>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sz="2400" dirty="0">
              <a:solidFill>
                <a:srgbClr val="0000FF"/>
              </a:solidFill>
              <a:latin typeface="+mj-lt"/>
            </a:endParaRPr>
          </a:p>
        </p:txBody>
      </p:sp>
      <p:pic>
        <p:nvPicPr>
          <p:cNvPr id="1026" name="Picture 2" descr="C:\Users\User\Desktop\Презентация факультатив\Archive___Miscellaneous_Technical_vessels_024824_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8205" y="3564156"/>
            <a:ext cx="3948251" cy="29611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593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3076" y="-243408"/>
            <a:ext cx="7491412" cy="1143000"/>
          </a:xfrm>
        </p:spPr>
        <p:txBody>
          <a:bodyPr/>
          <a:lstStyle/>
          <a:p>
            <a:r>
              <a:rPr lang="be-BY" sz="2400" b="1" dirty="0">
                <a:solidFill>
                  <a:srgbClr val="FF0000"/>
                </a:solidFill>
              </a:rPr>
              <a:t>Актуалізацыя апорных ведаў і ўменняў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0188" y="1268760"/>
            <a:ext cx="7491412" cy="4896544"/>
          </a:xfrm>
        </p:spPr>
        <p:txBody>
          <a:bodyPr/>
          <a:lstStyle/>
          <a:p>
            <a:r>
              <a:rPr lang="be-BY" sz="2400" b="0" dirty="0">
                <a:solidFill>
                  <a:schemeClr val="tx2"/>
                </a:solidFill>
                <a:latin typeface="+mj-lt"/>
              </a:rPr>
              <a:t>1. </a:t>
            </a:r>
            <a:r>
              <a:rPr lang="be-BY" sz="2400" b="0">
                <a:solidFill>
                  <a:schemeClr val="tx2"/>
                </a:solidFill>
                <a:latin typeface="+mj-lt"/>
              </a:rPr>
              <a:t>Канцэнтрацыя </a:t>
            </a:r>
            <a:r>
              <a:rPr lang="be-BY" sz="2400" b="0" smtClean="0">
                <a:solidFill>
                  <a:schemeClr val="tx2"/>
                </a:solidFill>
                <a:latin typeface="+mj-lt"/>
              </a:rPr>
              <a:t>рэчыва </a:t>
            </a:r>
            <a:r>
              <a:rPr lang="be-BY" sz="2400" b="0" dirty="0">
                <a:solidFill>
                  <a:schemeClr val="tx2"/>
                </a:solidFill>
                <a:latin typeface="+mj-lt"/>
              </a:rPr>
              <a:t>ў сумесі (растворы).</a:t>
            </a:r>
            <a:endParaRPr lang="ru-RU" sz="2400" b="0" dirty="0">
              <a:solidFill>
                <a:schemeClr val="tx2"/>
              </a:solidFill>
              <a:latin typeface="+mj-lt"/>
            </a:endParaRPr>
          </a:p>
          <a:p>
            <a:r>
              <a:rPr lang="be-BY" sz="2400" b="0" dirty="0">
                <a:solidFill>
                  <a:schemeClr val="tx2"/>
                </a:solidFill>
                <a:latin typeface="+mj-lt"/>
              </a:rPr>
              <a:t>2. Растлумачце, што азначае:</a:t>
            </a:r>
            <a:endParaRPr lang="ru-RU" sz="2400" b="0" dirty="0">
              <a:solidFill>
                <a:schemeClr val="tx2"/>
              </a:solidFill>
              <a:latin typeface="+mj-lt"/>
            </a:endParaRPr>
          </a:p>
          <a:p>
            <a:pPr marL="0" indent="0">
              <a:buNone/>
            </a:pPr>
            <a:r>
              <a:rPr lang="be-BY" sz="2400" b="0" dirty="0" smtClean="0">
                <a:solidFill>
                  <a:schemeClr val="tx2"/>
                </a:solidFill>
                <a:latin typeface="+mj-lt"/>
              </a:rPr>
              <a:t>	а</a:t>
            </a:r>
            <a:r>
              <a:rPr lang="be-BY" sz="2400" b="0" dirty="0">
                <a:solidFill>
                  <a:schemeClr val="tx2"/>
                </a:solidFill>
                <a:latin typeface="+mj-lt"/>
              </a:rPr>
              <a:t>) Канцэнтрацыя раствору 3%;</a:t>
            </a:r>
            <a:endParaRPr lang="ru-RU" sz="2400" b="0" dirty="0">
              <a:solidFill>
                <a:schemeClr val="tx2"/>
              </a:solidFill>
              <a:latin typeface="+mj-lt"/>
            </a:endParaRPr>
          </a:p>
          <a:p>
            <a:pPr marL="0" indent="0">
              <a:buNone/>
            </a:pPr>
            <a:r>
              <a:rPr lang="be-BY" sz="2400" b="0" dirty="0" smtClean="0">
                <a:solidFill>
                  <a:schemeClr val="tx2"/>
                </a:solidFill>
                <a:latin typeface="+mj-lt"/>
              </a:rPr>
              <a:t>	б</a:t>
            </a:r>
            <a:r>
              <a:rPr lang="be-BY" sz="2400" b="0" dirty="0">
                <a:solidFill>
                  <a:schemeClr val="tx2"/>
                </a:solidFill>
                <a:latin typeface="+mj-lt"/>
              </a:rPr>
              <a:t>) Масавая доля воцатнай кіслаты 9%;</a:t>
            </a:r>
            <a:endParaRPr lang="ru-RU" sz="2400" b="0" dirty="0">
              <a:solidFill>
                <a:schemeClr val="tx2"/>
              </a:solidFill>
              <a:latin typeface="+mj-lt"/>
            </a:endParaRPr>
          </a:p>
          <a:p>
            <a:pPr marL="0" indent="0">
              <a:buNone/>
            </a:pPr>
            <a:r>
              <a:rPr lang="be-BY" sz="2400" b="0" dirty="0" smtClean="0">
                <a:solidFill>
                  <a:schemeClr val="tx2"/>
                </a:solidFill>
                <a:latin typeface="+mj-lt"/>
              </a:rPr>
              <a:t>	в</a:t>
            </a:r>
            <a:r>
              <a:rPr lang="be-BY" sz="2400" b="0" dirty="0">
                <a:solidFill>
                  <a:schemeClr val="tx2"/>
                </a:solidFill>
                <a:latin typeface="+mj-lt"/>
              </a:rPr>
              <a:t>) Малако мае 2,5% тлустасці;</a:t>
            </a:r>
            <a:endParaRPr lang="ru-RU" sz="2400" b="0" dirty="0">
              <a:solidFill>
                <a:schemeClr val="tx2"/>
              </a:solidFill>
              <a:latin typeface="+mj-lt"/>
            </a:endParaRPr>
          </a:p>
          <a:p>
            <a:pPr marL="0" indent="0">
              <a:buNone/>
            </a:pPr>
            <a:r>
              <a:rPr lang="be-BY" sz="2400" b="0" dirty="0" smtClean="0">
                <a:solidFill>
                  <a:schemeClr val="tx2"/>
                </a:solidFill>
                <a:latin typeface="+mj-lt"/>
              </a:rPr>
              <a:t>	г</a:t>
            </a:r>
            <a:r>
              <a:rPr lang="be-BY" sz="2400" b="0" dirty="0">
                <a:solidFill>
                  <a:schemeClr val="tx2"/>
                </a:solidFill>
                <a:latin typeface="+mj-lt"/>
              </a:rPr>
              <a:t>) </a:t>
            </a:r>
            <a:r>
              <a:rPr lang="be-BY" sz="2400" b="0" dirty="0" smtClean="0">
                <a:solidFill>
                  <a:schemeClr val="tx2"/>
                </a:solidFill>
                <a:latin typeface="+mj-lt"/>
              </a:rPr>
              <a:t>Залаты пярсцёнак </a:t>
            </a:r>
            <a:r>
              <a:rPr lang="be-BY" sz="2400" b="0" dirty="0">
                <a:solidFill>
                  <a:schemeClr val="tx2"/>
                </a:solidFill>
                <a:latin typeface="+mj-lt"/>
              </a:rPr>
              <a:t>мае 583 пробу.</a:t>
            </a:r>
            <a:endParaRPr lang="ru-RU" sz="2400" b="0" dirty="0">
              <a:solidFill>
                <a:schemeClr val="tx2"/>
              </a:solidFill>
              <a:latin typeface="+mj-lt"/>
            </a:endParaRPr>
          </a:p>
          <a:p>
            <a:r>
              <a:rPr lang="be-BY" sz="2400" b="0" dirty="0">
                <a:solidFill>
                  <a:schemeClr val="tx2"/>
                </a:solidFill>
                <a:latin typeface="+mj-lt"/>
              </a:rPr>
              <a:t>3. Рашыце вусна задачы:</a:t>
            </a:r>
            <a:endParaRPr lang="ru-RU" sz="2400" b="0" dirty="0">
              <a:solidFill>
                <a:schemeClr val="tx2"/>
              </a:solidFill>
              <a:latin typeface="+mj-lt"/>
            </a:endParaRPr>
          </a:p>
          <a:p>
            <a:pPr marL="0" indent="0">
              <a:buNone/>
            </a:pPr>
            <a:r>
              <a:rPr lang="be-BY" sz="2400" b="0" dirty="0" smtClean="0">
                <a:solidFill>
                  <a:schemeClr val="tx2"/>
                </a:solidFill>
                <a:latin typeface="+mj-lt"/>
              </a:rPr>
              <a:t>	а</a:t>
            </a:r>
            <a:r>
              <a:rPr lang="be-BY" sz="2400" b="0" dirty="0">
                <a:solidFill>
                  <a:schemeClr val="tx2"/>
                </a:solidFill>
                <a:latin typeface="+mj-lt"/>
              </a:rPr>
              <a:t>) Колькі цукру ў 200 г 15% - га цукровага сіропу? </a:t>
            </a:r>
            <a:endParaRPr lang="ru-RU" sz="2400" b="0" dirty="0">
              <a:solidFill>
                <a:schemeClr val="tx2"/>
              </a:solidFill>
              <a:latin typeface="+mj-lt"/>
            </a:endParaRPr>
          </a:p>
          <a:p>
            <a:pPr marL="0" indent="0">
              <a:buNone/>
            </a:pPr>
            <a:r>
              <a:rPr lang="be-BY" sz="2400" b="0" dirty="0" smtClean="0">
                <a:solidFill>
                  <a:schemeClr val="tx2"/>
                </a:solidFill>
                <a:latin typeface="+mj-lt"/>
              </a:rPr>
              <a:t>	б</a:t>
            </a:r>
            <a:r>
              <a:rPr lang="be-BY" sz="2400" b="0" dirty="0">
                <a:solidFill>
                  <a:schemeClr val="tx2"/>
                </a:solidFill>
                <a:latin typeface="+mj-lt"/>
              </a:rPr>
              <a:t>) Да адной часткі цукру дадалі 4 часткі вады. Якая канцэнтрацыя атрыманага раствору? </a:t>
            </a:r>
            <a:endParaRPr lang="ru-RU" sz="2400" b="0" dirty="0">
              <a:solidFill>
                <a:schemeClr val="tx2"/>
              </a:solidFill>
              <a:latin typeface="+mj-lt"/>
            </a:endParaRPr>
          </a:p>
          <a:p>
            <a:pPr marL="0" indent="0">
              <a:buNone/>
            </a:pPr>
            <a:endParaRPr lang="ru-RU" sz="2400" b="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0747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6"/>
          <p:cNvSpPr>
            <a:spLocks noChangeArrowheads="1"/>
          </p:cNvSpPr>
          <p:nvPr/>
        </p:nvSpPr>
        <p:spPr bwMode="auto">
          <a:xfrm>
            <a:off x="1717675" y="1966913"/>
            <a:ext cx="8667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333300"/>
              </a:solidFill>
            </a:endParaRPr>
          </a:p>
        </p:txBody>
      </p:sp>
      <p:sp>
        <p:nvSpPr>
          <p:cNvPr id="10243" name="Rectangle 26"/>
          <p:cNvSpPr>
            <a:spLocks noChangeArrowheads="1"/>
          </p:cNvSpPr>
          <p:nvPr/>
        </p:nvSpPr>
        <p:spPr bwMode="auto">
          <a:xfrm>
            <a:off x="1717675" y="1966913"/>
            <a:ext cx="8001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333300"/>
              </a:solidFill>
            </a:endParaRPr>
          </a:p>
        </p:txBody>
      </p:sp>
      <p:sp>
        <p:nvSpPr>
          <p:cNvPr id="10244" name="Rectangle 28"/>
          <p:cNvSpPr>
            <a:spLocks noChangeArrowheads="1"/>
          </p:cNvSpPr>
          <p:nvPr/>
        </p:nvSpPr>
        <p:spPr bwMode="auto">
          <a:xfrm>
            <a:off x="1717675" y="1966913"/>
            <a:ext cx="8667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333300"/>
              </a:solidFill>
            </a:endParaRPr>
          </a:p>
        </p:txBody>
      </p:sp>
      <p:sp>
        <p:nvSpPr>
          <p:cNvPr id="10245" name="Rectangle 36"/>
          <p:cNvSpPr>
            <a:spLocks noChangeArrowheads="1"/>
          </p:cNvSpPr>
          <p:nvPr/>
        </p:nvSpPr>
        <p:spPr bwMode="auto">
          <a:xfrm>
            <a:off x="1717675" y="1966913"/>
            <a:ext cx="8001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333300"/>
              </a:solidFill>
            </a:endParaRPr>
          </a:p>
        </p:txBody>
      </p:sp>
      <p:sp>
        <p:nvSpPr>
          <p:cNvPr id="10246" name="Rectangle 175"/>
          <p:cNvSpPr>
            <a:spLocks noChangeArrowheads="1"/>
          </p:cNvSpPr>
          <p:nvPr/>
        </p:nvSpPr>
        <p:spPr bwMode="auto">
          <a:xfrm>
            <a:off x="1763713" y="5330825"/>
            <a:ext cx="1498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>
                <a:solidFill>
                  <a:srgbClr val="333300"/>
                </a:solidFill>
                <a:cs typeface="Times New Roman" pitchFamily="18" charset="0"/>
              </a:rPr>
              <a:t>                       </a:t>
            </a:r>
            <a:endParaRPr lang="ru-RU" sz="2000">
              <a:solidFill>
                <a:srgbClr val="333300"/>
              </a:solidFill>
            </a:endParaRPr>
          </a:p>
        </p:txBody>
      </p:sp>
      <p:sp>
        <p:nvSpPr>
          <p:cNvPr id="9223" name="WordArt 306" descr="Песок"/>
          <p:cNvSpPr>
            <a:spLocks noChangeArrowheads="1" noChangeShapeType="1" noTextEdit="1"/>
          </p:cNvSpPr>
          <p:nvPr/>
        </p:nvSpPr>
        <p:spPr bwMode="auto">
          <a:xfrm rot="5400000">
            <a:off x="-2771526" y="3194446"/>
            <a:ext cx="6858000" cy="523875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kern="10" dirty="0">
                <a:ln w="12700">
                  <a:solidFill>
                    <a:srgbClr val="C4B596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3882" dir="2700000" algn="ctr" rotWithShape="0">
                    <a:srgbClr val="CBCBCB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задача</a:t>
            </a:r>
            <a:r>
              <a:rPr lang="ru-RU" sz="3600" b="1" kern="10" dirty="0">
                <a:ln w="12700">
                  <a:solidFill>
                    <a:srgbClr val="C4B596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BCBCB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</a:t>
            </a:r>
            <a:r>
              <a:rPr lang="ru-RU" sz="3600" b="1" kern="10" dirty="0">
                <a:ln w="12700">
                  <a:solidFill>
                    <a:srgbClr val="C4B596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3882" dir="2700000" algn="ctr" rotWithShape="0">
                    <a:srgbClr val="CBCBCB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10248" name="WordArt 307" descr="Белый мрамор"/>
          <p:cNvSpPr>
            <a:spLocks noChangeArrowheads="1" noChangeShapeType="1" noTextEdit="1"/>
          </p:cNvSpPr>
          <p:nvPr/>
        </p:nvSpPr>
        <p:spPr bwMode="auto">
          <a:xfrm>
            <a:off x="8459788" y="6237288"/>
            <a:ext cx="5143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cs typeface="Arial"/>
              </a:rPr>
              <a:t> </a:t>
            </a:r>
          </a:p>
        </p:txBody>
      </p:sp>
      <p:sp>
        <p:nvSpPr>
          <p:cNvPr id="10249" name="TextBox 17"/>
          <p:cNvSpPr txBox="1">
            <a:spLocks noChangeArrowheads="1"/>
          </p:cNvSpPr>
          <p:nvPr/>
        </p:nvSpPr>
        <p:spPr bwMode="auto">
          <a:xfrm>
            <a:off x="6011863" y="2708275"/>
            <a:ext cx="21605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0">
                <a:solidFill>
                  <a:srgbClr val="333300"/>
                </a:solidFill>
              </a:rPr>
              <a:t> </a:t>
            </a:r>
          </a:p>
        </p:txBody>
      </p:sp>
      <p:sp>
        <p:nvSpPr>
          <p:cNvPr id="10250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333300"/>
              </a:solidFill>
            </a:endParaRPr>
          </a:p>
        </p:txBody>
      </p:sp>
      <p:sp>
        <p:nvSpPr>
          <p:cNvPr id="10251" name="Rectangle 5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333300"/>
              </a:solidFill>
            </a:endParaRPr>
          </a:p>
        </p:txBody>
      </p:sp>
      <p:sp>
        <p:nvSpPr>
          <p:cNvPr id="10254" name="TextBox 24"/>
          <p:cNvSpPr txBox="1">
            <a:spLocks noChangeArrowheads="1"/>
          </p:cNvSpPr>
          <p:nvPr/>
        </p:nvSpPr>
        <p:spPr bwMode="auto">
          <a:xfrm>
            <a:off x="1547813" y="188913"/>
            <a:ext cx="748823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dirty="0" err="1">
                <a:solidFill>
                  <a:srgbClr val="FF0000"/>
                </a:solidFill>
                <a:latin typeface="Times New Roman"/>
              </a:rPr>
              <a:t>Алгебраічны</a:t>
            </a:r>
            <a:r>
              <a:rPr lang="ru-RU" sz="2400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/>
              </a:rPr>
              <a:t>спосаб</a:t>
            </a:r>
            <a:r>
              <a:rPr lang="ru-RU" sz="2400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/>
              </a:rPr>
              <a:t>рашэння</a:t>
            </a:r>
            <a:r>
              <a:rPr lang="ru-RU" sz="2400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Times New Roman"/>
              </a:rPr>
              <a:t>задач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0033CC"/>
              </a:solidFill>
              <a:latin typeface="Times New Roman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dirty="0" err="1" smtClean="0">
                <a:solidFill>
                  <a:srgbClr val="0033CC"/>
                </a:solidFill>
                <a:latin typeface="Times New Roman"/>
              </a:rPr>
              <a:t>Мадэль</a:t>
            </a:r>
            <a:r>
              <a:rPr lang="ru-RU" sz="2400" dirty="0" smtClean="0">
                <a:solidFill>
                  <a:srgbClr val="0033CC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33CC"/>
                </a:solidFill>
                <a:latin typeface="Times New Roman"/>
              </a:rPr>
              <a:t>ўмовы</a:t>
            </a:r>
            <a:r>
              <a:rPr lang="ru-RU" sz="2400" dirty="0">
                <a:solidFill>
                  <a:srgbClr val="0033CC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33CC"/>
                </a:solidFill>
                <a:latin typeface="Times New Roman"/>
              </a:rPr>
              <a:t>задачы</a:t>
            </a:r>
            <a:r>
              <a:rPr lang="ru-RU" sz="2400" dirty="0">
                <a:solidFill>
                  <a:srgbClr val="0033CC"/>
                </a:solidFill>
                <a:latin typeface="Times New Roman"/>
              </a:rPr>
              <a:t> ў </a:t>
            </a:r>
            <a:r>
              <a:rPr lang="ru-RU" sz="2400" dirty="0" err="1">
                <a:solidFill>
                  <a:srgbClr val="0033CC"/>
                </a:solidFill>
                <a:latin typeface="Times New Roman"/>
              </a:rPr>
              <a:t>выглядзе</a:t>
            </a:r>
            <a:r>
              <a:rPr lang="ru-RU" sz="2400" dirty="0">
                <a:solidFill>
                  <a:srgbClr val="0033CC"/>
                </a:solidFill>
                <a:latin typeface="Times New Roman"/>
              </a:rPr>
              <a:t> </a:t>
            </a:r>
            <a:r>
              <a:rPr lang="ru-RU" sz="2400" dirty="0" err="1" smtClean="0">
                <a:solidFill>
                  <a:srgbClr val="0033CC"/>
                </a:solidFill>
                <a:latin typeface="Times New Roman"/>
              </a:rPr>
              <a:t>табліцы</a:t>
            </a:r>
            <a:endParaRPr lang="ru-RU" sz="2400" dirty="0" smtClean="0">
              <a:solidFill>
                <a:srgbClr val="0033CC"/>
              </a:solidFill>
              <a:latin typeface="Times New Roman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333300"/>
              </a:solidFill>
              <a:latin typeface="Times New Roman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sz="2400" dirty="0">
              <a:solidFill>
                <a:srgbClr val="0000FF"/>
              </a:solidFill>
              <a:latin typeface="Times New Roman"/>
            </a:endParaRPr>
          </a:p>
        </p:txBody>
      </p:sp>
      <p:pic>
        <p:nvPicPr>
          <p:cNvPr id="1026" name="Picture 2" descr="C:\Users\User\Desktop\Презентация факультатив\Archive___Miscellaneous_Technical_vessels_024824_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265204"/>
            <a:ext cx="192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901792"/>
              </p:ext>
            </p:extLst>
          </p:nvPr>
        </p:nvGraphicFramePr>
        <p:xfrm>
          <a:off x="1403648" y="1488506"/>
          <a:ext cx="7416825" cy="1752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1843"/>
                <a:gridCol w="2087653"/>
                <a:gridCol w="2072929"/>
                <a:gridCol w="18544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effectLst/>
                          <a:latin typeface="+mj-lt"/>
                        </a:rPr>
                        <a:t> 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effectLst/>
                          <a:latin typeface="+mj-lt"/>
                        </a:rPr>
                        <a:t>Канцэнтрацыя (%)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effectLst/>
                          <a:latin typeface="+mj-lt"/>
                        </a:rPr>
                        <a:t>Маса раствору (г)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effectLst/>
                          <a:latin typeface="+mj-lt"/>
                        </a:rPr>
                        <a:t>Маса кіслаты (г)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>
                          <a:effectLst/>
                          <a:latin typeface="+mj-lt"/>
                        </a:rPr>
                        <a:t>1 раствор</a:t>
                      </a:r>
                      <a:endParaRPr lang="ru-RU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>
                          <a:effectLst/>
                          <a:latin typeface="+mj-lt"/>
                        </a:rPr>
                        <a:t>50</a:t>
                      </a:r>
                      <a:endParaRPr lang="ru-RU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>
                          <a:effectLst/>
                          <a:latin typeface="+mj-lt"/>
                        </a:rPr>
                        <a:t>х</a:t>
                      </a:r>
                      <a:endParaRPr lang="ru-RU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>
                          <a:effectLst/>
                          <a:latin typeface="+mj-lt"/>
                        </a:rPr>
                        <a:t>0,5•х</a:t>
                      </a:r>
                      <a:endParaRPr lang="ru-RU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>
                          <a:effectLst/>
                          <a:latin typeface="+mj-lt"/>
                        </a:rPr>
                        <a:t>2 раствор</a:t>
                      </a:r>
                      <a:endParaRPr lang="ru-RU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>
                          <a:effectLst/>
                          <a:latin typeface="+mj-lt"/>
                        </a:rPr>
                        <a:t>20</a:t>
                      </a:r>
                      <a:endParaRPr lang="ru-RU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>
                          <a:effectLst/>
                          <a:latin typeface="+mj-lt"/>
                        </a:rPr>
                        <a:t>900-х</a:t>
                      </a:r>
                      <a:endParaRPr lang="ru-RU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>
                          <a:effectLst/>
                          <a:latin typeface="+mj-lt"/>
                        </a:rPr>
                        <a:t>0,2•(900-х)</a:t>
                      </a:r>
                      <a:endParaRPr lang="ru-RU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>
                          <a:effectLst/>
                          <a:latin typeface="+mj-lt"/>
                        </a:rPr>
                        <a:t>Сумесь</a:t>
                      </a:r>
                      <a:endParaRPr lang="ru-RU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effectLst/>
                          <a:latin typeface="+mj-lt"/>
                        </a:rPr>
                        <a:t>30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>
                          <a:effectLst/>
                          <a:latin typeface="+mj-lt"/>
                        </a:rPr>
                        <a:t>900</a:t>
                      </a:r>
                      <a:endParaRPr lang="ru-RU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effectLst/>
                          <a:latin typeface="+mj-lt"/>
                        </a:rPr>
                        <a:t>0,3•900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403648" y="3415640"/>
            <a:ext cx="74168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solidFill>
                  <a:schemeClr val="tx2"/>
                </a:solidFill>
                <a:latin typeface="+mj-lt"/>
              </a:rPr>
              <a:t>Складзем</a:t>
            </a:r>
            <a:r>
              <a:rPr lang="ru-RU" sz="2400" dirty="0" smtClean="0">
                <a:solidFill>
                  <a:schemeClr val="tx2"/>
                </a:solidFill>
                <a:latin typeface="+mj-lt"/>
              </a:rPr>
              <a:t> і </a:t>
            </a:r>
            <a:r>
              <a:rPr lang="ru-RU" sz="2400" dirty="0" err="1" smtClean="0">
                <a:solidFill>
                  <a:schemeClr val="tx2"/>
                </a:solidFill>
                <a:latin typeface="+mj-lt"/>
              </a:rPr>
              <a:t>рэшым</a:t>
            </a:r>
            <a:r>
              <a:rPr lang="ru-RU" sz="24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+mj-lt"/>
              </a:rPr>
              <a:t>ураўненне</a:t>
            </a:r>
            <a:r>
              <a:rPr lang="ru-RU" sz="2400" dirty="0" smtClean="0">
                <a:solidFill>
                  <a:schemeClr val="tx2"/>
                </a:solidFill>
                <a:latin typeface="+mj-lt"/>
              </a:rPr>
              <a:t>:</a:t>
            </a:r>
          </a:p>
          <a:p>
            <a:r>
              <a:rPr lang="ru-RU" sz="2400" dirty="0" smtClean="0">
                <a:solidFill>
                  <a:schemeClr val="tx2"/>
                </a:solidFill>
                <a:latin typeface="+mj-lt"/>
              </a:rPr>
              <a:t>0,5•х+0,2•(900-х)= 0,3•900;</a:t>
            </a:r>
          </a:p>
          <a:p>
            <a:r>
              <a:rPr lang="ru-RU" sz="2400" dirty="0" smtClean="0">
                <a:solidFill>
                  <a:schemeClr val="tx2"/>
                </a:solidFill>
                <a:latin typeface="+mj-lt"/>
              </a:rPr>
              <a:t>0,5•х+180 - 0,2•х= 270;</a:t>
            </a:r>
          </a:p>
          <a:p>
            <a:r>
              <a:rPr lang="ru-RU" sz="2400" dirty="0" smtClean="0">
                <a:solidFill>
                  <a:schemeClr val="tx2"/>
                </a:solidFill>
                <a:latin typeface="+mj-lt"/>
              </a:rPr>
              <a:t>0,3•х = 90;</a:t>
            </a:r>
          </a:p>
          <a:p>
            <a:r>
              <a:rPr lang="ru-RU" sz="2400" dirty="0" smtClean="0">
                <a:solidFill>
                  <a:schemeClr val="tx2"/>
                </a:solidFill>
                <a:latin typeface="+mj-lt"/>
              </a:rPr>
              <a:t>х=300.</a:t>
            </a:r>
          </a:p>
          <a:p>
            <a:r>
              <a:rPr lang="ru-RU" sz="2400" dirty="0" smtClean="0">
                <a:solidFill>
                  <a:schemeClr val="tx2"/>
                </a:solidFill>
                <a:latin typeface="+mj-lt"/>
              </a:rPr>
              <a:t>900-х=600.</a:t>
            </a:r>
          </a:p>
          <a:p>
            <a:r>
              <a:rPr lang="ru-RU" sz="2400" dirty="0" err="1" smtClean="0">
                <a:solidFill>
                  <a:schemeClr val="tx2"/>
                </a:solidFill>
                <a:latin typeface="+mj-lt"/>
              </a:rPr>
              <a:t>Адказ</a:t>
            </a:r>
            <a:r>
              <a:rPr lang="ru-RU" sz="2400" dirty="0" smtClean="0">
                <a:solidFill>
                  <a:schemeClr val="tx2"/>
                </a:solidFill>
                <a:latin typeface="+mj-lt"/>
              </a:rPr>
              <a:t>: 300 г 50%-га і 600 г 20%-га.</a:t>
            </a:r>
            <a:endParaRPr lang="ru-RU" sz="240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2383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6"/>
          <p:cNvSpPr>
            <a:spLocks noChangeArrowheads="1"/>
          </p:cNvSpPr>
          <p:nvPr/>
        </p:nvSpPr>
        <p:spPr bwMode="auto">
          <a:xfrm>
            <a:off x="1717675" y="1966913"/>
            <a:ext cx="8667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333300"/>
              </a:solidFill>
            </a:endParaRPr>
          </a:p>
        </p:txBody>
      </p:sp>
      <p:sp>
        <p:nvSpPr>
          <p:cNvPr id="10243" name="Rectangle 26"/>
          <p:cNvSpPr>
            <a:spLocks noChangeArrowheads="1"/>
          </p:cNvSpPr>
          <p:nvPr/>
        </p:nvSpPr>
        <p:spPr bwMode="auto">
          <a:xfrm>
            <a:off x="1717675" y="1966913"/>
            <a:ext cx="8001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333300"/>
              </a:solidFill>
            </a:endParaRPr>
          </a:p>
        </p:txBody>
      </p:sp>
      <p:sp>
        <p:nvSpPr>
          <p:cNvPr id="10244" name="Rectangle 28"/>
          <p:cNvSpPr>
            <a:spLocks noChangeArrowheads="1"/>
          </p:cNvSpPr>
          <p:nvPr/>
        </p:nvSpPr>
        <p:spPr bwMode="auto">
          <a:xfrm>
            <a:off x="1717675" y="1966913"/>
            <a:ext cx="8667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333300"/>
              </a:solidFill>
            </a:endParaRPr>
          </a:p>
        </p:txBody>
      </p:sp>
      <p:sp>
        <p:nvSpPr>
          <p:cNvPr id="10245" name="Rectangle 36"/>
          <p:cNvSpPr>
            <a:spLocks noChangeArrowheads="1"/>
          </p:cNvSpPr>
          <p:nvPr/>
        </p:nvSpPr>
        <p:spPr bwMode="auto">
          <a:xfrm>
            <a:off x="1717675" y="1966913"/>
            <a:ext cx="8001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333300"/>
              </a:solidFill>
            </a:endParaRPr>
          </a:p>
        </p:txBody>
      </p:sp>
      <p:sp>
        <p:nvSpPr>
          <p:cNvPr id="10246" name="Rectangle 175"/>
          <p:cNvSpPr>
            <a:spLocks noChangeArrowheads="1"/>
          </p:cNvSpPr>
          <p:nvPr/>
        </p:nvSpPr>
        <p:spPr bwMode="auto">
          <a:xfrm>
            <a:off x="1763713" y="5330825"/>
            <a:ext cx="1498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>
                <a:solidFill>
                  <a:srgbClr val="333300"/>
                </a:solidFill>
                <a:cs typeface="Times New Roman" pitchFamily="18" charset="0"/>
              </a:rPr>
              <a:t>                       </a:t>
            </a:r>
            <a:endParaRPr lang="ru-RU" sz="2000">
              <a:solidFill>
                <a:srgbClr val="333300"/>
              </a:solidFill>
            </a:endParaRPr>
          </a:p>
        </p:txBody>
      </p:sp>
      <p:sp>
        <p:nvSpPr>
          <p:cNvPr id="9223" name="WordArt 306" descr="Песок"/>
          <p:cNvSpPr>
            <a:spLocks noChangeArrowheads="1" noChangeShapeType="1" noTextEdit="1"/>
          </p:cNvSpPr>
          <p:nvPr/>
        </p:nvSpPr>
        <p:spPr bwMode="auto">
          <a:xfrm rot="5400000">
            <a:off x="-2771526" y="3194446"/>
            <a:ext cx="6858000" cy="523875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kern="10" dirty="0">
                <a:ln w="12700">
                  <a:solidFill>
                    <a:srgbClr val="C4B596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3882" dir="2700000" algn="ctr" rotWithShape="0">
                    <a:srgbClr val="CBCBCB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задача</a:t>
            </a:r>
            <a:r>
              <a:rPr lang="ru-RU" sz="3600" b="1" kern="10" dirty="0">
                <a:ln w="12700">
                  <a:solidFill>
                    <a:srgbClr val="C4B596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BCBCB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</a:t>
            </a:r>
            <a:r>
              <a:rPr lang="ru-RU" sz="3600" b="1" kern="10" dirty="0">
                <a:ln w="12700">
                  <a:solidFill>
                    <a:srgbClr val="C4B596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3882" dir="2700000" algn="ctr" rotWithShape="0">
                    <a:srgbClr val="CBCBCB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10248" name="WordArt 307" descr="Белый мрамор"/>
          <p:cNvSpPr>
            <a:spLocks noChangeArrowheads="1" noChangeShapeType="1" noTextEdit="1"/>
          </p:cNvSpPr>
          <p:nvPr/>
        </p:nvSpPr>
        <p:spPr bwMode="auto">
          <a:xfrm>
            <a:off x="8459788" y="6237288"/>
            <a:ext cx="5143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cs typeface="Arial"/>
              </a:rPr>
              <a:t> </a:t>
            </a:r>
          </a:p>
        </p:txBody>
      </p:sp>
      <p:sp>
        <p:nvSpPr>
          <p:cNvPr id="10249" name="TextBox 17"/>
          <p:cNvSpPr txBox="1">
            <a:spLocks noChangeArrowheads="1"/>
          </p:cNvSpPr>
          <p:nvPr/>
        </p:nvSpPr>
        <p:spPr bwMode="auto">
          <a:xfrm>
            <a:off x="6011863" y="2708275"/>
            <a:ext cx="21605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0">
                <a:solidFill>
                  <a:srgbClr val="333300"/>
                </a:solidFill>
              </a:rPr>
              <a:t> </a:t>
            </a:r>
          </a:p>
        </p:txBody>
      </p:sp>
      <p:sp>
        <p:nvSpPr>
          <p:cNvPr id="10250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333300"/>
              </a:solidFill>
            </a:endParaRPr>
          </a:p>
        </p:txBody>
      </p:sp>
      <p:sp>
        <p:nvSpPr>
          <p:cNvPr id="10251" name="Rectangle 5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333300"/>
              </a:solidFill>
            </a:endParaRPr>
          </a:p>
        </p:txBody>
      </p:sp>
      <p:sp>
        <p:nvSpPr>
          <p:cNvPr id="10254" name="TextBox 24"/>
          <p:cNvSpPr txBox="1">
            <a:spLocks noChangeArrowheads="1"/>
          </p:cNvSpPr>
          <p:nvPr/>
        </p:nvSpPr>
        <p:spPr bwMode="auto">
          <a:xfrm>
            <a:off x="1547813" y="188913"/>
            <a:ext cx="74882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dirty="0" err="1">
                <a:solidFill>
                  <a:srgbClr val="FF0000"/>
                </a:solidFill>
                <a:latin typeface="Times New Roman"/>
              </a:rPr>
              <a:t>Алгебраічны</a:t>
            </a:r>
            <a:r>
              <a:rPr lang="ru-RU" sz="2400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/>
              </a:rPr>
              <a:t>спосаб</a:t>
            </a:r>
            <a:r>
              <a:rPr lang="ru-RU" sz="2400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/>
              </a:rPr>
              <a:t>рашэння</a:t>
            </a:r>
            <a:r>
              <a:rPr lang="ru-RU" sz="2400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Times New Roman"/>
              </a:rPr>
              <a:t>задач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0033CC"/>
              </a:solidFill>
              <a:latin typeface="Times New Roman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dirty="0" err="1">
                <a:solidFill>
                  <a:srgbClr val="0033CC"/>
                </a:solidFill>
                <a:latin typeface="Times New Roman"/>
              </a:rPr>
              <a:t>Мадэль</a:t>
            </a:r>
            <a:r>
              <a:rPr lang="ru-RU" sz="2400" dirty="0">
                <a:solidFill>
                  <a:srgbClr val="0033CC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33CC"/>
                </a:solidFill>
                <a:latin typeface="Times New Roman"/>
              </a:rPr>
              <a:t>умовы</a:t>
            </a:r>
            <a:r>
              <a:rPr lang="ru-RU" sz="2400" dirty="0">
                <a:solidFill>
                  <a:srgbClr val="0033CC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33CC"/>
                </a:solidFill>
                <a:latin typeface="Times New Roman"/>
              </a:rPr>
              <a:t>задачы</a:t>
            </a:r>
            <a:r>
              <a:rPr lang="ru-RU" sz="2400" dirty="0">
                <a:solidFill>
                  <a:srgbClr val="0033CC"/>
                </a:solidFill>
                <a:latin typeface="Times New Roman"/>
              </a:rPr>
              <a:t> у </a:t>
            </a:r>
            <a:r>
              <a:rPr lang="ru-RU" sz="2400" dirty="0" err="1">
                <a:solidFill>
                  <a:srgbClr val="0033CC"/>
                </a:solidFill>
                <a:latin typeface="Times New Roman"/>
              </a:rPr>
              <a:t>выглядзе</a:t>
            </a:r>
            <a:r>
              <a:rPr lang="ru-RU" sz="2400" dirty="0">
                <a:solidFill>
                  <a:srgbClr val="0033CC"/>
                </a:solidFill>
                <a:latin typeface="Times New Roman"/>
              </a:rPr>
              <a:t> схемы</a:t>
            </a:r>
            <a:r>
              <a:rPr lang="ru-RU" sz="2400" dirty="0" smtClean="0">
                <a:solidFill>
                  <a:srgbClr val="0033CC"/>
                </a:solidFill>
                <a:latin typeface="Times New Roman"/>
              </a:rPr>
              <a:t>:</a:t>
            </a:r>
            <a:endParaRPr lang="ru-RU" sz="2400" dirty="0">
              <a:solidFill>
                <a:srgbClr val="0000FF"/>
              </a:solidFill>
              <a:latin typeface="Times New Roman"/>
            </a:endParaRPr>
          </a:p>
        </p:txBody>
      </p:sp>
      <p:pic>
        <p:nvPicPr>
          <p:cNvPr id="1026" name="Picture 2" descr="C:\Users\User\Desktop\Презентация факультатив\Archive___Miscellaneous_Technical_vessels_024824_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265204"/>
            <a:ext cx="192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475656" y="2879856"/>
                <a:ext cx="7416824" cy="36000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e-BY" sz="2400" dirty="0" smtClean="0">
                    <a:solidFill>
                      <a:schemeClr val="tx2"/>
                    </a:solidFill>
                    <a:latin typeface="+mj-lt"/>
                  </a:rPr>
                  <a:t>Складанне і рашэнне сістэмы ўраўненняў з дзвюма зменнымі:</a:t>
                </a:r>
                <a:endParaRPr lang="ru-RU" sz="2400" dirty="0">
                  <a:solidFill>
                    <a:schemeClr val="tx2"/>
                  </a:solidFill>
                  <a:latin typeface="+mj-lt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be-BY" sz="240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be-BY" sz="240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m:rPr>
                                <m:nor/>
                              </m:rPr>
                              <a:rPr lang="be-BY" sz="2400" dirty="0" smtClean="0">
                                <a:solidFill>
                                  <a:schemeClr val="tx2"/>
                                </a:solidFill>
                                <a:latin typeface="+mj-lt"/>
                              </a:rPr>
                              <m:t>0,5•х+0,2•у = 0,3•900,</m:t>
                            </m:r>
                            <m:r>
                              <m:rPr>
                                <m:nor/>
                              </m:rPr>
                              <a:rPr lang="ru-RU" sz="2400" dirty="0" smtClean="0">
                                <a:solidFill>
                                  <a:schemeClr val="tx2"/>
                                </a:solidFill>
                                <a:latin typeface="+mj-lt"/>
                              </a:rPr>
                              <m:t> 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be-BY" sz="2400" dirty="0" smtClean="0">
                                <a:solidFill>
                                  <a:schemeClr val="tx2"/>
                                </a:solidFill>
                                <a:latin typeface="+mj-lt"/>
                              </a:rPr>
                              <m:t>х + у = 900;</m:t>
                            </m:r>
                            <m:r>
                              <m:rPr>
                                <m:nor/>
                              </m:rPr>
                              <a:rPr lang="ru-RU" sz="2400" b="0" i="0" dirty="0" smtClean="0">
                                <a:solidFill>
                                  <a:schemeClr val="tx2"/>
                                </a:solidFill>
                                <a:latin typeface="+mj-lt"/>
                              </a:rPr>
                              <m:t>                 </m:t>
                            </m:r>
                            <m:r>
                              <m:rPr>
                                <m:nor/>
                              </m:rPr>
                              <a:rPr lang="ru-RU" sz="2400" dirty="0" smtClean="0">
                                <a:solidFill>
                                  <a:schemeClr val="tx2"/>
                                </a:solidFill>
                                <a:latin typeface="+mj-lt"/>
                              </a:rPr>
                              <m:t> </m:t>
                            </m:r>
                          </m:e>
                        </m:eqArr>
                      </m:e>
                    </m:d>
                  </m:oMath>
                </a14:m>
                <a:r>
                  <a:rPr lang="be-BY" sz="2400" dirty="0">
                    <a:solidFill>
                      <a:schemeClr val="tx2"/>
                    </a:solidFill>
                    <a:latin typeface="+mj-lt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be-BY" sz="2400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be-BY" sz="2400" i="1" dirty="0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m:rPr>
                                <m:nor/>
                              </m:rPr>
                              <a:rPr lang="be-BY" sz="2400" dirty="0">
                                <a:solidFill>
                                  <a:schemeClr val="tx2"/>
                                </a:solidFill>
                                <a:latin typeface="+mj-lt"/>
                              </a:rPr>
                              <m:t>0,5•х+0,2•</m:t>
                            </m:r>
                            <m:r>
                              <m:rPr>
                                <m:nor/>
                              </m:rPr>
                              <a:rPr lang="ru-RU" sz="2400" b="0" i="0" dirty="0" smtClean="0">
                                <a:solidFill>
                                  <a:schemeClr val="tx2"/>
                                </a:solidFill>
                                <a:latin typeface="+mj-lt"/>
                              </a:rPr>
                              <m:t>(900−х)</m:t>
                            </m:r>
                            <m:r>
                              <m:rPr>
                                <m:nor/>
                              </m:rPr>
                              <a:rPr lang="be-BY" sz="2400" dirty="0">
                                <a:solidFill>
                                  <a:schemeClr val="tx2"/>
                                </a:solidFill>
                                <a:latin typeface="+mj-lt"/>
                              </a:rPr>
                              <m:t> = 0,3•900,</m:t>
                            </m:r>
                          </m:e>
                          <m:e>
                            <m:r>
                              <a:rPr lang="ru-RU" sz="2400" b="0" i="1" dirty="0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у=900−х;                              </m:t>
                            </m:r>
                          </m:e>
                        </m:eqArr>
                      </m:e>
                    </m:d>
                  </m:oMath>
                </a14:m>
                <a:endParaRPr lang="be-BY" sz="2400" dirty="0" smtClean="0">
                  <a:solidFill>
                    <a:schemeClr val="tx2"/>
                  </a:solidFill>
                  <a:latin typeface="+mj-lt"/>
                </a:endParaRPr>
              </a:p>
              <a:p>
                <a:r>
                  <a:rPr lang="ru-RU" sz="2400" dirty="0" smtClean="0">
                    <a:solidFill>
                      <a:schemeClr val="tx2"/>
                    </a:solidFill>
                    <a:latin typeface="+mj-lt"/>
                  </a:rPr>
                  <a:t>0,5•х+180 </a:t>
                </a:r>
                <a:r>
                  <a:rPr lang="ru-RU" sz="2400" dirty="0">
                    <a:solidFill>
                      <a:schemeClr val="tx2"/>
                    </a:solidFill>
                    <a:latin typeface="+mj-lt"/>
                  </a:rPr>
                  <a:t>- 0,2•х= 270;</a:t>
                </a:r>
              </a:p>
              <a:p>
                <a:r>
                  <a:rPr lang="ru-RU" sz="2400" dirty="0">
                    <a:solidFill>
                      <a:schemeClr val="tx2"/>
                    </a:solidFill>
                    <a:latin typeface="+mj-lt"/>
                  </a:rPr>
                  <a:t>0,3•х = 90;</a:t>
                </a:r>
              </a:p>
              <a:p>
                <a:r>
                  <a:rPr lang="ru-RU" sz="2400" dirty="0">
                    <a:solidFill>
                      <a:schemeClr val="tx2"/>
                    </a:solidFill>
                    <a:latin typeface="+mj-lt"/>
                  </a:rPr>
                  <a:t>х=300.</a:t>
                </a:r>
              </a:p>
              <a:p>
                <a:r>
                  <a:rPr lang="ru-RU" sz="2400" dirty="0" smtClean="0">
                    <a:solidFill>
                      <a:schemeClr val="tx2"/>
                    </a:solidFill>
                    <a:latin typeface="+mj-lt"/>
                  </a:rPr>
                  <a:t>у=900-х=600</a:t>
                </a:r>
                <a:r>
                  <a:rPr lang="ru-RU" sz="2400" dirty="0">
                    <a:solidFill>
                      <a:schemeClr val="tx2"/>
                    </a:solidFill>
                    <a:latin typeface="+mj-lt"/>
                  </a:rPr>
                  <a:t>.</a:t>
                </a:r>
              </a:p>
              <a:p>
                <a:r>
                  <a:rPr lang="be-BY" sz="2400" dirty="0" smtClean="0">
                    <a:solidFill>
                      <a:schemeClr val="tx2"/>
                    </a:solidFill>
                    <a:latin typeface="+mj-lt"/>
                  </a:rPr>
                  <a:t>Адказ</a:t>
                </a:r>
                <a:r>
                  <a:rPr lang="be-BY" sz="2400" dirty="0">
                    <a:solidFill>
                      <a:schemeClr val="tx2"/>
                    </a:solidFill>
                    <a:latin typeface="+mj-lt"/>
                  </a:rPr>
                  <a:t>: 300 г 50%-га і 600 г 20%-га.</a:t>
                </a:r>
                <a:endParaRPr lang="ru-RU" sz="2400" dirty="0">
                  <a:solidFill>
                    <a:schemeClr val="tx2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2879856"/>
                <a:ext cx="7416824" cy="3600000"/>
              </a:xfrm>
              <a:prstGeom prst="rect">
                <a:avLst/>
              </a:prstGeom>
              <a:blipFill rotWithShape="1">
                <a:blip r:embed="rId5"/>
                <a:stretch>
                  <a:fillRect l="-1233" t="-1354" b="-1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309003"/>
              </p:ext>
            </p:extLst>
          </p:nvPr>
        </p:nvGraphicFramePr>
        <p:xfrm>
          <a:off x="2084122" y="2011908"/>
          <a:ext cx="5314315" cy="262890"/>
        </p:xfrm>
        <a:graphic>
          <a:graphicData uri="http://schemas.openxmlformats.org/drawingml/2006/table">
            <a:tbl>
              <a:tblPr firstRow="1" firstCol="1" bandRow="1"/>
              <a:tblGrid>
                <a:gridCol w="723900"/>
                <a:gridCol w="640080"/>
                <a:gridCol w="890270"/>
                <a:gridCol w="628650"/>
                <a:gridCol w="759460"/>
                <a:gridCol w="412115"/>
                <a:gridCol w="629920"/>
                <a:gridCol w="6299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+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=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907704" y="1556792"/>
            <a:ext cx="6120680" cy="108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be-BY" dirty="0" smtClean="0">
                <a:solidFill>
                  <a:schemeClr val="tx2"/>
                </a:solidFill>
                <a:latin typeface="+mj-lt"/>
                <a:ea typeface="Calibri" pitchFamily="34" charset="0"/>
                <a:cs typeface="Times New Roman" pitchFamily="18" charset="0"/>
              </a:rPr>
              <a:t>вада     </a:t>
            </a:r>
            <a:r>
              <a:rPr kumimoji="0" lang="be-BY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кіслата                 вада    кіслата        вада    кіслата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e-BY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         х г                              у г                          900 г       </a:t>
            </a:r>
            <a:endParaRPr kumimoji="0" lang="be-BY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54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6"/>
          <p:cNvSpPr>
            <a:spLocks noChangeArrowheads="1"/>
          </p:cNvSpPr>
          <p:nvPr/>
        </p:nvSpPr>
        <p:spPr bwMode="auto">
          <a:xfrm>
            <a:off x="1717675" y="1966913"/>
            <a:ext cx="8667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333300"/>
              </a:solidFill>
            </a:endParaRPr>
          </a:p>
        </p:txBody>
      </p:sp>
      <p:sp>
        <p:nvSpPr>
          <p:cNvPr id="10243" name="Rectangle 26"/>
          <p:cNvSpPr>
            <a:spLocks noChangeArrowheads="1"/>
          </p:cNvSpPr>
          <p:nvPr/>
        </p:nvSpPr>
        <p:spPr bwMode="auto">
          <a:xfrm>
            <a:off x="1717675" y="1966913"/>
            <a:ext cx="8001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333300"/>
              </a:solidFill>
            </a:endParaRPr>
          </a:p>
        </p:txBody>
      </p:sp>
      <p:sp>
        <p:nvSpPr>
          <p:cNvPr id="10244" name="Rectangle 28"/>
          <p:cNvSpPr>
            <a:spLocks noChangeArrowheads="1"/>
          </p:cNvSpPr>
          <p:nvPr/>
        </p:nvSpPr>
        <p:spPr bwMode="auto">
          <a:xfrm>
            <a:off x="1717675" y="1966913"/>
            <a:ext cx="8667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333300"/>
              </a:solidFill>
            </a:endParaRPr>
          </a:p>
        </p:txBody>
      </p:sp>
      <p:sp>
        <p:nvSpPr>
          <p:cNvPr id="10245" name="Rectangle 36"/>
          <p:cNvSpPr>
            <a:spLocks noChangeArrowheads="1"/>
          </p:cNvSpPr>
          <p:nvPr/>
        </p:nvSpPr>
        <p:spPr bwMode="auto">
          <a:xfrm>
            <a:off x="1717675" y="1966913"/>
            <a:ext cx="8001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333300"/>
              </a:solidFill>
            </a:endParaRPr>
          </a:p>
        </p:txBody>
      </p:sp>
      <p:sp>
        <p:nvSpPr>
          <p:cNvPr id="10246" name="Rectangle 175"/>
          <p:cNvSpPr>
            <a:spLocks noChangeArrowheads="1"/>
          </p:cNvSpPr>
          <p:nvPr/>
        </p:nvSpPr>
        <p:spPr bwMode="auto">
          <a:xfrm>
            <a:off x="1763713" y="5330825"/>
            <a:ext cx="1498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>
                <a:solidFill>
                  <a:srgbClr val="333300"/>
                </a:solidFill>
                <a:cs typeface="Times New Roman" pitchFamily="18" charset="0"/>
              </a:rPr>
              <a:t>                       </a:t>
            </a:r>
            <a:endParaRPr lang="ru-RU" sz="2000">
              <a:solidFill>
                <a:srgbClr val="333300"/>
              </a:solidFill>
            </a:endParaRPr>
          </a:p>
        </p:txBody>
      </p:sp>
      <p:sp>
        <p:nvSpPr>
          <p:cNvPr id="9223" name="WordArt 306" descr="Песок"/>
          <p:cNvSpPr>
            <a:spLocks noChangeArrowheads="1" noChangeShapeType="1" noTextEdit="1"/>
          </p:cNvSpPr>
          <p:nvPr/>
        </p:nvSpPr>
        <p:spPr bwMode="auto">
          <a:xfrm rot="5400000">
            <a:off x="-2771526" y="3194446"/>
            <a:ext cx="6858000" cy="523875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kern="10" dirty="0" smtClean="0">
                <a:ln w="12700">
                  <a:solidFill>
                    <a:srgbClr val="C4B596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3882" dir="2700000" algn="ctr" rotWithShape="0">
                    <a:srgbClr val="CBCBCB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задача</a:t>
            </a:r>
            <a:r>
              <a:rPr lang="ru-RU" sz="3600" b="1" kern="10" dirty="0">
                <a:ln w="12700">
                  <a:solidFill>
                    <a:srgbClr val="C4B596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BCBCB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2</a:t>
            </a:r>
            <a:r>
              <a:rPr lang="ru-RU" sz="3600" b="1" kern="10" dirty="0" smtClean="0">
                <a:ln w="12700">
                  <a:solidFill>
                    <a:srgbClr val="C4B596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3882" dir="2700000" algn="ctr" rotWithShape="0">
                    <a:srgbClr val="CBCBCB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ru-RU" sz="3600" b="1" kern="10" dirty="0">
              <a:ln w="12700">
                <a:solidFill>
                  <a:srgbClr val="C4B596"/>
                </a:solidFill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effectLst>
                <a:outerShdw dist="53882" dir="2700000" algn="ctr" rotWithShape="0">
                  <a:srgbClr val="CBCBCB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248" name="WordArt 307" descr="Белый мрамор"/>
          <p:cNvSpPr>
            <a:spLocks noChangeArrowheads="1" noChangeShapeType="1" noTextEdit="1"/>
          </p:cNvSpPr>
          <p:nvPr/>
        </p:nvSpPr>
        <p:spPr bwMode="auto">
          <a:xfrm>
            <a:off x="8459788" y="6237288"/>
            <a:ext cx="5143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cs typeface="Arial"/>
              </a:rPr>
              <a:t> </a:t>
            </a:r>
          </a:p>
        </p:txBody>
      </p:sp>
      <p:sp>
        <p:nvSpPr>
          <p:cNvPr id="10249" name="TextBox 17"/>
          <p:cNvSpPr txBox="1">
            <a:spLocks noChangeArrowheads="1"/>
          </p:cNvSpPr>
          <p:nvPr/>
        </p:nvSpPr>
        <p:spPr bwMode="auto">
          <a:xfrm>
            <a:off x="6011863" y="2708275"/>
            <a:ext cx="21605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0">
                <a:solidFill>
                  <a:srgbClr val="333300"/>
                </a:solidFill>
              </a:rPr>
              <a:t> </a:t>
            </a:r>
          </a:p>
        </p:txBody>
      </p:sp>
      <p:sp>
        <p:nvSpPr>
          <p:cNvPr id="10250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333300"/>
              </a:solidFill>
            </a:endParaRPr>
          </a:p>
        </p:txBody>
      </p:sp>
      <p:sp>
        <p:nvSpPr>
          <p:cNvPr id="10251" name="Rectangle 5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333300"/>
              </a:solidFill>
            </a:endParaRPr>
          </a:p>
        </p:txBody>
      </p:sp>
      <p:sp>
        <p:nvSpPr>
          <p:cNvPr id="10254" name="TextBox 24"/>
          <p:cNvSpPr txBox="1">
            <a:spLocks noChangeArrowheads="1"/>
          </p:cNvSpPr>
          <p:nvPr/>
        </p:nvSpPr>
        <p:spPr bwMode="auto">
          <a:xfrm>
            <a:off x="1547813" y="188913"/>
            <a:ext cx="705663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dirty="0" err="1">
                <a:solidFill>
                  <a:srgbClr val="FF0000"/>
                </a:solidFill>
                <a:latin typeface="Times New Roman"/>
              </a:rPr>
              <a:t>Арыфметычны</a:t>
            </a:r>
            <a:r>
              <a:rPr lang="ru-RU" sz="2400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/>
              </a:rPr>
              <a:t>спосаб</a:t>
            </a:r>
            <a:r>
              <a:rPr lang="ru-RU" sz="2400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/>
              </a:rPr>
              <a:t>рашэння</a:t>
            </a:r>
            <a:r>
              <a:rPr lang="ru-RU" sz="2400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Times New Roman"/>
              </a:rPr>
              <a:t>задач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sz="2400" dirty="0">
              <a:solidFill>
                <a:srgbClr val="FF0000"/>
              </a:solidFill>
              <a:latin typeface="Times New Roman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33CC"/>
                </a:solidFill>
                <a:latin typeface="Times New Roman"/>
              </a:rPr>
              <a:t>ЗАДАЧА 2.</a:t>
            </a:r>
            <a:endParaRPr lang="ru-RU" sz="2400" dirty="0" smtClean="0">
              <a:solidFill>
                <a:srgbClr val="333300"/>
              </a:solidFill>
              <a:latin typeface="Times New Roman"/>
            </a:endParaRP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be-BY" sz="2400" b="0" dirty="0">
                <a:solidFill>
                  <a:schemeClr val="tx2"/>
                </a:solidFill>
                <a:latin typeface="+mj-lt"/>
              </a:rPr>
              <a:t>У сок аб’ёмам 2 л, які ўтрымлівае 10% цукру, далілі </a:t>
            </a:r>
            <a:endParaRPr lang="be-BY" sz="2400" b="0" dirty="0" smtClean="0">
              <a:solidFill>
                <a:schemeClr val="tx2"/>
              </a:solidFill>
              <a:latin typeface="+mj-lt"/>
            </a:endParaRP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be-BY" sz="2400" b="0" dirty="0" smtClean="0">
                <a:solidFill>
                  <a:schemeClr val="tx2"/>
                </a:solidFill>
                <a:latin typeface="+mj-lt"/>
              </a:rPr>
              <a:t>3 </a:t>
            </a:r>
            <a:r>
              <a:rPr lang="be-BY" sz="2400" b="0" dirty="0">
                <a:solidFill>
                  <a:schemeClr val="tx2"/>
                </a:solidFill>
                <a:latin typeface="+mj-lt"/>
              </a:rPr>
              <a:t>л соку, які ўтрымлівае 15 % цукру. Знайдзіце канцэнтрацыю цукру ў сумесі</a:t>
            </a:r>
            <a:r>
              <a:rPr lang="be-BY" sz="2400" b="0" dirty="0" smtClean="0">
                <a:solidFill>
                  <a:schemeClr val="tx2"/>
                </a:solidFill>
                <a:latin typeface="+mj-lt"/>
              </a:rPr>
              <a:t>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sz="2400" b="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47763" y="2420888"/>
            <a:ext cx="742637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Рашэнне.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Мадэль умовы задачы ў выглядзе схемы: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        </a:t>
            </a:r>
            <a:r>
              <a:rPr kumimoji="0" lang="be-BY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цукар                                  цукар                       цукар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e-BY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          2 л                                     3 л                               5 л</a:t>
            </a:r>
            <a:endParaRPr kumimoji="0" lang="be-BY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621674"/>
              </p:ext>
            </p:extLst>
          </p:nvPr>
        </p:nvGraphicFramePr>
        <p:xfrm>
          <a:off x="1763713" y="3670166"/>
          <a:ext cx="5314315" cy="262890"/>
        </p:xfrm>
        <a:graphic>
          <a:graphicData uri="http://schemas.openxmlformats.org/drawingml/2006/table">
            <a:tbl>
              <a:tblPr firstRow="1" firstCol="1" bandRow="1"/>
              <a:tblGrid>
                <a:gridCol w="723900"/>
                <a:gridCol w="640080"/>
                <a:gridCol w="890270"/>
                <a:gridCol w="628650"/>
                <a:gridCol w="759460"/>
                <a:gridCol w="412115"/>
                <a:gridCol w="629920"/>
                <a:gridCol w="6299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5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be-BY" sz="1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+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5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=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5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?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538163" y="4307612"/>
            <a:ext cx="74263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e-BY" sz="2400" dirty="0">
                <a:solidFill>
                  <a:schemeClr val="tx2"/>
                </a:solidFill>
                <a:latin typeface="+mj-lt"/>
              </a:rPr>
              <a:t>1 спосаб (па дзеяннях)</a:t>
            </a:r>
            <a:endParaRPr lang="ru-RU" sz="2400" dirty="0">
              <a:solidFill>
                <a:schemeClr val="tx2"/>
              </a:solidFill>
              <a:latin typeface="+mj-lt"/>
            </a:endParaRPr>
          </a:p>
          <a:p>
            <a:r>
              <a:rPr lang="be-BY" sz="2400" dirty="0">
                <a:solidFill>
                  <a:schemeClr val="tx2"/>
                </a:solidFill>
                <a:latin typeface="+mj-lt"/>
              </a:rPr>
              <a:t>1) 0,1•2 + 0,15•3 = 0,65(л) – цукру ў сумесі сокаў;</a:t>
            </a:r>
            <a:endParaRPr lang="ru-RU" sz="2400" dirty="0">
              <a:solidFill>
                <a:schemeClr val="tx2"/>
              </a:solidFill>
              <a:latin typeface="+mj-lt"/>
            </a:endParaRPr>
          </a:p>
          <a:p>
            <a:r>
              <a:rPr lang="be-BY" sz="2400" dirty="0">
                <a:solidFill>
                  <a:schemeClr val="tx2"/>
                </a:solidFill>
                <a:latin typeface="+mj-lt"/>
              </a:rPr>
              <a:t>2) 0,65: 5•100% =13% - канцэнтрацыя цукру ў сумесі.</a:t>
            </a:r>
            <a:endParaRPr lang="ru-RU" sz="2400" dirty="0">
              <a:solidFill>
                <a:schemeClr val="tx2"/>
              </a:solidFill>
              <a:latin typeface="+mj-lt"/>
            </a:endParaRPr>
          </a:p>
          <a:p>
            <a:r>
              <a:rPr lang="be-BY" sz="2400" dirty="0">
                <a:solidFill>
                  <a:schemeClr val="tx2"/>
                </a:solidFill>
                <a:latin typeface="+mj-lt"/>
              </a:rPr>
              <a:t>Адказ: 13%. </a:t>
            </a:r>
            <a:endParaRPr lang="ru-RU" sz="24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4098" name="Picture 2" descr="C:\Users\User\Desktop\Презентация факультатив\yablochnyj-uksus-660x43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472608"/>
            <a:ext cx="1911830" cy="12687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582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6"/>
          <p:cNvSpPr>
            <a:spLocks noChangeArrowheads="1"/>
          </p:cNvSpPr>
          <p:nvPr/>
        </p:nvSpPr>
        <p:spPr bwMode="auto">
          <a:xfrm>
            <a:off x="1717675" y="1966913"/>
            <a:ext cx="8667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333300"/>
              </a:solidFill>
            </a:endParaRPr>
          </a:p>
        </p:txBody>
      </p:sp>
      <p:sp>
        <p:nvSpPr>
          <p:cNvPr id="10243" name="Rectangle 26"/>
          <p:cNvSpPr>
            <a:spLocks noChangeArrowheads="1"/>
          </p:cNvSpPr>
          <p:nvPr/>
        </p:nvSpPr>
        <p:spPr bwMode="auto">
          <a:xfrm>
            <a:off x="1717675" y="1966913"/>
            <a:ext cx="8001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333300"/>
              </a:solidFill>
            </a:endParaRPr>
          </a:p>
        </p:txBody>
      </p:sp>
      <p:sp>
        <p:nvSpPr>
          <p:cNvPr id="10244" name="Rectangle 28"/>
          <p:cNvSpPr>
            <a:spLocks noChangeArrowheads="1"/>
          </p:cNvSpPr>
          <p:nvPr/>
        </p:nvSpPr>
        <p:spPr bwMode="auto">
          <a:xfrm>
            <a:off x="1717675" y="1966913"/>
            <a:ext cx="8667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333300"/>
              </a:solidFill>
            </a:endParaRPr>
          </a:p>
        </p:txBody>
      </p:sp>
      <p:sp>
        <p:nvSpPr>
          <p:cNvPr id="10245" name="Rectangle 36"/>
          <p:cNvSpPr>
            <a:spLocks noChangeArrowheads="1"/>
          </p:cNvSpPr>
          <p:nvPr/>
        </p:nvSpPr>
        <p:spPr bwMode="auto">
          <a:xfrm>
            <a:off x="1717675" y="1966913"/>
            <a:ext cx="8001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333300"/>
              </a:solidFill>
            </a:endParaRPr>
          </a:p>
        </p:txBody>
      </p:sp>
      <p:sp>
        <p:nvSpPr>
          <p:cNvPr id="10246" name="Rectangle 175"/>
          <p:cNvSpPr>
            <a:spLocks noChangeArrowheads="1"/>
          </p:cNvSpPr>
          <p:nvPr/>
        </p:nvSpPr>
        <p:spPr bwMode="auto">
          <a:xfrm>
            <a:off x="1763713" y="5330825"/>
            <a:ext cx="1498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>
                <a:solidFill>
                  <a:srgbClr val="333300"/>
                </a:solidFill>
                <a:cs typeface="Times New Roman" pitchFamily="18" charset="0"/>
              </a:rPr>
              <a:t>                       </a:t>
            </a:r>
            <a:endParaRPr lang="ru-RU" sz="2000">
              <a:solidFill>
                <a:srgbClr val="333300"/>
              </a:solidFill>
            </a:endParaRPr>
          </a:p>
        </p:txBody>
      </p:sp>
      <p:sp>
        <p:nvSpPr>
          <p:cNvPr id="9223" name="WordArt 306" descr="Песок"/>
          <p:cNvSpPr>
            <a:spLocks noChangeArrowheads="1" noChangeShapeType="1" noTextEdit="1"/>
          </p:cNvSpPr>
          <p:nvPr/>
        </p:nvSpPr>
        <p:spPr bwMode="auto">
          <a:xfrm rot="5400000">
            <a:off x="-2771526" y="3194446"/>
            <a:ext cx="6858000" cy="523875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kern="10" dirty="0" smtClean="0">
                <a:ln w="12700">
                  <a:solidFill>
                    <a:srgbClr val="C4B596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3882" dir="2700000" algn="ctr" rotWithShape="0">
                    <a:srgbClr val="CBCBCB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задача</a:t>
            </a:r>
            <a:r>
              <a:rPr lang="ru-RU" sz="3600" b="1" kern="10" dirty="0">
                <a:ln w="12700">
                  <a:solidFill>
                    <a:srgbClr val="C4B596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BCBCB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2</a:t>
            </a:r>
            <a:r>
              <a:rPr lang="ru-RU" sz="3600" b="1" kern="10" dirty="0" smtClean="0">
                <a:ln w="12700">
                  <a:solidFill>
                    <a:srgbClr val="C4B596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3882" dir="2700000" algn="ctr" rotWithShape="0">
                    <a:srgbClr val="CBCBCB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ru-RU" sz="3600" b="1" kern="10" dirty="0">
              <a:ln w="12700">
                <a:solidFill>
                  <a:srgbClr val="C4B596"/>
                </a:solidFill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effectLst>
                <a:outerShdw dist="53882" dir="2700000" algn="ctr" rotWithShape="0">
                  <a:srgbClr val="CBCBCB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248" name="WordArt 307" descr="Белый мрамор"/>
          <p:cNvSpPr>
            <a:spLocks noChangeArrowheads="1" noChangeShapeType="1" noTextEdit="1"/>
          </p:cNvSpPr>
          <p:nvPr/>
        </p:nvSpPr>
        <p:spPr bwMode="auto">
          <a:xfrm>
            <a:off x="8459788" y="6237288"/>
            <a:ext cx="5143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cs typeface="Arial"/>
              </a:rPr>
              <a:t> </a:t>
            </a:r>
          </a:p>
        </p:txBody>
      </p:sp>
      <p:sp>
        <p:nvSpPr>
          <p:cNvPr id="10249" name="TextBox 17"/>
          <p:cNvSpPr txBox="1">
            <a:spLocks noChangeArrowheads="1"/>
          </p:cNvSpPr>
          <p:nvPr/>
        </p:nvSpPr>
        <p:spPr bwMode="auto">
          <a:xfrm>
            <a:off x="6011863" y="2708275"/>
            <a:ext cx="21605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0">
                <a:solidFill>
                  <a:srgbClr val="333300"/>
                </a:solidFill>
              </a:rPr>
              <a:t> </a:t>
            </a:r>
          </a:p>
        </p:txBody>
      </p:sp>
      <p:sp>
        <p:nvSpPr>
          <p:cNvPr id="10250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333300"/>
              </a:solidFill>
            </a:endParaRPr>
          </a:p>
        </p:txBody>
      </p:sp>
      <p:sp>
        <p:nvSpPr>
          <p:cNvPr id="10251" name="Rectangle 5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333300"/>
              </a:solidFill>
            </a:endParaRPr>
          </a:p>
        </p:txBody>
      </p:sp>
      <p:sp>
        <p:nvSpPr>
          <p:cNvPr id="10254" name="TextBox 24"/>
          <p:cNvSpPr txBox="1">
            <a:spLocks noChangeArrowheads="1"/>
          </p:cNvSpPr>
          <p:nvPr/>
        </p:nvSpPr>
        <p:spPr bwMode="auto">
          <a:xfrm>
            <a:off x="1547813" y="188913"/>
            <a:ext cx="7488237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dirty="0" err="1">
                <a:solidFill>
                  <a:srgbClr val="FF0000"/>
                </a:solidFill>
                <a:latin typeface="Times New Roman"/>
              </a:rPr>
              <a:t>Арыфметычны</a:t>
            </a:r>
            <a:r>
              <a:rPr lang="ru-RU" sz="2400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/>
              </a:rPr>
              <a:t>спосаб</a:t>
            </a:r>
            <a:r>
              <a:rPr lang="ru-RU" sz="2400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/>
              </a:rPr>
              <a:t>рашэння</a:t>
            </a:r>
            <a:r>
              <a:rPr lang="ru-RU" sz="2400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Times New Roman"/>
              </a:rPr>
              <a:t>задач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sz="2400" dirty="0">
              <a:solidFill>
                <a:srgbClr val="FF0000"/>
              </a:solidFill>
              <a:latin typeface="Times New Roman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33CC"/>
                </a:solidFill>
                <a:latin typeface="Times New Roman"/>
              </a:rPr>
              <a:t>ЗАДАЧА 2.</a:t>
            </a:r>
            <a:endParaRPr lang="ru-RU" sz="2400" dirty="0" smtClean="0">
              <a:solidFill>
                <a:srgbClr val="333300"/>
              </a:solidFill>
              <a:latin typeface="Times New Roman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be-BY" sz="2400" b="0" dirty="0">
                <a:solidFill>
                  <a:schemeClr val="tx2"/>
                </a:solidFill>
                <a:latin typeface="+mj-lt"/>
              </a:rPr>
              <a:t>У сок аб’ёмам 2 л, які ўтрымлівае 10% цукру, далілі 3 л соку, які ўтрымлівае 15 % цукру. Знайдзіце канцэнтрацыю цукру ў сумесі</a:t>
            </a:r>
            <a:r>
              <a:rPr lang="be-BY" sz="2400" b="0" dirty="0" smtClean="0">
                <a:solidFill>
                  <a:schemeClr val="tx2"/>
                </a:solidFill>
                <a:latin typeface="+mj-lt"/>
              </a:rPr>
              <a:t>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sz="2400" b="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47763" y="2420888"/>
            <a:ext cx="742637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Рашэнне.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Мадэль умовы задачы ў выглядзе схемы: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        </a:t>
            </a:r>
            <a:r>
              <a:rPr kumimoji="0" lang="be-BY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цукар                                  цукар                       цукар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e-BY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          2 л                                     3 л                               5 л</a:t>
            </a:r>
            <a:endParaRPr kumimoji="0" lang="be-BY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046145"/>
              </p:ext>
            </p:extLst>
          </p:nvPr>
        </p:nvGraphicFramePr>
        <p:xfrm>
          <a:off x="1763713" y="3670166"/>
          <a:ext cx="5314315" cy="262890"/>
        </p:xfrm>
        <a:graphic>
          <a:graphicData uri="http://schemas.openxmlformats.org/drawingml/2006/table">
            <a:tbl>
              <a:tblPr firstRow="1" firstCol="1" bandRow="1"/>
              <a:tblGrid>
                <a:gridCol w="723900"/>
                <a:gridCol w="640080"/>
                <a:gridCol w="890270"/>
                <a:gridCol w="628650"/>
                <a:gridCol w="759460"/>
                <a:gridCol w="412115"/>
                <a:gridCol w="629920"/>
                <a:gridCol w="6299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5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be-BY" sz="1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+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5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=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5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?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538163" y="4307612"/>
                <a:ext cx="7426325" cy="22818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e-BY" sz="2400" dirty="0">
                    <a:latin typeface="+mj-lt"/>
                  </a:rPr>
                  <a:t>2 спосаб (па формуле) </a:t>
                </a:r>
                <a:endParaRPr lang="ru-RU" sz="2400" dirty="0">
                  <a:latin typeface="+mj-lt"/>
                </a:endParaRPr>
              </a:p>
              <a:p>
                <a:r>
                  <a:rPr lang="ru-RU" sz="2400" dirty="0">
                    <a:latin typeface="+mj-lt"/>
                  </a:rPr>
                  <a:t> </a:t>
                </a:r>
              </a:p>
              <a:p>
                <a:r>
                  <a:rPr lang="en-US" sz="2400" dirty="0">
                    <a:latin typeface="+mj-lt"/>
                  </a:rPr>
                  <a:t>p</a:t>
                </a:r>
                <a:r>
                  <a:rPr lang="ru-RU" sz="2400" dirty="0">
                    <a:latin typeface="+mj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𝑝</m:t>
                        </m:r>
                        <m:r>
                          <a:rPr lang="ru-RU" sz="2400" i="1">
                            <a:latin typeface="Cambria Math"/>
                          </a:rPr>
                          <m:t>1</m:t>
                        </m:r>
                        <m:r>
                          <a:rPr lang="be-BY" sz="2400">
                            <a:latin typeface="Cambria Math"/>
                          </a:rPr>
                          <m:t>•</m:t>
                        </m:r>
                        <m:r>
                          <m:rPr>
                            <m:sty m:val="p"/>
                          </m:rPr>
                          <a:rPr lang="be-BY" sz="2400">
                            <a:latin typeface="Cambria Math"/>
                          </a:rPr>
                          <m:t>m</m:t>
                        </m:r>
                        <m:r>
                          <a:rPr lang="be-BY" sz="2400">
                            <a:latin typeface="Cambria Math"/>
                          </a:rPr>
                          <m:t>1</m:t>
                        </m:r>
                        <m:r>
                          <a:rPr lang="ru-RU" sz="2400" i="1">
                            <a:latin typeface="Cambria Math"/>
                          </a:rPr>
                          <m:t>+</m:t>
                        </m:r>
                        <m:r>
                          <a:rPr lang="en-US" sz="2400" i="1">
                            <a:latin typeface="Cambria Math"/>
                          </a:rPr>
                          <m:t>𝑝</m:t>
                        </m:r>
                        <m:r>
                          <a:rPr lang="ru-RU" sz="2400" i="1">
                            <a:latin typeface="Cambria Math"/>
                          </a:rPr>
                          <m:t>2</m:t>
                        </m:r>
                        <m:r>
                          <a:rPr lang="be-BY" sz="2400">
                            <a:latin typeface="Cambria Math"/>
                          </a:rPr>
                          <m:t>•</m:t>
                        </m:r>
                        <m:r>
                          <m:rPr>
                            <m:sty m:val="p"/>
                          </m:rPr>
                          <a:rPr lang="be-BY" sz="2400">
                            <a:latin typeface="Cambria Math"/>
                          </a:rPr>
                          <m:t>m</m:t>
                        </m:r>
                        <m:r>
                          <a:rPr lang="be-BY" sz="240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𝑚</m:t>
                        </m:r>
                        <m:r>
                          <a:rPr lang="ru-RU" sz="2400" i="1">
                            <a:latin typeface="Cambria Math"/>
                          </a:rPr>
                          <m:t>1+</m:t>
                        </m:r>
                        <m:r>
                          <a:rPr lang="en-US" sz="2400" i="1">
                            <a:latin typeface="Cambria Math"/>
                          </a:rPr>
                          <m:t>𝑚</m:t>
                        </m:r>
                        <m:r>
                          <a:rPr lang="ru-RU" sz="24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be-BY" sz="2400">
                        <a:latin typeface="Cambria Math"/>
                      </a:rPr>
                      <m:t>•100%</m:t>
                    </m:r>
                    <m:r>
                      <a:rPr lang="be-BY" sz="2400" i="1">
                        <a:latin typeface="Cambria Math"/>
                      </a:rPr>
                      <m:t>;</m:t>
                    </m:r>
                  </m:oMath>
                </a14:m>
                <a:r>
                  <a:rPr lang="be-BY" sz="2400" dirty="0">
                    <a:latin typeface="+mj-lt"/>
                  </a:rPr>
                  <a:t>        </a:t>
                </a:r>
                <a:endParaRPr lang="be-BY" sz="2400" dirty="0" smtClean="0">
                  <a:latin typeface="+mj-lt"/>
                </a:endParaRPr>
              </a:p>
              <a:p>
                <a:r>
                  <a:rPr lang="en-US" sz="2400" dirty="0" smtClean="0">
                    <a:latin typeface="+mj-lt"/>
                  </a:rPr>
                  <a:t>p</a:t>
                </a:r>
                <a:r>
                  <a:rPr lang="ru-RU" sz="2400" dirty="0">
                    <a:latin typeface="+mj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be-BY" sz="2400">
                            <a:latin typeface="Cambria Math"/>
                          </a:rPr>
                          <m:t>0,1•2</m:t>
                        </m:r>
                        <m:r>
                          <a:rPr lang="ru-RU" sz="2400" i="1">
                            <a:latin typeface="Cambria Math"/>
                          </a:rPr>
                          <m:t>+0,15</m:t>
                        </m:r>
                        <m:r>
                          <a:rPr lang="be-BY" sz="2400">
                            <a:latin typeface="Cambria Math"/>
                          </a:rPr>
                          <m:t>•3</m:t>
                        </m:r>
                      </m:num>
                      <m:den>
                        <m:r>
                          <a:rPr lang="ru-RU" sz="2400" i="1">
                            <a:latin typeface="Cambria Math"/>
                          </a:rPr>
                          <m:t>2+3</m:t>
                        </m:r>
                      </m:den>
                    </m:f>
                    <m:r>
                      <a:rPr lang="be-BY" sz="2400">
                        <a:latin typeface="Cambria Math"/>
                      </a:rPr>
                      <m:t>•100%</m:t>
                    </m:r>
                    <m:r>
                      <a:rPr lang="ru-RU" sz="2400" i="1">
                        <a:latin typeface="Cambria Math"/>
                      </a:rPr>
                      <m:t>=13</m:t>
                    </m:r>
                    <m:r>
                      <a:rPr lang="be-BY" sz="2400">
                        <a:latin typeface="Cambria Math"/>
                      </a:rPr>
                      <m:t>%.</m:t>
                    </m:r>
                  </m:oMath>
                </a14:m>
                <a:endParaRPr lang="ru-RU" sz="2400" dirty="0">
                  <a:latin typeface="+mj-lt"/>
                </a:endParaRPr>
              </a:p>
              <a:p>
                <a:r>
                  <a:rPr lang="be-BY" sz="2400" dirty="0" smtClean="0">
                    <a:latin typeface="+mj-lt"/>
                  </a:rPr>
                  <a:t>Адказ</a:t>
                </a:r>
                <a:r>
                  <a:rPr lang="be-BY" sz="2400" dirty="0">
                    <a:latin typeface="+mj-lt"/>
                  </a:rPr>
                  <a:t>: 13%. </a:t>
                </a:r>
                <a:endParaRPr lang="ru-RU" sz="2400" dirty="0">
                  <a:solidFill>
                    <a:schemeClr val="tx2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8163" y="4307612"/>
                <a:ext cx="7426325" cy="2281843"/>
              </a:xfrm>
              <a:prstGeom prst="rect">
                <a:avLst/>
              </a:prstGeom>
              <a:blipFill rotWithShape="1">
                <a:blip r:embed="rId4"/>
                <a:stretch>
                  <a:fillRect l="-1231" t="-2139" b="-53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 descr="C:\Users\User\Desktop\Презентация факультатив\yablochnyj-uksus-660x43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725144"/>
            <a:ext cx="2971346" cy="197189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83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6"/>
          <p:cNvSpPr>
            <a:spLocks noChangeArrowheads="1"/>
          </p:cNvSpPr>
          <p:nvPr/>
        </p:nvSpPr>
        <p:spPr bwMode="auto">
          <a:xfrm>
            <a:off x="1717675" y="1966913"/>
            <a:ext cx="8667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333300"/>
              </a:solidFill>
            </a:endParaRPr>
          </a:p>
        </p:txBody>
      </p:sp>
      <p:sp>
        <p:nvSpPr>
          <p:cNvPr id="10243" name="Rectangle 26"/>
          <p:cNvSpPr>
            <a:spLocks noChangeArrowheads="1"/>
          </p:cNvSpPr>
          <p:nvPr/>
        </p:nvSpPr>
        <p:spPr bwMode="auto">
          <a:xfrm>
            <a:off x="1717675" y="1966913"/>
            <a:ext cx="8001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333300"/>
              </a:solidFill>
            </a:endParaRPr>
          </a:p>
        </p:txBody>
      </p:sp>
      <p:sp>
        <p:nvSpPr>
          <p:cNvPr id="10244" name="Rectangle 28"/>
          <p:cNvSpPr>
            <a:spLocks noChangeArrowheads="1"/>
          </p:cNvSpPr>
          <p:nvPr/>
        </p:nvSpPr>
        <p:spPr bwMode="auto">
          <a:xfrm>
            <a:off x="1717675" y="1966913"/>
            <a:ext cx="8667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333300"/>
              </a:solidFill>
            </a:endParaRPr>
          </a:p>
        </p:txBody>
      </p:sp>
      <p:sp>
        <p:nvSpPr>
          <p:cNvPr id="10245" name="Rectangle 36"/>
          <p:cNvSpPr>
            <a:spLocks noChangeArrowheads="1"/>
          </p:cNvSpPr>
          <p:nvPr/>
        </p:nvSpPr>
        <p:spPr bwMode="auto">
          <a:xfrm>
            <a:off x="1717675" y="1966913"/>
            <a:ext cx="8001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333300"/>
              </a:solidFill>
            </a:endParaRPr>
          </a:p>
        </p:txBody>
      </p:sp>
      <p:sp>
        <p:nvSpPr>
          <p:cNvPr id="10246" name="Rectangle 175"/>
          <p:cNvSpPr>
            <a:spLocks noChangeArrowheads="1"/>
          </p:cNvSpPr>
          <p:nvPr/>
        </p:nvSpPr>
        <p:spPr bwMode="auto">
          <a:xfrm>
            <a:off x="1763713" y="5330825"/>
            <a:ext cx="1498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>
                <a:solidFill>
                  <a:srgbClr val="333300"/>
                </a:solidFill>
                <a:cs typeface="Times New Roman" pitchFamily="18" charset="0"/>
              </a:rPr>
              <a:t>                       </a:t>
            </a:r>
            <a:endParaRPr lang="ru-RU" sz="2000">
              <a:solidFill>
                <a:srgbClr val="333300"/>
              </a:solidFill>
            </a:endParaRPr>
          </a:p>
        </p:txBody>
      </p:sp>
      <p:sp>
        <p:nvSpPr>
          <p:cNvPr id="9223" name="WordArt 306" descr="Песок"/>
          <p:cNvSpPr>
            <a:spLocks noChangeArrowheads="1" noChangeShapeType="1" noTextEdit="1"/>
          </p:cNvSpPr>
          <p:nvPr/>
        </p:nvSpPr>
        <p:spPr bwMode="auto">
          <a:xfrm rot="5400000">
            <a:off x="-2771526" y="3194446"/>
            <a:ext cx="6858000" cy="523875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kern="10" dirty="0">
                <a:ln w="12700">
                  <a:solidFill>
                    <a:srgbClr val="C4B596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3882" dir="2700000" algn="ctr" rotWithShape="0">
                    <a:srgbClr val="CBCBCB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задача</a:t>
            </a:r>
            <a:r>
              <a:rPr lang="ru-RU" sz="3600" b="1" kern="10" dirty="0">
                <a:ln w="12700">
                  <a:solidFill>
                    <a:srgbClr val="C4B596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BCBCB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</a:t>
            </a:r>
            <a:r>
              <a:rPr lang="ru-RU" sz="3600" b="1" kern="10" dirty="0">
                <a:ln w="12700">
                  <a:solidFill>
                    <a:srgbClr val="C4B596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3882" dir="2700000" algn="ctr" rotWithShape="0">
                    <a:srgbClr val="CBCBCB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10248" name="WordArt 307" descr="Белый мрамор"/>
          <p:cNvSpPr>
            <a:spLocks noChangeArrowheads="1" noChangeShapeType="1" noTextEdit="1"/>
          </p:cNvSpPr>
          <p:nvPr/>
        </p:nvSpPr>
        <p:spPr bwMode="auto">
          <a:xfrm>
            <a:off x="8459788" y="6237288"/>
            <a:ext cx="5143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cs typeface="Arial"/>
              </a:rPr>
              <a:t> </a:t>
            </a:r>
          </a:p>
        </p:txBody>
      </p:sp>
      <p:sp>
        <p:nvSpPr>
          <p:cNvPr id="10249" name="TextBox 17"/>
          <p:cNvSpPr txBox="1">
            <a:spLocks noChangeArrowheads="1"/>
          </p:cNvSpPr>
          <p:nvPr/>
        </p:nvSpPr>
        <p:spPr bwMode="auto">
          <a:xfrm>
            <a:off x="6011863" y="2708275"/>
            <a:ext cx="21605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0">
                <a:solidFill>
                  <a:srgbClr val="333300"/>
                </a:solidFill>
              </a:rPr>
              <a:t> </a:t>
            </a:r>
          </a:p>
        </p:txBody>
      </p:sp>
      <p:sp>
        <p:nvSpPr>
          <p:cNvPr id="10250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333300"/>
              </a:solidFill>
            </a:endParaRPr>
          </a:p>
        </p:txBody>
      </p:sp>
      <p:sp>
        <p:nvSpPr>
          <p:cNvPr id="10251" name="Rectangle 5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333300"/>
              </a:solidFill>
            </a:endParaRPr>
          </a:p>
        </p:txBody>
      </p:sp>
      <p:sp>
        <p:nvSpPr>
          <p:cNvPr id="10254" name="TextBox 24"/>
          <p:cNvSpPr txBox="1">
            <a:spLocks noChangeArrowheads="1"/>
          </p:cNvSpPr>
          <p:nvPr/>
        </p:nvSpPr>
        <p:spPr bwMode="auto">
          <a:xfrm>
            <a:off x="1547813" y="188913"/>
            <a:ext cx="7488237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dirty="0" err="1">
                <a:solidFill>
                  <a:srgbClr val="FF0000"/>
                </a:solidFill>
                <a:latin typeface="Times New Roman"/>
              </a:rPr>
              <a:t>Старадаўні</a:t>
            </a:r>
            <a:r>
              <a:rPr lang="ru-RU" sz="2400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/>
              </a:rPr>
              <a:t>спосаб</a:t>
            </a:r>
            <a:r>
              <a:rPr lang="ru-RU" sz="2400" dirty="0">
                <a:solidFill>
                  <a:srgbClr val="FF0000"/>
                </a:solidFill>
                <a:latin typeface="Times New Roman"/>
              </a:rPr>
              <a:t> (</a:t>
            </a:r>
            <a:r>
              <a:rPr lang="ru-RU" sz="2400" dirty="0" err="1">
                <a:solidFill>
                  <a:srgbClr val="FF0000"/>
                </a:solidFill>
                <a:latin typeface="Times New Roman"/>
              </a:rPr>
              <a:t>дыяганальная</a:t>
            </a:r>
            <a:r>
              <a:rPr lang="ru-RU" sz="2400" dirty="0">
                <a:solidFill>
                  <a:srgbClr val="FF0000"/>
                </a:solidFill>
                <a:latin typeface="Times New Roman"/>
              </a:rPr>
              <a:t> схема</a:t>
            </a:r>
            <a:r>
              <a:rPr lang="ru-RU" sz="2400" dirty="0" smtClean="0">
                <a:solidFill>
                  <a:srgbClr val="FF0000"/>
                </a:solidFill>
                <a:latin typeface="Times New Roman"/>
              </a:rPr>
              <a:t>)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0033CC"/>
              </a:solidFill>
              <a:latin typeface="Times New Roman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33CC"/>
                </a:solidFill>
                <a:latin typeface="Times New Roman"/>
              </a:rPr>
              <a:t>ЗАДАЧА 1.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b="0" dirty="0" err="1" smtClean="0">
                <a:solidFill>
                  <a:srgbClr val="000000"/>
                </a:solidFill>
                <a:latin typeface="Times New Roman"/>
              </a:rPr>
              <a:t>Пасля</a:t>
            </a:r>
            <a:r>
              <a:rPr lang="ru-RU" sz="2400" b="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b="0" dirty="0" err="1">
                <a:solidFill>
                  <a:srgbClr val="000000"/>
                </a:solidFill>
                <a:latin typeface="Times New Roman"/>
              </a:rPr>
              <a:t>таго</a:t>
            </a:r>
            <a:r>
              <a:rPr lang="ru-RU" sz="2400" b="0" dirty="0">
                <a:solidFill>
                  <a:srgbClr val="000000"/>
                </a:solidFill>
                <a:latin typeface="Times New Roman"/>
              </a:rPr>
              <a:t> як </a:t>
            </a:r>
            <a:r>
              <a:rPr lang="ru-RU" sz="2400" b="0" dirty="0" err="1">
                <a:solidFill>
                  <a:srgbClr val="000000"/>
                </a:solidFill>
                <a:latin typeface="Times New Roman"/>
              </a:rPr>
              <a:t>змяшалі</a:t>
            </a:r>
            <a:r>
              <a:rPr lang="ru-RU" sz="2400" b="0" dirty="0">
                <a:solidFill>
                  <a:srgbClr val="000000"/>
                </a:solidFill>
                <a:latin typeface="Times New Roman"/>
              </a:rPr>
              <a:t> 50%-</a:t>
            </a:r>
            <a:r>
              <a:rPr lang="ru-RU" sz="2400" b="0" dirty="0" err="1">
                <a:solidFill>
                  <a:srgbClr val="000000"/>
                </a:solidFill>
                <a:latin typeface="Times New Roman"/>
              </a:rPr>
              <a:t>ны</a:t>
            </a:r>
            <a:r>
              <a:rPr lang="ru-RU" sz="2400" b="0" dirty="0">
                <a:solidFill>
                  <a:srgbClr val="000000"/>
                </a:solidFill>
                <a:latin typeface="Times New Roman"/>
              </a:rPr>
              <a:t> і 20%-</a:t>
            </a:r>
            <a:r>
              <a:rPr lang="ru-RU" sz="2400" b="0" dirty="0" err="1">
                <a:solidFill>
                  <a:srgbClr val="000000"/>
                </a:solidFill>
                <a:latin typeface="Times New Roman"/>
              </a:rPr>
              <a:t>ны</a:t>
            </a:r>
            <a:r>
              <a:rPr lang="ru-RU" sz="2400" b="0" dirty="0">
                <a:solidFill>
                  <a:srgbClr val="000000"/>
                </a:solidFill>
                <a:latin typeface="Times New Roman"/>
              </a:rPr>
              <a:t> растворы </a:t>
            </a:r>
            <a:r>
              <a:rPr lang="ru-RU" sz="2400" b="0" dirty="0" err="1">
                <a:solidFill>
                  <a:srgbClr val="000000"/>
                </a:solidFill>
                <a:latin typeface="Times New Roman"/>
              </a:rPr>
              <a:t>кіслаты</a:t>
            </a:r>
            <a:r>
              <a:rPr lang="ru-RU" sz="2400" b="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ru-RU" sz="2400" b="0" dirty="0" err="1">
                <a:solidFill>
                  <a:srgbClr val="000000"/>
                </a:solidFill>
                <a:latin typeface="Times New Roman"/>
              </a:rPr>
              <a:t>атрымалі</a:t>
            </a:r>
            <a:r>
              <a:rPr lang="ru-RU" sz="2400" b="0" dirty="0">
                <a:solidFill>
                  <a:srgbClr val="000000"/>
                </a:solidFill>
                <a:latin typeface="Times New Roman"/>
              </a:rPr>
              <a:t> 900 г  30%-га раствору. </a:t>
            </a:r>
            <a:r>
              <a:rPr lang="ru-RU" sz="2400" b="0" dirty="0" err="1">
                <a:solidFill>
                  <a:srgbClr val="000000"/>
                </a:solidFill>
                <a:latin typeface="Times New Roman"/>
              </a:rPr>
              <a:t>Колькі</a:t>
            </a:r>
            <a:r>
              <a:rPr lang="ru-RU" sz="2400" b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b="0" dirty="0" err="1">
                <a:solidFill>
                  <a:srgbClr val="000000"/>
                </a:solidFill>
                <a:latin typeface="Times New Roman"/>
              </a:rPr>
              <a:t>грамаў</a:t>
            </a:r>
            <a:r>
              <a:rPr lang="ru-RU" sz="2400" b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b="0" dirty="0" err="1">
                <a:solidFill>
                  <a:srgbClr val="000000"/>
                </a:solidFill>
                <a:latin typeface="Times New Roman"/>
              </a:rPr>
              <a:t>кожнага</a:t>
            </a:r>
            <a:r>
              <a:rPr lang="ru-RU" sz="2400" b="0" dirty="0">
                <a:solidFill>
                  <a:srgbClr val="000000"/>
                </a:solidFill>
                <a:latin typeface="Times New Roman"/>
              </a:rPr>
              <a:t> раствору </a:t>
            </a:r>
            <a:r>
              <a:rPr lang="ru-RU" sz="2400" b="0" dirty="0" err="1">
                <a:solidFill>
                  <a:srgbClr val="000000"/>
                </a:solidFill>
                <a:latin typeface="Times New Roman"/>
              </a:rPr>
              <a:t>змяшалі</a:t>
            </a:r>
            <a:r>
              <a:rPr lang="ru-RU" sz="2400" b="0" dirty="0" smtClean="0">
                <a:solidFill>
                  <a:srgbClr val="000000"/>
                </a:solidFill>
                <a:latin typeface="Times New Roman"/>
              </a:rPr>
              <a:t>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b="0" dirty="0" err="1" smtClean="0">
                <a:solidFill>
                  <a:srgbClr val="000000"/>
                </a:solidFill>
                <a:latin typeface="Times New Roman"/>
              </a:rPr>
              <a:t>Рашэнне</a:t>
            </a:r>
            <a:r>
              <a:rPr lang="ru-RU" sz="2400" b="0" dirty="0" smtClean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sz="2400" dirty="0">
              <a:solidFill>
                <a:srgbClr val="0000FF"/>
              </a:solidFill>
              <a:latin typeface="Times New Roman"/>
            </a:endParaRPr>
          </a:p>
        </p:txBody>
      </p:sp>
      <p:pic>
        <p:nvPicPr>
          <p:cNvPr id="1026" name="Picture 2" descr="C:\Users\User\Desktop\Презентация факультатив\Archive___Miscellaneous_Technical_vessels_024824_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657" y="5305462"/>
            <a:ext cx="1920000" cy="1440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804"/>
          <a:stretch/>
        </p:blipFill>
        <p:spPr bwMode="auto">
          <a:xfrm>
            <a:off x="2301335" y="3068960"/>
            <a:ext cx="5395475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016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6"/>
          <p:cNvSpPr>
            <a:spLocks noChangeArrowheads="1"/>
          </p:cNvSpPr>
          <p:nvPr/>
        </p:nvSpPr>
        <p:spPr bwMode="auto">
          <a:xfrm>
            <a:off x="1717675" y="1966913"/>
            <a:ext cx="8667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333300"/>
              </a:solidFill>
            </a:endParaRPr>
          </a:p>
        </p:txBody>
      </p:sp>
      <p:sp>
        <p:nvSpPr>
          <p:cNvPr id="10243" name="Rectangle 26"/>
          <p:cNvSpPr>
            <a:spLocks noChangeArrowheads="1"/>
          </p:cNvSpPr>
          <p:nvPr/>
        </p:nvSpPr>
        <p:spPr bwMode="auto">
          <a:xfrm>
            <a:off x="1717675" y="1966913"/>
            <a:ext cx="8001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333300"/>
              </a:solidFill>
            </a:endParaRPr>
          </a:p>
        </p:txBody>
      </p:sp>
      <p:sp>
        <p:nvSpPr>
          <p:cNvPr id="10244" name="Rectangle 28"/>
          <p:cNvSpPr>
            <a:spLocks noChangeArrowheads="1"/>
          </p:cNvSpPr>
          <p:nvPr/>
        </p:nvSpPr>
        <p:spPr bwMode="auto">
          <a:xfrm>
            <a:off x="1717675" y="1966913"/>
            <a:ext cx="8667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333300"/>
              </a:solidFill>
            </a:endParaRPr>
          </a:p>
        </p:txBody>
      </p:sp>
      <p:sp>
        <p:nvSpPr>
          <p:cNvPr id="10245" name="Rectangle 36"/>
          <p:cNvSpPr>
            <a:spLocks noChangeArrowheads="1"/>
          </p:cNvSpPr>
          <p:nvPr/>
        </p:nvSpPr>
        <p:spPr bwMode="auto">
          <a:xfrm>
            <a:off x="1717675" y="1966913"/>
            <a:ext cx="8001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333300"/>
              </a:solidFill>
            </a:endParaRPr>
          </a:p>
        </p:txBody>
      </p:sp>
      <p:sp>
        <p:nvSpPr>
          <p:cNvPr id="10246" name="Rectangle 175"/>
          <p:cNvSpPr>
            <a:spLocks noChangeArrowheads="1"/>
          </p:cNvSpPr>
          <p:nvPr/>
        </p:nvSpPr>
        <p:spPr bwMode="auto">
          <a:xfrm>
            <a:off x="1763713" y="5330825"/>
            <a:ext cx="1498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>
                <a:solidFill>
                  <a:srgbClr val="333300"/>
                </a:solidFill>
                <a:cs typeface="Times New Roman" pitchFamily="18" charset="0"/>
              </a:rPr>
              <a:t>                       </a:t>
            </a:r>
            <a:endParaRPr lang="ru-RU" sz="2000">
              <a:solidFill>
                <a:srgbClr val="333300"/>
              </a:solidFill>
            </a:endParaRPr>
          </a:p>
        </p:txBody>
      </p:sp>
      <p:sp>
        <p:nvSpPr>
          <p:cNvPr id="9223" name="WordArt 306" descr="Песок"/>
          <p:cNvSpPr>
            <a:spLocks noChangeArrowheads="1" noChangeShapeType="1" noTextEdit="1"/>
          </p:cNvSpPr>
          <p:nvPr/>
        </p:nvSpPr>
        <p:spPr bwMode="auto">
          <a:xfrm rot="5400000">
            <a:off x="-2771526" y="3194446"/>
            <a:ext cx="6858000" cy="523875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kern="10" dirty="0" smtClean="0">
                <a:ln w="12700">
                  <a:solidFill>
                    <a:srgbClr val="C4B596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3882" dir="2700000" algn="ctr" rotWithShape="0">
                    <a:srgbClr val="CBCBCB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задача</a:t>
            </a:r>
            <a:r>
              <a:rPr lang="ru-RU" sz="3600" b="1" kern="10" dirty="0">
                <a:ln w="12700">
                  <a:solidFill>
                    <a:srgbClr val="C4B596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BCBCB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  <a:r>
              <a:rPr lang="ru-RU" sz="3600" b="1" kern="10" dirty="0" smtClean="0">
                <a:ln w="12700">
                  <a:solidFill>
                    <a:srgbClr val="C4B596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3882" dir="2700000" algn="ctr" rotWithShape="0">
                    <a:srgbClr val="CBCBCB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ru-RU" sz="3600" b="1" kern="10" dirty="0">
              <a:ln w="12700">
                <a:solidFill>
                  <a:srgbClr val="C4B596"/>
                </a:solidFill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effectLst>
                <a:outerShdw dist="53882" dir="2700000" algn="ctr" rotWithShape="0">
                  <a:srgbClr val="CBCBCB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248" name="WordArt 307" descr="Белый мрамор"/>
          <p:cNvSpPr>
            <a:spLocks noChangeArrowheads="1" noChangeShapeType="1" noTextEdit="1"/>
          </p:cNvSpPr>
          <p:nvPr/>
        </p:nvSpPr>
        <p:spPr bwMode="auto">
          <a:xfrm>
            <a:off x="8459788" y="6237288"/>
            <a:ext cx="5143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cs typeface="Arial"/>
              </a:rPr>
              <a:t> </a:t>
            </a:r>
          </a:p>
        </p:txBody>
      </p:sp>
      <p:sp>
        <p:nvSpPr>
          <p:cNvPr id="10249" name="TextBox 17"/>
          <p:cNvSpPr txBox="1">
            <a:spLocks noChangeArrowheads="1"/>
          </p:cNvSpPr>
          <p:nvPr/>
        </p:nvSpPr>
        <p:spPr bwMode="auto">
          <a:xfrm>
            <a:off x="6011863" y="2708275"/>
            <a:ext cx="21605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0">
                <a:solidFill>
                  <a:srgbClr val="333300"/>
                </a:solidFill>
              </a:rPr>
              <a:t> </a:t>
            </a:r>
          </a:p>
        </p:txBody>
      </p:sp>
      <p:sp>
        <p:nvSpPr>
          <p:cNvPr id="10250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333300"/>
              </a:solidFill>
            </a:endParaRPr>
          </a:p>
        </p:txBody>
      </p:sp>
      <p:sp>
        <p:nvSpPr>
          <p:cNvPr id="10251" name="Rectangle 5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333300"/>
              </a:solidFill>
            </a:endParaRPr>
          </a:p>
        </p:txBody>
      </p:sp>
      <p:sp>
        <p:nvSpPr>
          <p:cNvPr id="10254" name="TextBox 24"/>
          <p:cNvSpPr txBox="1">
            <a:spLocks noChangeArrowheads="1"/>
          </p:cNvSpPr>
          <p:nvPr/>
        </p:nvSpPr>
        <p:spPr bwMode="auto">
          <a:xfrm>
            <a:off x="1547813" y="188913"/>
            <a:ext cx="7488237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dirty="0" err="1">
                <a:solidFill>
                  <a:srgbClr val="FF0000"/>
                </a:solidFill>
                <a:latin typeface="Times New Roman"/>
              </a:rPr>
              <a:t>Старадаўні</a:t>
            </a:r>
            <a:r>
              <a:rPr lang="ru-RU" sz="2400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/>
              </a:rPr>
              <a:t>спосаб</a:t>
            </a:r>
            <a:r>
              <a:rPr lang="ru-RU" sz="2400" dirty="0">
                <a:solidFill>
                  <a:srgbClr val="FF0000"/>
                </a:solidFill>
                <a:latin typeface="Times New Roman"/>
              </a:rPr>
              <a:t> (</a:t>
            </a:r>
            <a:r>
              <a:rPr lang="ru-RU" sz="2400" dirty="0" err="1">
                <a:solidFill>
                  <a:srgbClr val="FF0000"/>
                </a:solidFill>
                <a:latin typeface="Times New Roman"/>
              </a:rPr>
              <a:t>дыяганальная</a:t>
            </a:r>
            <a:r>
              <a:rPr lang="ru-RU" sz="2400" dirty="0">
                <a:solidFill>
                  <a:srgbClr val="FF0000"/>
                </a:solidFill>
                <a:latin typeface="Times New Roman"/>
              </a:rPr>
              <a:t> схема)</a:t>
            </a:r>
            <a:endParaRPr lang="ru-RU" sz="2400" dirty="0" smtClean="0">
              <a:solidFill>
                <a:srgbClr val="FF0000"/>
              </a:solidFill>
              <a:latin typeface="Times New Roman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0033CC"/>
              </a:solidFill>
              <a:latin typeface="Times New Roman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0033CC"/>
                </a:solidFill>
                <a:latin typeface="Times New Roman"/>
              </a:rPr>
              <a:t>ЗАДАЧА </a:t>
            </a:r>
            <a:r>
              <a:rPr lang="ru-RU" sz="2400" dirty="0" smtClean="0">
                <a:solidFill>
                  <a:srgbClr val="0033CC"/>
                </a:solidFill>
                <a:latin typeface="Times New Roman"/>
              </a:rPr>
              <a:t>3</a:t>
            </a:r>
          </a:p>
          <a:p>
            <a:r>
              <a:rPr lang="be-BY" sz="2400" b="0" dirty="0">
                <a:solidFill>
                  <a:schemeClr val="tx2"/>
                </a:solidFill>
                <a:latin typeface="+mj-lt"/>
              </a:rPr>
              <a:t>Свежыя грыбы ўтрымліваюць 90% вільгаці, а сушаныя -12</a:t>
            </a:r>
            <a:r>
              <a:rPr lang="be-BY" sz="2400" b="0" dirty="0" smtClean="0">
                <a:solidFill>
                  <a:schemeClr val="tx2"/>
                </a:solidFill>
                <a:latin typeface="+mj-lt"/>
              </a:rPr>
              <a:t>%. Колькі </a:t>
            </a:r>
            <a:r>
              <a:rPr lang="be-BY" sz="2400" b="0" dirty="0">
                <a:solidFill>
                  <a:schemeClr val="tx2"/>
                </a:solidFill>
                <a:latin typeface="+mj-lt"/>
              </a:rPr>
              <a:t>свежых грыбоў павінна назбіраць сям’я, каб запас на зіму сушаных склаў 5 кг</a:t>
            </a:r>
            <a:r>
              <a:rPr lang="be-BY" sz="2400" b="0" dirty="0" smtClean="0">
                <a:solidFill>
                  <a:schemeClr val="tx2"/>
                </a:solidFill>
                <a:latin typeface="+mj-lt"/>
              </a:rPr>
              <a:t>?</a:t>
            </a:r>
          </a:p>
          <a:p>
            <a:r>
              <a:rPr lang="be-BY" sz="2400" b="0" dirty="0" smtClean="0">
                <a:solidFill>
                  <a:schemeClr val="tx2"/>
                </a:solidFill>
                <a:latin typeface="+mj-lt"/>
              </a:rPr>
              <a:t>Рашэнне.</a:t>
            </a:r>
            <a:endParaRPr lang="ru-RU" sz="2400" b="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491"/>
          <a:stretch/>
        </p:blipFill>
        <p:spPr bwMode="auto">
          <a:xfrm>
            <a:off x="3432909" y="2708920"/>
            <a:ext cx="2867283" cy="12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547664" y="4005064"/>
                <a:ext cx="7102797" cy="17392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be-BY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be-BY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78</m:t>
                        </m:r>
                      </m:den>
                    </m:f>
                    <m:r>
                      <a:rPr lang="be-BY" sz="2400" i="1">
                        <a:solidFill>
                          <a:schemeClr val="tx2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be-BY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be-BY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х</m:t>
                        </m:r>
                      </m:den>
                    </m:f>
                  </m:oMath>
                </a14:m>
                <a:r>
                  <a:rPr lang="be-BY" sz="2400" dirty="0">
                    <a:solidFill>
                      <a:schemeClr val="tx2"/>
                    </a:solidFill>
                    <a:latin typeface="+mj-lt"/>
                  </a:rPr>
                  <a:t> ; 10х=5</a:t>
                </a:r>
                <a14:m>
                  <m:oMath xmlns:m="http://schemas.openxmlformats.org/officeDocument/2006/math">
                    <m:r>
                      <a:rPr lang="be-BY" sz="2400">
                        <a:solidFill>
                          <a:schemeClr val="tx2"/>
                        </a:solidFill>
                        <a:latin typeface="Cambria Math"/>
                      </a:rPr>
                      <m:t>•</m:t>
                    </m:r>
                  </m:oMath>
                </a14:m>
                <a:r>
                  <a:rPr lang="be-BY" sz="2400" dirty="0">
                    <a:solidFill>
                      <a:schemeClr val="tx2"/>
                    </a:solidFill>
                    <a:latin typeface="+mj-lt"/>
                  </a:rPr>
                  <a:t>78 ; х=39.</a:t>
                </a:r>
                <a:endParaRPr lang="ru-RU" sz="2400" dirty="0">
                  <a:solidFill>
                    <a:schemeClr val="tx2"/>
                  </a:solidFill>
                  <a:latin typeface="+mj-lt"/>
                </a:endParaRPr>
              </a:p>
              <a:p>
                <a:r>
                  <a:rPr lang="be-BY" sz="2400" dirty="0" smtClean="0">
                    <a:solidFill>
                      <a:schemeClr val="tx2"/>
                    </a:solidFill>
                    <a:latin typeface="+mj-lt"/>
                  </a:rPr>
                  <a:t>5+39=44(кг</a:t>
                </a:r>
                <a:r>
                  <a:rPr lang="be-BY" sz="2400" dirty="0">
                    <a:solidFill>
                      <a:schemeClr val="tx2"/>
                    </a:solidFill>
                    <a:latin typeface="+mj-lt"/>
                  </a:rPr>
                  <a:t>) - столькі свежых грыбоў </a:t>
                </a:r>
                <a:endParaRPr lang="be-BY" sz="2400" dirty="0" smtClean="0">
                  <a:solidFill>
                    <a:schemeClr val="tx2"/>
                  </a:solidFill>
                  <a:latin typeface="+mj-lt"/>
                </a:endParaRPr>
              </a:p>
              <a:p>
                <a:r>
                  <a:rPr lang="be-BY" sz="2400" dirty="0" smtClean="0">
                    <a:solidFill>
                      <a:schemeClr val="tx2"/>
                    </a:solidFill>
                    <a:latin typeface="+mj-lt"/>
                  </a:rPr>
                  <a:t>павінна </a:t>
                </a:r>
                <a:r>
                  <a:rPr lang="be-BY" sz="2400" dirty="0">
                    <a:solidFill>
                      <a:schemeClr val="tx2"/>
                    </a:solidFill>
                    <a:latin typeface="+mj-lt"/>
                  </a:rPr>
                  <a:t>назбіраць сям’я.</a:t>
                </a:r>
                <a:endParaRPr lang="ru-RU" sz="2400" dirty="0">
                  <a:solidFill>
                    <a:schemeClr val="tx2"/>
                  </a:solidFill>
                  <a:latin typeface="+mj-lt"/>
                </a:endParaRPr>
              </a:p>
              <a:p>
                <a:r>
                  <a:rPr lang="be-BY" sz="2400" dirty="0">
                    <a:solidFill>
                      <a:schemeClr val="tx2"/>
                    </a:solidFill>
                    <a:latin typeface="+mj-lt"/>
                  </a:rPr>
                  <a:t>Адказ: 44 кг.</a:t>
                </a:r>
                <a:endParaRPr lang="ru-RU" sz="2400" dirty="0">
                  <a:solidFill>
                    <a:schemeClr val="tx2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4005064"/>
                <a:ext cx="7102797" cy="1739259"/>
              </a:xfrm>
              <a:prstGeom prst="rect">
                <a:avLst/>
              </a:prstGeom>
              <a:blipFill rotWithShape="1">
                <a:blip r:embed="rId5"/>
                <a:stretch>
                  <a:fillRect l="-1373" b="-73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1" name="Picture 3" descr="C:\Users\User\Desktop\Презентация факультатив\386765778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38" y="4941168"/>
            <a:ext cx="2880358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899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porting Progress or Status">
  <a:themeElements>
    <a:clrScheme name="Reporting Progress or Status 1">
      <a:dk1>
        <a:srgbClr val="333300"/>
      </a:dk1>
      <a:lt1>
        <a:srgbClr val="FFFFFF"/>
      </a:lt1>
      <a:dk2>
        <a:srgbClr val="000000"/>
      </a:dk2>
      <a:lt2>
        <a:srgbClr val="969696"/>
      </a:lt2>
      <a:accent1>
        <a:srgbClr val="E5D58A"/>
      </a:accent1>
      <a:accent2>
        <a:srgbClr val="CCCC00"/>
      </a:accent2>
      <a:accent3>
        <a:srgbClr val="FFFFFF"/>
      </a:accent3>
      <a:accent4>
        <a:srgbClr val="2A2A00"/>
      </a:accent4>
      <a:accent5>
        <a:srgbClr val="F0E7C4"/>
      </a:accent5>
      <a:accent6>
        <a:srgbClr val="B9B900"/>
      </a:accent6>
      <a:hlink>
        <a:srgbClr val="999933"/>
      </a:hlink>
      <a:folHlink>
        <a:srgbClr val="666633"/>
      </a:folHlink>
    </a:clrScheme>
    <a:fontScheme name="Reporting Progress or Statu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porting Progress or Status 1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5D58A"/>
        </a:accent1>
        <a:accent2>
          <a:srgbClr val="CCCC00"/>
        </a:accent2>
        <a:accent3>
          <a:srgbClr val="FFFFFF"/>
        </a:accent3>
        <a:accent4>
          <a:srgbClr val="2A2A00"/>
        </a:accent4>
        <a:accent5>
          <a:srgbClr val="F0E7C4"/>
        </a:accent5>
        <a:accent6>
          <a:srgbClr val="B9B900"/>
        </a:accent6>
        <a:hlink>
          <a:srgbClr val="9999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2">
        <a:dk1>
          <a:srgbClr val="000000"/>
        </a:dk1>
        <a:lt1>
          <a:srgbClr val="8EA1C0"/>
        </a:lt1>
        <a:dk2>
          <a:srgbClr val="FFFFFF"/>
        </a:dk2>
        <a:lt2>
          <a:srgbClr val="5F5F5F"/>
        </a:lt2>
        <a:accent1>
          <a:srgbClr val="B6CDDE"/>
        </a:accent1>
        <a:accent2>
          <a:srgbClr val="8A7CA2"/>
        </a:accent2>
        <a:accent3>
          <a:srgbClr val="C6CDDC"/>
        </a:accent3>
        <a:accent4>
          <a:srgbClr val="000000"/>
        </a:accent4>
        <a:accent5>
          <a:srgbClr val="D7E3EC"/>
        </a:accent5>
        <a:accent6>
          <a:srgbClr val="7D7092"/>
        </a:accent6>
        <a:hlink>
          <a:srgbClr val="33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3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2A2A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Reporting Progress or Status">
  <a:themeElements>
    <a:clrScheme name="Reporting Progress or Status 1">
      <a:dk1>
        <a:srgbClr val="333300"/>
      </a:dk1>
      <a:lt1>
        <a:srgbClr val="FFFFFF"/>
      </a:lt1>
      <a:dk2>
        <a:srgbClr val="000000"/>
      </a:dk2>
      <a:lt2>
        <a:srgbClr val="969696"/>
      </a:lt2>
      <a:accent1>
        <a:srgbClr val="E5D58A"/>
      </a:accent1>
      <a:accent2>
        <a:srgbClr val="CCCC00"/>
      </a:accent2>
      <a:accent3>
        <a:srgbClr val="FFFFFF"/>
      </a:accent3>
      <a:accent4>
        <a:srgbClr val="2A2A00"/>
      </a:accent4>
      <a:accent5>
        <a:srgbClr val="F0E7C4"/>
      </a:accent5>
      <a:accent6>
        <a:srgbClr val="B9B900"/>
      </a:accent6>
      <a:hlink>
        <a:srgbClr val="999933"/>
      </a:hlink>
      <a:folHlink>
        <a:srgbClr val="666633"/>
      </a:folHlink>
    </a:clrScheme>
    <a:fontScheme name="Reporting Progress or Statu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porting Progress or Status 1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5D58A"/>
        </a:accent1>
        <a:accent2>
          <a:srgbClr val="CCCC00"/>
        </a:accent2>
        <a:accent3>
          <a:srgbClr val="FFFFFF"/>
        </a:accent3>
        <a:accent4>
          <a:srgbClr val="2A2A00"/>
        </a:accent4>
        <a:accent5>
          <a:srgbClr val="F0E7C4"/>
        </a:accent5>
        <a:accent6>
          <a:srgbClr val="B9B900"/>
        </a:accent6>
        <a:hlink>
          <a:srgbClr val="9999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2">
        <a:dk1>
          <a:srgbClr val="000000"/>
        </a:dk1>
        <a:lt1>
          <a:srgbClr val="8EA1C0"/>
        </a:lt1>
        <a:dk2>
          <a:srgbClr val="FFFFFF"/>
        </a:dk2>
        <a:lt2>
          <a:srgbClr val="5F5F5F"/>
        </a:lt2>
        <a:accent1>
          <a:srgbClr val="B6CDDE"/>
        </a:accent1>
        <a:accent2>
          <a:srgbClr val="8A7CA2"/>
        </a:accent2>
        <a:accent3>
          <a:srgbClr val="C6CDDC"/>
        </a:accent3>
        <a:accent4>
          <a:srgbClr val="000000"/>
        </a:accent4>
        <a:accent5>
          <a:srgbClr val="D7E3EC"/>
        </a:accent5>
        <a:accent6>
          <a:srgbClr val="7D7092"/>
        </a:accent6>
        <a:hlink>
          <a:srgbClr val="33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3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2A2A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809</Words>
  <Application>Microsoft Office PowerPoint</Application>
  <PresentationFormat>Экран (4:3)</PresentationFormat>
  <Paragraphs>194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Reporting Progress or Status</vt:lpstr>
      <vt:lpstr>1_Reporting Progress or Status</vt:lpstr>
      <vt:lpstr>Презентация PowerPoint</vt:lpstr>
      <vt:lpstr>Презентация PowerPoint</vt:lpstr>
      <vt:lpstr>Актуалізацыя апорных ведаў і ўменняў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Рэфлексія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26</cp:revision>
  <dcterms:created xsi:type="dcterms:W3CDTF">2017-11-18T18:44:11Z</dcterms:created>
  <dcterms:modified xsi:type="dcterms:W3CDTF">2017-11-25T17:02:54Z</dcterms:modified>
</cp:coreProperties>
</file>