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 u="heavy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 u="heavy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FF00">
              <a:alpha val="4588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539546" y="692721"/>
            <a:ext cx="4464685" cy="584835"/>
          </a:xfrm>
          <a:custGeom>
            <a:avLst/>
            <a:gdLst/>
            <a:ahLst/>
            <a:cxnLst/>
            <a:rect l="l" t="t" r="r" b="b"/>
            <a:pathLst>
              <a:path w="4464685" h="584835">
                <a:moveTo>
                  <a:pt x="4464558" y="0"/>
                </a:moveTo>
                <a:lnTo>
                  <a:pt x="0" y="0"/>
                </a:lnTo>
                <a:lnTo>
                  <a:pt x="0" y="584771"/>
                </a:lnTo>
                <a:lnTo>
                  <a:pt x="4464558" y="584771"/>
                </a:lnTo>
                <a:lnTo>
                  <a:pt x="4464558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 u="heavy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17338" y="1654505"/>
            <a:ext cx="3736975" cy="45961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 u="heavy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FF00">
              <a:alpha val="4588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0200" y="352170"/>
            <a:ext cx="8483600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1" u="heavy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1588" y="1446657"/>
            <a:ext cx="8102600" cy="4754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 u="heavy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4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5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png"/><Relationship Id="rId3" Type="http://schemas.openxmlformats.org/officeDocument/2006/relationships/image" Target="../media/image37.png"/><Relationship Id="rId4" Type="http://schemas.openxmlformats.org/officeDocument/2006/relationships/image" Target="../media/image38.png"/><Relationship Id="rId5" Type="http://schemas.openxmlformats.org/officeDocument/2006/relationships/hyperlink" Target="consultantplus://offline/ref%3D245ABEC3A7742A5A36241AB59EC423E15F62497BD652C62F75A12D94CF036A6BF3B9DA12782FC24B146FB3F95FF9A385DBE8F143A5B046D67F74DFAFCE7AU9L" TargetMode="External"/><Relationship Id="rId6" Type="http://schemas.openxmlformats.org/officeDocument/2006/relationships/image" Target="../media/image39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Relationship Id="rId3" Type="http://schemas.openxmlformats.org/officeDocument/2006/relationships/image" Target="../media/image8.jpg"/><Relationship Id="rId4" Type="http://schemas.openxmlformats.org/officeDocument/2006/relationships/image" Target="../media/image6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Relationship Id="rId3" Type="http://schemas.openxmlformats.org/officeDocument/2006/relationships/image" Target="../media/image10.jpg"/><Relationship Id="rId4" Type="http://schemas.openxmlformats.org/officeDocument/2006/relationships/image" Target="../media/image11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jpg"/><Relationship Id="rId5" Type="http://schemas.openxmlformats.org/officeDocument/2006/relationships/image" Target="../media/image15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g"/><Relationship Id="rId3" Type="http://schemas.openxmlformats.org/officeDocument/2006/relationships/image" Target="../media/image21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Relationship Id="rId7" Type="http://schemas.openxmlformats.org/officeDocument/2006/relationships/image" Target="../media/image27.png"/><Relationship Id="rId8" Type="http://schemas.openxmlformats.org/officeDocument/2006/relationships/image" Target="../media/image28.png"/><Relationship Id="rId9" Type="http://schemas.openxmlformats.org/officeDocument/2006/relationships/image" Target="../media/image29.jp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Relationship Id="rId3" Type="http://schemas.openxmlformats.org/officeDocument/2006/relationships/image" Target="../media/image30.png"/><Relationship Id="rId4" Type="http://schemas.openxmlformats.org/officeDocument/2006/relationships/image" Target="../media/image31.png"/><Relationship Id="rId5" Type="http://schemas.openxmlformats.org/officeDocument/2006/relationships/image" Target="../media/image32.png"/><Relationship Id="rId6" Type="http://schemas.openxmlformats.org/officeDocument/2006/relationships/image" Target="../media/image3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8144" y="35406"/>
            <a:ext cx="4096385" cy="902335"/>
          </a:xfrm>
          <a:prstGeom prst="rect"/>
        </p:spPr>
        <p:txBody>
          <a:bodyPr wrap="square" lIns="0" tIns="45719" rIns="0" bIns="0" rtlCol="0" vert="horz">
            <a:spAutoFit/>
          </a:bodyPr>
          <a:lstStyle/>
          <a:p>
            <a:pPr marL="12700" marR="5080">
              <a:lnSpc>
                <a:spcPts val="3360"/>
              </a:lnSpc>
              <a:spcBef>
                <a:spcPts val="359"/>
              </a:spcBef>
            </a:pPr>
            <a:r>
              <a:rPr dirty="0" u="none" sz="2950" spc="80" b="0">
                <a:latin typeface="Arial"/>
                <a:cs typeface="Arial"/>
              </a:rPr>
              <a:t>ТРУДОУСТР</a:t>
            </a:r>
            <a:r>
              <a:rPr dirty="0" u="none" sz="2950" spc="110" b="0">
                <a:latin typeface="Arial"/>
                <a:cs typeface="Arial"/>
              </a:rPr>
              <a:t>О</a:t>
            </a:r>
            <a:r>
              <a:rPr dirty="0" u="none" sz="2950" spc="170" b="0">
                <a:latin typeface="Arial"/>
                <a:cs typeface="Arial"/>
              </a:rPr>
              <a:t>ЙСТ</a:t>
            </a:r>
            <a:r>
              <a:rPr dirty="0" u="none" sz="2950" spc="175" b="0">
                <a:latin typeface="Arial"/>
                <a:cs typeface="Arial"/>
              </a:rPr>
              <a:t>В</a:t>
            </a:r>
            <a:r>
              <a:rPr dirty="0" u="none" sz="2950" spc="15" b="0">
                <a:latin typeface="Arial"/>
                <a:cs typeface="Arial"/>
              </a:rPr>
              <a:t>О  </a:t>
            </a:r>
            <a:r>
              <a:rPr dirty="0" u="none" sz="2950" spc="165" b="0">
                <a:latin typeface="Arial"/>
                <a:cs typeface="Arial"/>
              </a:rPr>
              <a:t>МОЛОДЕЖИ</a:t>
            </a:r>
            <a:endParaRPr sz="29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525" y="6309321"/>
            <a:ext cx="7153275" cy="36957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33655" rIns="0" bIns="0" rtlCol="0" vert="horz">
            <a:spAutoFit/>
          </a:bodyPr>
          <a:lstStyle/>
          <a:p>
            <a:pPr marL="795655">
              <a:lnSpc>
                <a:spcPct val="100000"/>
              </a:lnSpc>
              <a:spcBef>
                <a:spcPts val="265"/>
              </a:spcBef>
            </a:pPr>
            <a:r>
              <a:rPr dirty="0" sz="1800">
                <a:solidFill>
                  <a:srgbClr val="001F5F"/>
                </a:solidFill>
                <a:latin typeface="Arial Black"/>
                <a:cs typeface="Arial Black"/>
              </a:rPr>
              <a:t>Департамент</a:t>
            </a:r>
            <a:r>
              <a:rPr dirty="0" sz="1800" spc="-1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Arial Black"/>
                <a:cs typeface="Arial Black"/>
              </a:rPr>
              <a:t>государственной</a:t>
            </a:r>
            <a:r>
              <a:rPr dirty="0" sz="1800" spc="-1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Arial Black"/>
                <a:cs typeface="Arial Black"/>
              </a:rPr>
              <a:t>инспекции</a:t>
            </a:r>
            <a:r>
              <a:rPr dirty="0" sz="1800" spc="-1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1800">
                <a:solidFill>
                  <a:srgbClr val="001F5F"/>
                </a:solidFill>
                <a:latin typeface="Arial Black"/>
                <a:cs typeface="Arial Black"/>
              </a:rPr>
              <a:t>труда</a:t>
            </a:r>
            <a:endParaRPr sz="1800">
              <a:latin typeface="Arial Black"/>
              <a:cs typeface="Arial Black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163" y="908773"/>
            <a:ext cx="8497570" cy="540054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68716" y="73075"/>
            <a:ext cx="648068" cy="59583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72450" y="116586"/>
            <a:ext cx="828675" cy="76834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23532" y="260616"/>
            <a:ext cx="6769100" cy="70802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368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dirty="0" sz="2000" spc="-5" b="1">
                <a:solidFill>
                  <a:srgbClr val="0033CC"/>
                </a:solidFill>
                <a:latin typeface="Times New Roman"/>
                <a:cs typeface="Times New Roman"/>
              </a:rPr>
              <a:t>Легкие виды</a:t>
            </a:r>
            <a:r>
              <a:rPr dirty="0" sz="200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2000" spc="-35" b="1">
                <a:solidFill>
                  <a:srgbClr val="0033CC"/>
                </a:solidFill>
                <a:latin typeface="Times New Roman"/>
                <a:cs typeface="Times New Roman"/>
              </a:rPr>
              <a:t>работ,</a:t>
            </a:r>
            <a:r>
              <a:rPr dirty="0" sz="2000" spc="-15" b="1">
                <a:solidFill>
                  <a:srgbClr val="0033CC"/>
                </a:solidFill>
                <a:latin typeface="Times New Roman"/>
                <a:cs typeface="Times New Roman"/>
              </a:rPr>
              <a:t> которые</a:t>
            </a:r>
            <a:r>
              <a:rPr dirty="0" sz="2000" spc="-1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0033CC"/>
                </a:solidFill>
                <a:latin typeface="Times New Roman"/>
                <a:cs typeface="Times New Roman"/>
              </a:rPr>
              <a:t>могут</a:t>
            </a:r>
            <a:r>
              <a:rPr dirty="0" sz="2000" spc="-3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2000" spc="-10" b="1">
                <a:solidFill>
                  <a:srgbClr val="0033CC"/>
                </a:solidFill>
                <a:latin typeface="Times New Roman"/>
                <a:cs typeface="Times New Roman"/>
              </a:rPr>
              <a:t>выполнять</a:t>
            </a:r>
            <a:r>
              <a:rPr dirty="0" sz="200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>
                <a:solidFill>
                  <a:srgbClr val="0033CC"/>
                </a:solidFill>
                <a:latin typeface="Times New Roman"/>
                <a:cs typeface="Times New Roman"/>
              </a:rPr>
              <a:t>лица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2000" b="1">
                <a:solidFill>
                  <a:srgbClr val="0033CC"/>
                </a:solidFill>
                <a:latin typeface="Times New Roman"/>
                <a:cs typeface="Times New Roman"/>
              </a:rPr>
              <a:t>в</a:t>
            </a:r>
            <a:r>
              <a:rPr dirty="0" sz="2000" spc="-25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>
                <a:solidFill>
                  <a:srgbClr val="0033CC"/>
                </a:solidFill>
                <a:latin typeface="Times New Roman"/>
                <a:cs typeface="Times New Roman"/>
              </a:rPr>
              <a:t>возрасте</a:t>
            </a:r>
            <a:r>
              <a:rPr dirty="0" sz="2000" spc="-15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2000" spc="-10" b="1">
                <a:solidFill>
                  <a:srgbClr val="0033CC"/>
                </a:solidFill>
                <a:latin typeface="Times New Roman"/>
                <a:cs typeface="Times New Roman"/>
              </a:rPr>
              <a:t>от</a:t>
            </a:r>
            <a:r>
              <a:rPr dirty="0" sz="2000" spc="-2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0033CC"/>
                </a:solidFill>
                <a:latin typeface="Times New Roman"/>
                <a:cs typeface="Times New Roman"/>
              </a:rPr>
              <a:t>14</a:t>
            </a:r>
            <a:r>
              <a:rPr dirty="0" sz="2000" spc="-2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>
                <a:solidFill>
                  <a:srgbClr val="0033CC"/>
                </a:solidFill>
                <a:latin typeface="Times New Roman"/>
                <a:cs typeface="Times New Roman"/>
              </a:rPr>
              <a:t>до </a:t>
            </a:r>
            <a:r>
              <a:rPr dirty="0" sz="2000" b="1">
                <a:solidFill>
                  <a:srgbClr val="0033CC"/>
                </a:solidFill>
                <a:latin typeface="Times New Roman"/>
                <a:cs typeface="Times New Roman"/>
              </a:rPr>
              <a:t>16</a:t>
            </a:r>
            <a:r>
              <a:rPr dirty="0" sz="2000" spc="-1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>
                <a:solidFill>
                  <a:srgbClr val="0033CC"/>
                </a:solidFill>
                <a:latin typeface="Times New Roman"/>
                <a:cs typeface="Times New Roman"/>
              </a:rPr>
              <a:t>лет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5528" y="5733250"/>
            <a:ext cx="8605520" cy="83121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42545" rIns="0" bIns="0" rtlCol="0" vert="horz">
            <a:spAutoFit/>
          </a:bodyPr>
          <a:lstStyle/>
          <a:p>
            <a:pPr algn="just" marL="91440" marR="89535">
              <a:lnSpc>
                <a:spcPct val="99100"/>
              </a:lnSpc>
              <a:spcBef>
                <a:spcPts val="335"/>
              </a:spcBef>
            </a:pP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постановление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Министерства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труда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и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социальной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защиты </a:t>
            </a:r>
            <a:r>
              <a:rPr dirty="0" sz="1600" spc="-15" i="1">
                <a:solidFill>
                  <a:srgbClr val="001F5F"/>
                </a:solidFill>
                <a:latin typeface="Times New Roman"/>
                <a:cs typeface="Times New Roman"/>
              </a:rPr>
              <a:t>Республики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Беларусь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от 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15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октября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 2010 </a:t>
            </a:r>
            <a:r>
              <a:rPr dirty="0" sz="1600" spc="-15" i="1">
                <a:solidFill>
                  <a:srgbClr val="001F5F"/>
                </a:solidFill>
                <a:latin typeface="Times New Roman"/>
                <a:cs typeface="Times New Roman"/>
              </a:rPr>
              <a:t>г.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№ 144 «Об 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установлении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перечня 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легких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видов 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работ, </a:t>
            </a:r>
            <a:r>
              <a:rPr dirty="0" sz="1600" spc="-15" i="1">
                <a:solidFill>
                  <a:srgbClr val="001F5F"/>
                </a:solidFill>
                <a:latin typeface="Times New Roman"/>
                <a:cs typeface="Times New Roman"/>
              </a:rPr>
              <a:t>которые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могут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выполнять 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лица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в 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возрасте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от четырнадцати</a:t>
            </a:r>
            <a:r>
              <a:rPr dirty="0" sz="1600" spc="1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до</a:t>
            </a:r>
            <a:r>
              <a:rPr dirty="0" sz="1600" spc="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шестнадцати</a:t>
            </a:r>
            <a:r>
              <a:rPr dirty="0" sz="1600" spc="1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лет»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8416" y="1151890"/>
            <a:ext cx="8355330" cy="43541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99085" marR="5080" indent="-28702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299720" algn="l"/>
              </a:tabLst>
            </a:pPr>
            <a:r>
              <a:rPr dirty="0" sz="1600" spc="-20" i="1">
                <a:latin typeface="Times New Roman"/>
                <a:cs typeface="Times New Roman"/>
              </a:rPr>
              <a:t>Работы </a:t>
            </a:r>
            <a:r>
              <a:rPr dirty="0" sz="1600" i="1">
                <a:latin typeface="Times New Roman"/>
                <a:cs typeface="Times New Roman"/>
              </a:rPr>
              <a:t>по </a:t>
            </a:r>
            <a:r>
              <a:rPr dirty="0" sz="1600" spc="-15" i="1">
                <a:latin typeface="Times New Roman"/>
                <a:cs typeface="Times New Roman"/>
              </a:rPr>
              <a:t>уборке </a:t>
            </a:r>
            <a:r>
              <a:rPr dirty="0" sz="1600" spc="-5" i="1">
                <a:latin typeface="Times New Roman"/>
                <a:cs typeface="Times New Roman"/>
              </a:rPr>
              <a:t>территорий, </a:t>
            </a:r>
            <a:r>
              <a:rPr dirty="0" sz="1600" spc="-10" i="1">
                <a:latin typeface="Times New Roman"/>
                <a:cs typeface="Times New Roman"/>
              </a:rPr>
              <a:t>квартир, </a:t>
            </a:r>
            <a:r>
              <a:rPr dirty="0" sz="1600" spc="-15" i="1">
                <a:latin typeface="Times New Roman"/>
                <a:cs typeface="Times New Roman"/>
              </a:rPr>
              <a:t>сортировке, </a:t>
            </a:r>
            <a:r>
              <a:rPr dirty="0" sz="1600" spc="-10" i="1">
                <a:latin typeface="Times New Roman"/>
                <a:cs typeface="Times New Roman"/>
              </a:rPr>
              <a:t>доставке почтовых </a:t>
            </a:r>
            <a:r>
              <a:rPr dirty="0" sz="1600" i="1">
                <a:latin typeface="Times New Roman"/>
                <a:cs typeface="Times New Roman"/>
              </a:rPr>
              <a:t>отправлений, 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печатных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средств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массовой</a:t>
            </a:r>
            <a:r>
              <a:rPr dirty="0" sz="1600" spc="-10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информации,</a:t>
            </a:r>
            <a:r>
              <a:rPr dirty="0" sz="1600" spc="-10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оформлению</a:t>
            </a:r>
            <a:r>
              <a:rPr dirty="0" sz="1600" spc="-1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помещений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для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проведения 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торжественных</a:t>
            </a:r>
            <a:r>
              <a:rPr dirty="0" sz="1600" spc="3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мероприятий,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услуг</a:t>
            </a:r>
            <a:r>
              <a:rPr dirty="0" sz="1600" spc="1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флориста, </a:t>
            </a:r>
            <a:r>
              <a:rPr dirty="0" sz="1600" spc="-10" i="1">
                <a:latin typeface="Times New Roman"/>
                <a:cs typeface="Times New Roman"/>
              </a:rPr>
              <a:t>курьерских</a:t>
            </a:r>
            <a:r>
              <a:rPr dirty="0" sz="1600" spc="25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услуг.</a:t>
            </a:r>
            <a:endParaRPr sz="1600">
              <a:latin typeface="Times New Roman"/>
              <a:cs typeface="Times New Roman"/>
            </a:endParaRPr>
          </a:p>
          <a:p>
            <a:pPr algn="just" marL="299085" marR="8255" indent="-287020">
              <a:lnSpc>
                <a:spcPct val="100000"/>
              </a:lnSpc>
              <a:spcBef>
                <a:spcPts val="1205"/>
              </a:spcBef>
              <a:buFont typeface="Wingdings"/>
              <a:buChar char=""/>
              <a:tabLst>
                <a:tab pos="299720" algn="l"/>
              </a:tabLst>
            </a:pPr>
            <a:r>
              <a:rPr dirty="0" sz="1600" spc="-10" i="1">
                <a:latin typeface="Times New Roman"/>
                <a:cs typeface="Times New Roman"/>
              </a:rPr>
              <a:t>Выдача </a:t>
            </a:r>
            <a:r>
              <a:rPr dirty="0" sz="1600" spc="-5" i="1">
                <a:latin typeface="Times New Roman"/>
                <a:cs typeface="Times New Roman"/>
              </a:rPr>
              <a:t>в </a:t>
            </a:r>
            <a:r>
              <a:rPr dirty="0" sz="1600" spc="-10" i="1">
                <a:latin typeface="Times New Roman"/>
                <a:cs typeface="Times New Roman"/>
              </a:rPr>
              <a:t>прокат спортивного </a:t>
            </a:r>
            <a:r>
              <a:rPr dirty="0" sz="1600" i="1">
                <a:latin typeface="Times New Roman"/>
                <a:cs typeface="Times New Roman"/>
              </a:rPr>
              <a:t>инвентаря, </a:t>
            </a:r>
            <a:r>
              <a:rPr dirty="0" sz="1600" spc="-10" i="1">
                <a:latin typeface="Times New Roman"/>
                <a:cs typeface="Times New Roman"/>
              </a:rPr>
              <a:t>снаряжения, </a:t>
            </a:r>
            <a:r>
              <a:rPr dirty="0" sz="1600" spc="-15" i="1">
                <a:latin typeface="Times New Roman"/>
                <a:cs typeface="Times New Roman"/>
              </a:rPr>
              <a:t>дисков, </a:t>
            </a:r>
            <a:r>
              <a:rPr dirty="0" sz="1600" spc="-10" i="1">
                <a:latin typeface="Times New Roman"/>
                <a:cs typeface="Times New Roman"/>
              </a:rPr>
              <a:t>видеокассет </a:t>
            </a:r>
            <a:r>
              <a:rPr dirty="0" sz="1600" spc="-15" i="1">
                <a:latin typeface="Times New Roman"/>
                <a:cs typeface="Times New Roman"/>
              </a:rPr>
              <a:t>(без </a:t>
            </a:r>
            <a:r>
              <a:rPr dirty="0" sz="1600" spc="-5" i="1">
                <a:latin typeface="Times New Roman"/>
                <a:cs typeface="Times New Roman"/>
              </a:rPr>
              <a:t>принятия 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выручки).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195"/>
              </a:spcBef>
              <a:buFont typeface="Wingdings"/>
              <a:buChar char=""/>
              <a:tabLst>
                <a:tab pos="299720" algn="l"/>
              </a:tabLst>
            </a:pPr>
            <a:r>
              <a:rPr dirty="0" sz="1600" spc="-5" i="1">
                <a:latin typeface="Times New Roman"/>
                <a:cs typeface="Times New Roman"/>
              </a:rPr>
              <a:t>Участие</a:t>
            </a:r>
            <a:r>
              <a:rPr dirty="0" sz="1600" spc="1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в</a:t>
            </a:r>
            <a:r>
              <a:rPr dirty="0" sz="1600" spc="1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анимационных</a:t>
            </a:r>
            <a:r>
              <a:rPr dirty="0" sz="1600" spc="3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программах и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работа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в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качестве</a:t>
            </a:r>
            <a:r>
              <a:rPr dirty="0" sz="1600" spc="35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артистического</a:t>
            </a:r>
            <a:r>
              <a:rPr dirty="0" sz="1600" spc="2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персонала.</a:t>
            </a:r>
            <a:endParaRPr sz="1600">
              <a:latin typeface="Times New Roman"/>
              <a:cs typeface="Times New Roman"/>
            </a:endParaRPr>
          </a:p>
          <a:p>
            <a:pPr algn="just" marL="299085" marR="6350" indent="-287020">
              <a:lnSpc>
                <a:spcPct val="100000"/>
              </a:lnSpc>
              <a:spcBef>
                <a:spcPts val="1205"/>
              </a:spcBef>
              <a:buFont typeface="Wingdings"/>
              <a:buChar char=""/>
              <a:tabLst>
                <a:tab pos="299720" algn="l"/>
              </a:tabLst>
            </a:pPr>
            <a:r>
              <a:rPr dirty="0" sz="1600" spc="-15" i="1">
                <a:latin typeface="Times New Roman"/>
                <a:cs typeface="Times New Roman"/>
              </a:rPr>
              <a:t>Работа</a:t>
            </a:r>
            <a:r>
              <a:rPr dirty="0" sz="1600" spc="-1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с </a:t>
            </a:r>
            <a:r>
              <a:rPr dirty="0" sz="1600" spc="-10" i="1">
                <a:latin typeface="Times New Roman"/>
                <a:cs typeface="Times New Roman"/>
              </a:rPr>
              <a:t>использованием </a:t>
            </a:r>
            <a:r>
              <a:rPr dirty="0" sz="1600" spc="-5" i="1">
                <a:latin typeface="Times New Roman"/>
                <a:cs typeface="Times New Roman"/>
              </a:rPr>
              <a:t>персонального </a:t>
            </a:r>
            <a:r>
              <a:rPr dirty="0" sz="1600" spc="-15" i="1">
                <a:latin typeface="Times New Roman"/>
                <a:cs typeface="Times New Roman"/>
              </a:rPr>
              <a:t>компьютера,</a:t>
            </a:r>
            <a:r>
              <a:rPr dirty="0" sz="1600" spc="-1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в </a:t>
            </a:r>
            <a:r>
              <a:rPr dirty="0" sz="1600" spc="-25" i="1">
                <a:latin typeface="Times New Roman"/>
                <a:cs typeface="Times New Roman"/>
              </a:rPr>
              <a:t>том</a:t>
            </a:r>
            <a:r>
              <a:rPr dirty="0" sz="1600" spc="-20" i="1">
                <a:latin typeface="Times New Roman"/>
                <a:cs typeface="Times New Roman"/>
              </a:rPr>
              <a:t> </a:t>
            </a:r>
            <a:r>
              <a:rPr dirty="0" sz="1600" spc="5" i="1">
                <a:latin typeface="Times New Roman"/>
                <a:cs typeface="Times New Roman"/>
              </a:rPr>
              <a:t>числе </a:t>
            </a:r>
            <a:r>
              <a:rPr dirty="0" sz="1600" spc="-10" i="1">
                <a:latin typeface="Times New Roman"/>
                <a:cs typeface="Times New Roman"/>
              </a:rPr>
              <a:t>набор </a:t>
            </a:r>
            <a:r>
              <a:rPr dirty="0" sz="1600" spc="-5" i="1">
                <a:latin typeface="Times New Roman"/>
                <a:cs typeface="Times New Roman"/>
              </a:rPr>
              <a:t>и </a:t>
            </a:r>
            <a:r>
              <a:rPr dirty="0" sz="1600" spc="-10" i="1">
                <a:latin typeface="Times New Roman"/>
                <a:cs typeface="Times New Roman"/>
              </a:rPr>
              <a:t>оформление 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текстов,</a:t>
            </a:r>
            <a:r>
              <a:rPr dirty="0" sz="1600" spc="-10" i="1">
                <a:latin typeface="Times New Roman"/>
                <a:cs typeface="Times New Roman"/>
              </a:rPr>
              <a:t> создание</a:t>
            </a:r>
            <a:r>
              <a:rPr dirty="0" sz="1600" spc="-5" i="1">
                <a:latin typeface="Times New Roman"/>
                <a:cs typeface="Times New Roman"/>
              </a:rPr>
              <a:t> электронных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презентаций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таблиц,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разработка</a:t>
            </a:r>
            <a:r>
              <a:rPr dirty="0" sz="1600" spc="-1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оформление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веб- 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сайтов,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образовательных,</a:t>
            </a:r>
            <a:r>
              <a:rPr dirty="0" sz="1600" spc="1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игровых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компьютерных</a:t>
            </a:r>
            <a:r>
              <a:rPr dirty="0" sz="1600" spc="2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программ.</a:t>
            </a:r>
            <a:endParaRPr sz="1600">
              <a:latin typeface="Times New Roman"/>
              <a:cs typeface="Times New Roman"/>
            </a:endParaRPr>
          </a:p>
          <a:p>
            <a:pPr algn="just" marL="299085" marR="7620" indent="-287020">
              <a:lnSpc>
                <a:spcPct val="100000"/>
              </a:lnSpc>
              <a:spcBef>
                <a:spcPts val="1200"/>
              </a:spcBef>
              <a:buFont typeface="Wingdings"/>
              <a:buChar char=""/>
              <a:tabLst>
                <a:tab pos="299720" algn="l"/>
              </a:tabLst>
            </a:pPr>
            <a:r>
              <a:rPr dirty="0" sz="1600" spc="-15" i="1">
                <a:latin typeface="Times New Roman"/>
                <a:cs typeface="Times New Roman"/>
              </a:rPr>
              <a:t>Работа</a:t>
            </a:r>
            <a:r>
              <a:rPr dirty="0" sz="1600" spc="-1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в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средствах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массовой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информации</a:t>
            </a:r>
            <a:r>
              <a:rPr dirty="0" sz="1600" spc="-10" i="1">
                <a:latin typeface="Times New Roman"/>
                <a:cs typeface="Times New Roman"/>
              </a:rPr>
              <a:t> </a:t>
            </a:r>
            <a:r>
              <a:rPr dirty="0" sz="1600" i="1">
                <a:latin typeface="Times New Roman"/>
                <a:cs typeface="Times New Roman"/>
              </a:rPr>
              <a:t>по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подготовке</a:t>
            </a:r>
            <a:r>
              <a:rPr dirty="0" sz="1600" spc="-5" i="1">
                <a:latin typeface="Times New Roman"/>
                <a:cs typeface="Times New Roman"/>
              </a:rPr>
              <a:t> статей,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выступлений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 </a:t>
            </a:r>
            <a:r>
              <a:rPr dirty="0" sz="1600" spc="-38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фоторепортажей,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ведение</a:t>
            </a:r>
            <a:r>
              <a:rPr dirty="0" sz="1600" spc="2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теле-</a:t>
            </a:r>
            <a:r>
              <a:rPr dirty="0" sz="1600" spc="1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радиопередач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участие</a:t>
            </a:r>
            <a:r>
              <a:rPr dirty="0" sz="1600" spc="2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в них.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200"/>
              </a:spcBef>
              <a:buFont typeface="Wingdings"/>
              <a:buChar char=""/>
              <a:tabLst>
                <a:tab pos="299720" algn="l"/>
              </a:tabLst>
            </a:pPr>
            <a:r>
              <a:rPr dirty="0" sz="1600" spc="-15" i="1">
                <a:latin typeface="Times New Roman"/>
                <a:cs typeface="Times New Roman"/>
              </a:rPr>
              <a:t>Прием</a:t>
            </a:r>
            <a:r>
              <a:rPr dirty="0" sz="1600" spc="-1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 </a:t>
            </a:r>
            <a:r>
              <a:rPr dirty="0" sz="1600" spc="-10" i="1">
                <a:latin typeface="Times New Roman"/>
                <a:cs typeface="Times New Roman"/>
              </a:rPr>
              <a:t>выдача</a:t>
            </a:r>
            <a:r>
              <a:rPr dirty="0" sz="1600" spc="20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одежды</a:t>
            </a:r>
            <a:r>
              <a:rPr dirty="0" sz="1600" spc="1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в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гардеробе.</a:t>
            </a:r>
            <a:endParaRPr sz="1600">
              <a:latin typeface="Times New Roman"/>
              <a:cs typeface="Times New Roman"/>
            </a:endParaRPr>
          </a:p>
          <a:p>
            <a:pPr algn="just" marL="299085" marR="5080" indent="-287020">
              <a:lnSpc>
                <a:spcPct val="100000"/>
              </a:lnSpc>
              <a:spcBef>
                <a:spcPts val="1200"/>
              </a:spcBef>
              <a:buFont typeface="Wingdings"/>
              <a:buChar char=""/>
              <a:tabLst>
                <a:tab pos="299720" algn="l"/>
              </a:tabLst>
            </a:pPr>
            <a:r>
              <a:rPr dirty="0" sz="1600" spc="-10" i="1">
                <a:latin typeface="Times New Roman"/>
                <a:cs typeface="Times New Roman"/>
              </a:rPr>
              <a:t>Расклейка </a:t>
            </a:r>
            <a:r>
              <a:rPr dirty="0" sz="1600" spc="-5" i="1">
                <a:latin typeface="Times New Roman"/>
                <a:cs typeface="Times New Roman"/>
              </a:rPr>
              <a:t>объявлений и (или) распространение </a:t>
            </a:r>
            <a:r>
              <a:rPr dirty="0" sz="1600" spc="-15" i="1">
                <a:latin typeface="Times New Roman"/>
                <a:cs typeface="Times New Roman"/>
              </a:rPr>
              <a:t>информации </a:t>
            </a:r>
            <a:r>
              <a:rPr dirty="0" sz="1600" spc="-5" i="1">
                <a:latin typeface="Times New Roman"/>
                <a:cs typeface="Times New Roman"/>
              </a:rPr>
              <a:t>о </a:t>
            </a:r>
            <a:r>
              <a:rPr dirty="0" sz="1600" spc="-10" i="1">
                <a:latin typeface="Times New Roman"/>
                <a:cs typeface="Times New Roman"/>
              </a:rPr>
              <a:t>продукции, товарах, </a:t>
            </a:r>
            <a:r>
              <a:rPr dirty="0" sz="1600" spc="-5" i="1">
                <a:latin typeface="Times New Roman"/>
                <a:cs typeface="Times New Roman"/>
              </a:rPr>
              <a:t>работах 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или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услугах,</a:t>
            </a:r>
            <a:r>
              <a:rPr dirty="0" sz="1600" spc="15" i="1">
                <a:latin typeface="Times New Roman"/>
                <a:cs typeface="Times New Roman"/>
              </a:rPr>
              <a:t> </a:t>
            </a:r>
            <a:r>
              <a:rPr dirty="0" sz="1600" spc="-20" i="1">
                <a:latin typeface="Times New Roman"/>
                <a:cs typeface="Times New Roman"/>
              </a:rPr>
              <a:t>конкурсах,</a:t>
            </a:r>
            <a:r>
              <a:rPr dirty="0" sz="1600" spc="3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лотереях,</a:t>
            </a:r>
            <a:r>
              <a:rPr dirty="0" sz="1600" spc="1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играх и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иных</a:t>
            </a:r>
            <a:r>
              <a:rPr dirty="0" sz="1600" spc="2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мероприятиях.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72450" y="116586"/>
            <a:ext cx="828675" cy="76834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95541" y="260616"/>
            <a:ext cx="6913245" cy="70802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368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dirty="0" sz="2000" spc="-5" b="1">
                <a:solidFill>
                  <a:srgbClr val="0033CC"/>
                </a:solidFill>
                <a:latin typeface="Times New Roman"/>
                <a:cs typeface="Times New Roman"/>
              </a:rPr>
              <a:t>Легкие виды</a:t>
            </a:r>
            <a:r>
              <a:rPr dirty="0" sz="200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2000" spc="-35" b="1">
                <a:solidFill>
                  <a:srgbClr val="0033CC"/>
                </a:solidFill>
                <a:latin typeface="Times New Roman"/>
                <a:cs typeface="Times New Roman"/>
              </a:rPr>
              <a:t>работ,</a:t>
            </a:r>
            <a:r>
              <a:rPr dirty="0" sz="2000" spc="-15" b="1">
                <a:solidFill>
                  <a:srgbClr val="0033CC"/>
                </a:solidFill>
                <a:latin typeface="Times New Roman"/>
                <a:cs typeface="Times New Roman"/>
              </a:rPr>
              <a:t> которые</a:t>
            </a:r>
            <a:r>
              <a:rPr dirty="0" sz="2000" spc="-1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0033CC"/>
                </a:solidFill>
                <a:latin typeface="Times New Roman"/>
                <a:cs typeface="Times New Roman"/>
              </a:rPr>
              <a:t>могут</a:t>
            </a:r>
            <a:r>
              <a:rPr dirty="0" sz="2000" spc="-3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2000" spc="-10" b="1">
                <a:solidFill>
                  <a:srgbClr val="0033CC"/>
                </a:solidFill>
                <a:latin typeface="Times New Roman"/>
                <a:cs typeface="Times New Roman"/>
              </a:rPr>
              <a:t>выполнять</a:t>
            </a:r>
            <a:r>
              <a:rPr dirty="0" sz="200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>
                <a:solidFill>
                  <a:srgbClr val="0033CC"/>
                </a:solidFill>
                <a:latin typeface="Times New Roman"/>
                <a:cs typeface="Times New Roman"/>
              </a:rPr>
              <a:t>лица</a:t>
            </a:r>
            <a:endParaRPr sz="2000">
              <a:latin typeface="Times New Roman"/>
              <a:cs typeface="Times New Roman"/>
            </a:endParaRPr>
          </a:p>
          <a:p>
            <a:pPr algn="ctr" marL="1270">
              <a:lnSpc>
                <a:spcPct val="100000"/>
              </a:lnSpc>
            </a:pPr>
            <a:r>
              <a:rPr dirty="0" sz="2000" b="1">
                <a:solidFill>
                  <a:srgbClr val="0033CC"/>
                </a:solidFill>
                <a:latin typeface="Times New Roman"/>
                <a:cs typeface="Times New Roman"/>
              </a:rPr>
              <a:t>в</a:t>
            </a:r>
            <a:r>
              <a:rPr dirty="0" sz="2000" spc="-25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>
                <a:solidFill>
                  <a:srgbClr val="0033CC"/>
                </a:solidFill>
                <a:latin typeface="Times New Roman"/>
                <a:cs typeface="Times New Roman"/>
              </a:rPr>
              <a:t>возрасте</a:t>
            </a:r>
            <a:r>
              <a:rPr dirty="0" sz="2000" spc="-15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2000" spc="-10" b="1">
                <a:solidFill>
                  <a:srgbClr val="0033CC"/>
                </a:solidFill>
                <a:latin typeface="Times New Roman"/>
                <a:cs typeface="Times New Roman"/>
              </a:rPr>
              <a:t>от</a:t>
            </a:r>
            <a:r>
              <a:rPr dirty="0" sz="2000" spc="-2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0033CC"/>
                </a:solidFill>
                <a:latin typeface="Times New Roman"/>
                <a:cs typeface="Times New Roman"/>
              </a:rPr>
              <a:t>14</a:t>
            </a:r>
            <a:r>
              <a:rPr dirty="0" sz="2000" spc="-2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>
                <a:solidFill>
                  <a:srgbClr val="0033CC"/>
                </a:solidFill>
                <a:latin typeface="Times New Roman"/>
                <a:cs typeface="Times New Roman"/>
              </a:rPr>
              <a:t>до </a:t>
            </a:r>
            <a:r>
              <a:rPr dirty="0" sz="2000" b="1">
                <a:solidFill>
                  <a:srgbClr val="0033CC"/>
                </a:solidFill>
                <a:latin typeface="Times New Roman"/>
                <a:cs typeface="Times New Roman"/>
              </a:rPr>
              <a:t>16</a:t>
            </a:r>
            <a:r>
              <a:rPr dirty="0" sz="2000" spc="-1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>
                <a:solidFill>
                  <a:srgbClr val="0033CC"/>
                </a:solidFill>
                <a:latin typeface="Times New Roman"/>
                <a:cs typeface="Times New Roman"/>
              </a:rPr>
              <a:t>лет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0608" y="5903110"/>
            <a:ext cx="8353425" cy="831215"/>
          </a:xfrm>
          <a:custGeom>
            <a:avLst/>
            <a:gdLst/>
            <a:ahLst/>
            <a:cxnLst/>
            <a:rect l="l" t="t" r="r" b="b"/>
            <a:pathLst>
              <a:path w="8353425" h="831215">
                <a:moveTo>
                  <a:pt x="8352917" y="0"/>
                </a:moveTo>
                <a:lnTo>
                  <a:pt x="0" y="0"/>
                </a:lnTo>
                <a:lnTo>
                  <a:pt x="0" y="830999"/>
                </a:lnTo>
                <a:lnTo>
                  <a:pt x="8352917" y="830999"/>
                </a:lnTo>
                <a:lnTo>
                  <a:pt x="8352917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02437" y="1151890"/>
            <a:ext cx="8268334" cy="55314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99085" marR="41275" indent="-28702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299720" algn="l"/>
              </a:tabLst>
            </a:pPr>
            <a:r>
              <a:rPr dirty="0" sz="1600" spc="-10" i="1">
                <a:latin typeface="Times New Roman"/>
                <a:cs typeface="Times New Roman"/>
              </a:rPr>
              <a:t>Строительные,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ремонтно-строительные</a:t>
            </a:r>
            <a:r>
              <a:rPr dirty="0" sz="1600" spc="-5" i="1">
                <a:latin typeface="Times New Roman"/>
                <a:cs typeface="Times New Roman"/>
              </a:rPr>
              <a:t> и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реставрационные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работы,</a:t>
            </a:r>
            <a:r>
              <a:rPr dirty="0" sz="1600" spc="-5" i="1">
                <a:latin typeface="Times New Roman"/>
                <a:cs typeface="Times New Roman"/>
              </a:rPr>
              <a:t> не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связанные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с 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эксплуатацией оборудования, </a:t>
            </a:r>
            <a:r>
              <a:rPr dirty="0" sz="1600" i="1">
                <a:latin typeface="Times New Roman"/>
                <a:cs typeface="Times New Roman"/>
              </a:rPr>
              <a:t>машин </a:t>
            </a:r>
            <a:r>
              <a:rPr dirty="0" sz="1600" spc="-5" i="1">
                <a:latin typeface="Times New Roman"/>
                <a:cs typeface="Times New Roman"/>
              </a:rPr>
              <a:t>и </a:t>
            </a:r>
            <a:r>
              <a:rPr dirty="0" sz="1600" spc="-10" i="1">
                <a:latin typeface="Times New Roman"/>
                <a:cs typeface="Times New Roman"/>
              </a:rPr>
              <a:t>механизмов, применением </a:t>
            </a:r>
            <a:r>
              <a:rPr dirty="0" sz="1600" spc="-15" i="1">
                <a:latin typeface="Times New Roman"/>
                <a:cs typeface="Times New Roman"/>
              </a:rPr>
              <a:t>электромеханического </a:t>
            </a:r>
            <a:r>
              <a:rPr dirty="0" sz="1600" spc="-5" i="1">
                <a:latin typeface="Times New Roman"/>
                <a:cs typeface="Times New Roman"/>
              </a:rPr>
              <a:t>и 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пневматического инструмента, </a:t>
            </a:r>
            <a:r>
              <a:rPr dirty="0" sz="1600" spc="-5" i="1">
                <a:latin typeface="Times New Roman"/>
                <a:cs typeface="Times New Roman"/>
              </a:rPr>
              <a:t>материалов, </a:t>
            </a:r>
            <a:r>
              <a:rPr dirty="0" sz="1600" spc="-15" i="1">
                <a:latin typeface="Times New Roman"/>
                <a:cs typeface="Times New Roman"/>
              </a:rPr>
              <a:t>содержащих </a:t>
            </a:r>
            <a:r>
              <a:rPr dirty="0" sz="1600" spc="-5" i="1">
                <a:latin typeface="Times New Roman"/>
                <a:cs typeface="Times New Roman"/>
              </a:rPr>
              <a:t>свинец, </a:t>
            </a:r>
            <a:r>
              <a:rPr dirty="0" sz="1600" spc="-10" i="1">
                <a:latin typeface="Times New Roman"/>
                <a:cs typeface="Times New Roman"/>
              </a:rPr>
              <a:t>бензол, метанол </a:t>
            </a:r>
            <a:r>
              <a:rPr dirty="0" sz="1600" spc="-5" i="1">
                <a:latin typeface="Times New Roman"/>
                <a:cs typeface="Times New Roman"/>
              </a:rPr>
              <a:t>и их 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дериваты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-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ксилол,</a:t>
            </a:r>
            <a:r>
              <a:rPr dirty="0" sz="1600" spc="-10" i="1">
                <a:latin typeface="Times New Roman"/>
                <a:cs typeface="Times New Roman"/>
              </a:rPr>
              <a:t> </a:t>
            </a:r>
            <a:r>
              <a:rPr dirty="0" sz="1600" spc="-20" i="1">
                <a:latin typeface="Times New Roman"/>
                <a:cs typeface="Times New Roman"/>
              </a:rPr>
              <a:t>толуол</a:t>
            </a:r>
            <a:r>
              <a:rPr dirty="0" sz="1600" spc="-1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сложные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спирты,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эпоксидные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смолы,</a:t>
            </a:r>
            <a:r>
              <a:rPr dirty="0" sz="1600" spc="38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эфиры</a:t>
            </a:r>
            <a:r>
              <a:rPr dirty="0" sz="1600" spc="38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</a:t>
            </a:r>
            <a:r>
              <a:rPr dirty="0" sz="1600" spc="39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другие 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вредные</a:t>
            </a:r>
            <a:r>
              <a:rPr dirty="0" sz="1600" spc="-5" i="1">
                <a:latin typeface="Times New Roman"/>
                <a:cs typeface="Times New Roman"/>
              </a:rPr>
              <a:t> и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токсичные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i="1">
                <a:latin typeface="Times New Roman"/>
                <a:cs typeface="Times New Roman"/>
              </a:rPr>
              <a:t>вещества,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25" i="1">
                <a:latin typeface="Times New Roman"/>
                <a:cs typeface="Times New Roman"/>
              </a:rPr>
              <a:t>подъемом</a:t>
            </a:r>
            <a:r>
              <a:rPr dirty="0" sz="1600" spc="-2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на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25" i="1">
                <a:latin typeface="Times New Roman"/>
                <a:cs typeface="Times New Roman"/>
              </a:rPr>
              <a:t>высоту,</a:t>
            </a:r>
            <a:r>
              <a:rPr dirty="0" sz="1600" spc="-20" i="1">
                <a:latin typeface="Times New Roman"/>
                <a:cs typeface="Times New Roman"/>
              </a:rPr>
              <a:t> </a:t>
            </a:r>
            <a:r>
              <a:rPr dirty="0" sz="1600" i="1">
                <a:latin typeface="Times New Roman"/>
                <a:cs typeface="Times New Roman"/>
              </a:rPr>
              <a:t>при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обеспечении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соблюдения </a:t>
            </a:r>
            <a:r>
              <a:rPr dirty="0" sz="1600" spc="-10" i="1">
                <a:latin typeface="Times New Roman"/>
                <a:cs typeface="Times New Roman"/>
              </a:rPr>
              <a:t> </a:t>
            </a:r>
            <a:r>
              <a:rPr dirty="0" sz="1600" i="1">
                <a:latin typeface="Times New Roman"/>
                <a:cs typeface="Times New Roman"/>
              </a:rPr>
              <a:t>установленных</a:t>
            </a:r>
            <a:r>
              <a:rPr dirty="0" sz="1600" spc="45" i="1">
                <a:latin typeface="Times New Roman"/>
                <a:cs typeface="Times New Roman"/>
              </a:rPr>
              <a:t> </a:t>
            </a:r>
            <a:r>
              <a:rPr dirty="0" sz="1600" spc="-25" i="1">
                <a:latin typeface="Times New Roman"/>
                <a:cs typeface="Times New Roman"/>
              </a:rPr>
              <a:t>норм</a:t>
            </a:r>
            <a:r>
              <a:rPr dirty="0" sz="1600" spc="10" i="1">
                <a:latin typeface="Times New Roman"/>
                <a:cs typeface="Times New Roman"/>
              </a:rPr>
              <a:t> </a:t>
            </a:r>
            <a:r>
              <a:rPr dirty="0" sz="1600" spc="-20" i="1">
                <a:latin typeface="Times New Roman"/>
                <a:cs typeface="Times New Roman"/>
              </a:rPr>
              <a:t>подъема</a:t>
            </a:r>
            <a:r>
              <a:rPr dirty="0" sz="1600" spc="1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перемещения</a:t>
            </a:r>
            <a:r>
              <a:rPr dirty="0" sz="1600" spc="5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тяжестей</a:t>
            </a:r>
            <a:r>
              <a:rPr dirty="0" sz="1600" spc="1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вручную.</a:t>
            </a:r>
            <a:endParaRPr sz="1600">
              <a:latin typeface="Times New Roman"/>
              <a:cs typeface="Times New Roman"/>
            </a:endParaRPr>
          </a:p>
          <a:p>
            <a:pPr algn="just" marL="299085" marR="43180" indent="-287020">
              <a:lnSpc>
                <a:spcPct val="100000"/>
              </a:lnSpc>
              <a:spcBef>
                <a:spcPts val="605"/>
              </a:spcBef>
              <a:buFont typeface="Wingdings"/>
              <a:buChar char=""/>
              <a:tabLst>
                <a:tab pos="299720" algn="l"/>
              </a:tabLst>
            </a:pPr>
            <a:r>
              <a:rPr dirty="0" sz="1600" spc="-5" i="1">
                <a:latin typeface="Times New Roman"/>
                <a:cs typeface="Times New Roman"/>
              </a:rPr>
              <a:t>Участие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в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мероприятиях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модельной</a:t>
            </a:r>
            <a:r>
              <a:rPr dirty="0" sz="1600" spc="-5" i="1">
                <a:latin typeface="Times New Roman"/>
                <a:cs typeface="Times New Roman"/>
              </a:rPr>
              <a:t> деятельности: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кастинг,</a:t>
            </a:r>
            <a:r>
              <a:rPr dirty="0" sz="1600" spc="-5" i="1">
                <a:latin typeface="Times New Roman"/>
                <a:cs typeface="Times New Roman"/>
              </a:rPr>
              <a:t> позирование,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фото-, 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видеосъемка,</a:t>
            </a:r>
            <a:r>
              <a:rPr dirty="0" sz="1600" spc="-10" i="1">
                <a:latin typeface="Times New Roman"/>
                <a:cs typeface="Times New Roman"/>
              </a:rPr>
              <a:t> </a:t>
            </a:r>
            <a:r>
              <a:rPr dirty="0" sz="1600" i="1">
                <a:latin typeface="Times New Roman"/>
                <a:cs typeface="Times New Roman"/>
              </a:rPr>
              <a:t>дефиле, </a:t>
            </a:r>
            <a:r>
              <a:rPr dirty="0" sz="1600" spc="-10" i="1">
                <a:latin typeface="Times New Roman"/>
                <a:cs typeface="Times New Roman"/>
              </a:rPr>
              <a:t>примерка,</a:t>
            </a:r>
            <a:r>
              <a:rPr dirty="0" sz="1600" spc="-5" i="1">
                <a:latin typeface="Times New Roman"/>
                <a:cs typeface="Times New Roman"/>
              </a:rPr>
              <a:t> репетиция,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демонстрация,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предпоказ</a:t>
            </a:r>
            <a:r>
              <a:rPr dirty="0" sz="1600" spc="-1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показ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одежды </a:t>
            </a:r>
            <a:r>
              <a:rPr dirty="0" sz="1600" spc="-10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(причесок,</a:t>
            </a:r>
            <a:r>
              <a:rPr dirty="0" sz="1600" spc="-10" i="1">
                <a:latin typeface="Times New Roman"/>
                <a:cs typeface="Times New Roman"/>
              </a:rPr>
              <a:t> аксессуаров</a:t>
            </a:r>
            <a:r>
              <a:rPr dirty="0" sz="1600" spc="-5" i="1">
                <a:latin typeface="Times New Roman"/>
                <a:cs typeface="Times New Roman"/>
              </a:rPr>
              <a:t> и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другого),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эксперименты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i="1">
                <a:latin typeface="Times New Roman"/>
                <a:cs typeface="Times New Roman"/>
              </a:rPr>
              <a:t>по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созданию</a:t>
            </a:r>
            <a:r>
              <a:rPr dirty="0" sz="1600" spc="-1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новых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моделей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одежды </a:t>
            </a:r>
            <a:r>
              <a:rPr dirty="0" sz="1600" spc="-38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(моделей</a:t>
            </a:r>
            <a:r>
              <a:rPr dirty="0" sz="1600" spc="4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причесок,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аксессуаров).</a:t>
            </a:r>
            <a:endParaRPr sz="1600">
              <a:latin typeface="Times New Roman"/>
              <a:cs typeface="Times New Roman"/>
            </a:endParaRPr>
          </a:p>
          <a:p>
            <a:pPr algn="just" marL="299085" marR="44450" indent="-287020">
              <a:lnSpc>
                <a:spcPct val="100000"/>
              </a:lnSpc>
              <a:spcBef>
                <a:spcPts val="600"/>
              </a:spcBef>
              <a:buFont typeface="Wingdings"/>
              <a:buChar char=""/>
              <a:tabLst>
                <a:tab pos="299720" algn="l"/>
              </a:tabLst>
            </a:pPr>
            <a:r>
              <a:rPr dirty="0" sz="1600" spc="-5" i="1">
                <a:latin typeface="Times New Roman"/>
                <a:cs typeface="Times New Roman"/>
              </a:rPr>
              <a:t>Взвешивание на </a:t>
            </a:r>
            <a:r>
              <a:rPr dirty="0" sz="1600" spc="-15" i="1">
                <a:latin typeface="Times New Roman"/>
                <a:cs typeface="Times New Roman"/>
              </a:rPr>
              <a:t>весах, </a:t>
            </a:r>
            <a:r>
              <a:rPr dirty="0" sz="1600" spc="-10" i="1">
                <a:latin typeface="Times New Roman"/>
                <a:cs typeface="Times New Roman"/>
              </a:rPr>
              <a:t>комплектование, </a:t>
            </a:r>
            <a:r>
              <a:rPr dirty="0" sz="1600" spc="-15" i="1">
                <a:latin typeface="Times New Roman"/>
                <a:cs typeface="Times New Roman"/>
              </a:rPr>
              <a:t>сортировка, </a:t>
            </a:r>
            <a:r>
              <a:rPr dirty="0" sz="1600" spc="-20" i="1">
                <a:latin typeface="Times New Roman"/>
                <a:cs typeface="Times New Roman"/>
              </a:rPr>
              <a:t>упаковка </a:t>
            </a:r>
            <a:r>
              <a:rPr dirty="0" sz="1600" spc="-5" i="1">
                <a:latin typeface="Times New Roman"/>
                <a:cs typeface="Times New Roman"/>
              </a:rPr>
              <a:t>товаров, </a:t>
            </a:r>
            <a:r>
              <a:rPr dirty="0" sz="1600" i="1">
                <a:latin typeface="Times New Roman"/>
                <a:cs typeface="Times New Roman"/>
              </a:rPr>
              <a:t>укладка </a:t>
            </a:r>
            <a:r>
              <a:rPr dirty="0" sz="1600" spc="-5" i="1">
                <a:latin typeface="Times New Roman"/>
                <a:cs typeface="Times New Roman"/>
              </a:rPr>
              <a:t>на </a:t>
            </a:r>
            <a:r>
              <a:rPr dirty="0" sz="1600" spc="-15" i="1">
                <a:latin typeface="Times New Roman"/>
                <a:cs typeface="Times New Roman"/>
              </a:rPr>
              <a:t>полки </a:t>
            </a:r>
            <a:r>
              <a:rPr dirty="0" sz="1600" spc="-5" i="1">
                <a:latin typeface="Times New Roman"/>
                <a:cs typeface="Times New Roman"/>
              </a:rPr>
              <a:t>и 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установка</a:t>
            </a:r>
            <a:r>
              <a:rPr dirty="0" sz="1600" spc="1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ценников</a:t>
            </a:r>
            <a:r>
              <a:rPr dirty="0" sz="1600" spc="2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на</a:t>
            </a:r>
            <a:r>
              <a:rPr dirty="0" sz="1600" spc="1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товары.</a:t>
            </a:r>
            <a:endParaRPr sz="1600">
              <a:latin typeface="Times New Roman"/>
              <a:cs typeface="Times New Roman"/>
            </a:endParaRPr>
          </a:p>
          <a:p>
            <a:pPr algn="just" marL="299085" marR="41910" indent="-287020">
              <a:lnSpc>
                <a:spcPct val="100000"/>
              </a:lnSpc>
              <a:spcBef>
                <a:spcPts val="600"/>
              </a:spcBef>
              <a:buFont typeface="Wingdings"/>
              <a:buChar char=""/>
              <a:tabLst>
                <a:tab pos="299720" algn="l"/>
              </a:tabLst>
            </a:pPr>
            <a:r>
              <a:rPr dirty="0" sz="1600" spc="-5" i="1">
                <a:latin typeface="Times New Roman"/>
                <a:cs typeface="Times New Roman"/>
              </a:rPr>
              <a:t>Сервировка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столов</a:t>
            </a:r>
            <a:r>
              <a:rPr dirty="0" sz="1600" spc="-5" i="1">
                <a:latin typeface="Times New Roman"/>
                <a:cs typeface="Times New Roman"/>
              </a:rPr>
              <a:t> и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сбор</a:t>
            </a:r>
            <a:r>
              <a:rPr dirty="0" sz="1600" spc="-1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грязной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посуды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в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объектах</a:t>
            </a:r>
            <a:r>
              <a:rPr dirty="0" sz="1600" spc="-1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общественного</a:t>
            </a:r>
            <a:r>
              <a:rPr dirty="0" sz="1600" spc="395" i="1">
                <a:latin typeface="Times New Roman"/>
                <a:cs typeface="Times New Roman"/>
              </a:rPr>
              <a:t> </a:t>
            </a:r>
            <a:r>
              <a:rPr dirty="0" sz="1600" i="1">
                <a:latin typeface="Times New Roman"/>
                <a:cs typeface="Times New Roman"/>
              </a:rPr>
              <a:t>питания. 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Выполнение работ </a:t>
            </a:r>
            <a:r>
              <a:rPr dirty="0" sz="1600" i="1">
                <a:latin typeface="Times New Roman"/>
                <a:cs typeface="Times New Roman"/>
              </a:rPr>
              <a:t>по </a:t>
            </a:r>
            <a:r>
              <a:rPr dirty="0" sz="1600" spc="-15" i="1">
                <a:latin typeface="Times New Roman"/>
                <a:cs typeface="Times New Roman"/>
              </a:rPr>
              <a:t>уборке </a:t>
            </a:r>
            <a:r>
              <a:rPr dirty="0" sz="1600" i="1">
                <a:latin typeface="Times New Roman"/>
                <a:cs typeface="Times New Roman"/>
              </a:rPr>
              <a:t>клеток, </a:t>
            </a:r>
            <a:r>
              <a:rPr dirty="0" sz="1600" spc="-10" i="1">
                <a:latin typeface="Times New Roman"/>
                <a:cs typeface="Times New Roman"/>
              </a:rPr>
              <a:t>вольеров, </a:t>
            </a:r>
            <a:r>
              <a:rPr dirty="0" sz="1600" spc="-5" i="1">
                <a:latin typeface="Times New Roman"/>
                <a:cs typeface="Times New Roman"/>
              </a:rPr>
              <a:t>загонов, </a:t>
            </a:r>
            <a:r>
              <a:rPr dirty="0" sz="1600" spc="-10" i="1">
                <a:latin typeface="Times New Roman"/>
                <a:cs typeface="Times New Roman"/>
              </a:rPr>
              <a:t>подсобных </a:t>
            </a:r>
            <a:r>
              <a:rPr dirty="0" sz="1600" spc="-5" i="1">
                <a:latin typeface="Times New Roman"/>
                <a:cs typeface="Times New Roman"/>
              </a:rPr>
              <a:t>помещений и </a:t>
            </a:r>
            <a:r>
              <a:rPr dirty="0" sz="1600" spc="-10" i="1">
                <a:latin typeface="Times New Roman"/>
                <a:cs typeface="Times New Roman"/>
              </a:rPr>
              <a:t>гнездовых 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spc="-20" i="1">
                <a:latin typeface="Times New Roman"/>
                <a:cs typeface="Times New Roman"/>
              </a:rPr>
              <a:t>домиков,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мытью</a:t>
            </a:r>
            <a:r>
              <a:rPr dirty="0" sz="1600" spc="10" i="1">
                <a:latin typeface="Times New Roman"/>
                <a:cs typeface="Times New Roman"/>
              </a:rPr>
              <a:t> </a:t>
            </a:r>
            <a:r>
              <a:rPr dirty="0" sz="1600" spc="-25" i="1">
                <a:latin typeface="Times New Roman"/>
                <a:cs typeface="Times New Roman"/>
              </a:rPr>
              <a:t>кормушек</a:t>
            </a:r>
            <a:r>
              <a:rPr dirty="0" sz="1600" spc="2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</a:t>
            </a:r>
            <a:r>
              <a:rPr dirty="0" sz="1600" i="1">
                <a:latin typeface="Times New Roman"/>
                <a:cs typeface="Times New Roman"/>
              </a:rPr>
              <a:t> поилок.</a:t>
            </a:r>
            <a:endParaRPr sz="1600">
              <a:latin typeface="Times New Roman"/>
              <a:cs typeface="Times New Roman"/>
            </a:endParaRPr>
          </a:p>
          <a:p>
            <a:pPr algn="just" marL="299085" indent="-287020">
              <a:lnSpc>
                <a:spcPct val="100000"/>
              </a:lnSpc>
              <a:spcBef>
                <a:spcPts val="600"/>
              </a:spcBef>
              <a:buFont typeface="Wingdings"/>
              <a:buChar char=""/>
              <a:tabLst>
                <a:tab pos="299720" algn="l"/>
              </a:tabLst>
            </a:pPr>
            <a:r>
              <a:rPr dirty="0" sz="1600" spc="-20" i="1">
                <a:latin typeface="Times New Roman"/>
                <a:cs typeface="Times New Roman"/>
              </a:rPr>
              <a:t>Работы</a:t>
            </a:r>
            <a:r>
              <a:rPr dirty="0" sz="1600" spc="-10" i="1">
                <a:latin typeface="Times New Roman"/>
                <a:cs typeface="Times New Roman"/>
              </a:rPr>
              <a:t> </a:t>
            </a:r>
            <a:r>
              <a:rPr dirty="0" sz="1600" i="1">
                <a:latin typeface="Times New Roman"/>
                <a:cs typeface="Times New Roman"/>
              </a:rPr>
              <a:t>по </a:t>
            </a:r>
            <a:r>
              <a:rPr dirty="0" sz="1600" spc="-15" i="1">
                <a:latin typeface="Times New Roman"/>
                <a:cs typeface="Times New Roman"/>
              </a:rPr>
              <a:t>ремонту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 </a:t>
            </a:r>
            <a:r>
              <a:rPr dirty="0" sz="1600" spc="-10" i="1">
                <a:latin typeface="Times New Roman"/>
                <a:cs typeface="Times New Roman"/>
              </a:rPr>
              <a:t>переплету</a:t>
            </a:r>
            <a:r>
              <a:rPr dirty="0" sz="1600" spc="1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книг.</a:t>
            </a:r>
            <a:endParaRPr sz="1600">
              <a:latin typeface="Times New Roman"/>
              <a:cs typeface="Times New Roman"/>
            </a:endParaRPr>
          </a:p>
          <a:p>
            <a:pPr algn="just" marL="299085" indent="-287020">
              <a:lnSpc>
                <a:spcPct val="100000"/>
              </a:lnSpc>
              <a:spcBef>
                <a:spcPts val="600"/>
              </a:spcBef>
              <a:buFont typeface="Wingdings"/>
              <a:buChar char=""/>
              <a:tabLst>
                <a:tab pos="299720" algn="l"/>
              </a:tabLst>
            </a:pPr>
            <a:r>
              <a:rPr dirty="0" sz="1600" spc="-5" i="1">
                <a:latin typeface="Times New Roman"/>
                <a:cs typeface="Times New Roman"/>
              </a:rPr>
              <a:t>Ручная</a:t>
            </a:r>
            <a:r>
              <a:rPr dirty="0" sz="1600" spc="10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мойка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автомобилей.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Times New Roman"/>
              <a:cs typeface="Times New Roman"/>
            </a:endParaRPr>
          </a:p>
          <a:p>
            <a:pPr marL="139700">
              <a:lnSpc>
                <a:spcPct val="100000"/>
              </a:lnSpc>
            </a:pP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постановление</a:t>
            </a:r>
            <a:r>
              <a:rPr dirty="0" sz="1600" spc="1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Министерства</a:t>
            </a:r>
            <a:r>
              <a:rPr dirty="0" sz="1600" spc="1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труда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 и</a:t>
            </a:r>
            <a:r>
              <a:rPr dirty="0" sz="1600" spc="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социальной</a:t>
            </a:r>
            <a:r>
              <a:rPr dirty="0" sz="1600" spc="-1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защиты</a:t>
            </a:r>
            <a:r>
              <a:rPr dirty="0" sz="1600" spc="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15" i="1">
                <a:solidFill>
                  <a:srgbClr val="001F5F"/>
                </a:solidFill>
                <a:latin typeface="Times New Roman"/>
                <a:cs typeface="Times New Roman"/>
              </a:rPr>
              <a:t>Республики</a:t>
            </a:r>
            <a:r>
              <a:rPr dirty="0" sz="1600" spc="2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Беларусь</a:t>
            </a:r>
            <a:endParaRPr sz="1600">
              <a:latin typeface="Times New Roman"/>
              <a:cs typeface="Times New Roman"/>
            </a:endParaRPr>
          </a:p>
          <a:p>
            <a:pPr marL="139700" marR="5080">
              <a:lnSpc>
                <a:spcPts val="1880"/>
              </a:lnSpc>
              <a:spcBef>
                <a:spcPts val="95"/>
              </a:spcBef>
            </a:pP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от 15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октября</a:t>
            </a:r>
            <a:r>
              <a:rPr dirty="0" sz="1600" spc="1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2010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15" i="1">
                <a:solidFill>
                  <a:srgbClr val="001F5F"/>
                </a:solidFill>
                <a:latin typeface="Times New Roman"/>
                <a:cs typeface="Times New Roman"/>
              </a:rPr>
              <a:t>г.</a:t>
            </a:r>
            <a:r>
              <a:rPr dirty="0" sz="1600" spc="1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№</a:t>
            </a:r>
            <a:r>
              <a:rPr dirty="0" sz="1600" spc="1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144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«Об</a:t>
            </a:r>
            <a:r>
              <a:rPr dirty="0" sz="1600" spc="1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установлении</a:t>
            </a:r>
            <a:r>
              <a:rPr dirty="0" sz="1600" spc="1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перечня</a:t>
            </a:r>
            <a:r>
              <a:rPr dirty="0" sz="1600" spc="4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легких</a:t>
            </a:r>
            <a:r>
              <a:rPr dirty="0" sz="1600" spc="2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видов</a:t>
            </a:r>
            <a:r>
              <a:rPr dirty="0" sz="1600" spc="1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работ,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15" i="1">
                <a:solidFill>
                  <a:srgbClr val="001F5F"/>
                </a:solidFill>
                <a:latin typeface="Times New Roman"/>
                <a:cs typeface="Times New Roman"/>
              </a:rPr>
              <a:t>которые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могут </a:t>
            </a:r>
            <a:r>
              <a:rPr dirty="0" sz="1600" spc="-38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выполнять</a:t>
            </a:r>
            <a:r>
              <a:rPr dirty="0" sz="1600" spc="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лица</a:t>
            </a:r>
            <a:r>
              <a:rPr dirty="0" sz="1600" spc="-1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dirty="0" sz="1600" spc="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возрасте</a:t>
            </a:r>
            <a:r>
              <a:rPr dirty="0" sz="1600" spc="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от четырнадцати</a:t>
            </a:r>
            <a:r>
              <a:rPr dirty="0" sz="1600" spc="1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до</a:t>
            </a:r>
            <a:r>
              <a:rPr dirty="0" sz="1600" spc="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шестнадцати</a:t>
            </a:r>
            <a:r>
              <a:rPr dirty="0" sz="1600" spc="1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лет»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1439" y="249936"/>
            <a:ext cx="4326890" cy="899160"/>
            <a:chOff x="91439" y="249936"/>
            <a:chExt cx="4326890" cy="89916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439" y="249936"/>
              <a:ext cx="4326636" cy="89915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5280" y="809244"/>
              <a:ext cx="3838955" cy="71627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895088" y="704087"/>
            <a:ext cx="4183379" cy="1121664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30200" y="352170"/>
            <a:ext cx="3821429" cy="5137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Лиц,</a:t>
            </a:r>
            <a:r>
              <a:rPr dirty="0" spc="-30"/>
              <a:t> </a:t>
            </a:r>
            <a:r>
              <a:rPr dirty="0" spc="-35"/>
              <a:t>моложе</a:t>
            </a:r>
            <a:r>
              <a:rPr dirty="0" spc="-30"/>
              <a:t> </a:t>
            </a:r>
            <a:r>
              <a:rPr dirty="0"/>
              <a:t>18</a:t>
            </a:r>
            <a:r>
              <a:rPr dirty="0" spc="-20"/>
              <a:t> </a:t>
            </a:r>
            <a:r>
              <a:rPr dirty="0" spc="10"/>
              <a:t>лет,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197221" y="836803"/>
            <a:ext cx="354647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solidFill>
                  <a:srgbClr val="FF0000"/>
                </a:solidFill>
                <a:latin typeface="Times New Roman"/>
                <a:cs typeface="Times New Roman"/>
              </a:rPr>
              <a:t>З</a:t>
            </a:r>
            <a:r>
              <a:rPr dirty="0" sz="4000" spc="-105" b="1">
                <a:solidFill>
                  <a:srgbClr val="FF0000"/>
                </a:solidFill>
                <a:latin typeface="Times New Roman"/>
                <a:cs typeface="Times New Roman"/>
              </a:rPr>
              <a:t>А</a:t>
            </a:r>
            <a:r>
              <a:rPr dirty="0" sz="4000" spc="-5" b="1">
                <a:solidFill>
                  <a:srgbClr val="FF0000"/>
                </a:solidFill>
                <a:latin typeface="Times New Roman"/>
                <a:cs typeface="Times New Roman"/>
              </a:rPr>
              <a:t>ПРЕЩЕНО!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469900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Привлекать</a:t>
            </a:r>
            <a:r>
              <a:rPr dirty="0" spc="-45"/>
              <a:t> </a:t>
            </a:r>
            <a:r>
              <a:rPr dirty="0"/>
              <a:t>к</a:t>
            </a:r>
            <a:r>
              <a:rPr dirty="0" spc="-30"/>
              <a:t> </a:t>
            </a:r>
            <a:r>
              <a:rPr dirty="0"/>
              <a:t>труду:</a:t>
            </a:r>
          </a:p>
          <a:p>
            <a:pPr marL="469900" indent="-457200">
              <a:lnSpc>
                <a:spcPct val="100000"/>
              </a:lnSpc>
              <a:spcBef>
                <a:spcPts val="75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dirty="0" u="none" sz="1600" spc="-5" b="1">
                <a:latin typeface="Times New Roman"/>
                <a:cs typeface="Times New Roman"/>
              </a:rPr>
              <a:t>на</a:t>
            </a:r>
            <a:r>
              <a:rPr dirty="0" u="none" sz="1600" spc="-15" b="1">
                <a:latin typeface="Times New Roman"/>
                <a:cs typeface="Times New Roman"/>
              </a:rPr>
              <a:t> тяжелых</a:t>
            </a:r>
            <a:r>
              <a:rPr dirty="0" u="none" sz="1600" spc="15" b="1">
                <a:latin typeface="Times New Roman"/>
                <a:cs typeface="Times New Roman"/>
              </a:rPr>
              <a:t> </a:t>
            </a:r>
            <a:r>
              <a:rPr dirty="0" u="none" sz="1600" spc="-10" b="1">
                <a:latin typeface="Times New Roman"/>
                <a:cs typeface="Times New Roman"/>
              </a:rPr>
              <a:t>работах;</a:t>
            </a:r>
            <a:endParaRPr sz="16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300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dirty="0" u="none" sz="1600" spc="-5" b="1">
                <a:latin typeface="Times New Roman"/>
                <a:cs typeface="Times New Roman"/>
              </a:rPr>
              <a:t>на</a:t>
            </a:r>
            <a:r>
              <a:rPr dirty="0" u="none" sz="1600" spc="10" b="1">
                <a:latin typeface="Times New Roman"/>
                <a:cs typeface="Times New Roman"/>
              </a:rPr>
              <a:t> </a:t>
            </a:r>
            <a:r>
              <a:rPr dirty="0" u="none" sz="1600" spc="-10" b="1">
                <a:latin typeface="Times New Roman"/>
                <a:cs typeface="Times New Roman"/>
              </a:rPr>
              <a:t>работах</a:t>
            </a:r>
            <a:r>
              <a:rPr dirty="0" u="none" sz="1600" spc="5" b="1">
                <a:latin typeface="Times New Roman"/>
                <a:cs typeface="Times New Roman"/>
              </a:rPr>
              <a:t> </a:t>
            </a:r>
            <a:r>
              <a:rPr dirty="0" u="none" sz="1600" spc="-5" b="1">
                <a:latin typeface="Times New Roman"/>
                <a:cs typeface="Times New Roman"/>
              </a:rPr>
              <a:t>с</a:t>
            </a:r>
            <a:r>
              <a:rPr dirty="0" u="none" sz="1600" spc="10" b="1">
                <a:latin typeface="Times New Roman"/>
                <a:cs typeface="Times New Roman"/>
              </a:rPr>
              <a:t> </a:t>
            </a:r>
            <a:r>
              <a:rPr dirty="0" u="none" sz="1600" spc="-10" b="1">
                <a:latin typeface="Times New Roman"/>
                <a:cs typeface="Times New Roman"/>
              </a:rPr>
              <a:t>вредными</a:t>
            </a:r>
            <a:r>
              <a:rPr dirty="0" u="none" sz="1600" spc="25" b="1">
                <a:latin typeface="Times New Roman"/>
                <a:cs typeface="Times New Roman"/>
              </a:rPr>
              <a:t> </a:t>
            </a:r>
            <a:r>
              <a:rPr dirty="0" u="none" sz="1600" spc="-5" b="1">
                <a:latin typeface="Times New Roman"/>
                <a:cs typeface="Times New Roman"/>
              </a:rPr>
              <a:t>и</a:t>
            </a:r>
            <a:r>
              <a:rPr dirty="0" u="none" sz="1600" b="1">
                <a:latin typeface="Times New Roman"/>
                <a:cs typeface="Times New Roman"/>
              </a:rPr>
              <a:t> </a:t>
            </a:r>
            <a:r>
              <a:rPr dirty="0" u="none" sz="1600" spc="-5" b="1">
                <a:latin typeface="Times New Roman"/>
                <a:cs typeface="Times New Roman"/>
              </a:rPr>
              <a:t>(или)</a:t>
            </a:r>
            <a:r>
              <a:rPr dirty="0" u="none" sz="1600" spc="25" b="1">
                <a:latin typeface="Times New Roman"/>
                <a:cs typeface="Times New Roman"/>
              </a:rPr>
              <a:t> </a:t>
            </a:r>
            <a:r>
              <a:rPr dirty="0" u="none" sz="1600" spc="-5" b="1">
                <a:latin typeface="Times New Roman"/>
                <a:cs typeface="Times New Roman"/>
              </a:rPr>
              <a:t>опасными</a:t>
            </a:r>
            <a:r>
              <a:rPr dirty="0" u="none" sz="1600" b="1">
                <a:latin typeface="Times New Roman"/>
                <a:cs typeface="Times New Roman"/>
              </a:rPr>
              <a:t> </a:t>
            </a:r>
            <a:r>
              <a:rPr dirty="0" u="none" sz="1600" spc="-15" b="1">
                <a:latin typeface="Times New Roman"/>
                <a:cs typeface="Times New Roman"/>
              </a:rPr>
              <a:t>условиями</a:t>
            </a:r>
            <a:r>
              <a:rPr dirty="0" u="none" sz="1600" spc="-5" b="1">
                <a:latin typeface="Times New Roman"/>
                <a:cs typeface="Times New Roman"/>
              </a:rPr>
              <a:t> </a:t>
            </a:r>
            <a:r>
              <a:rPr dirty="0" u="none" sz="1600" spc="-25" b="1">
                <a:latin typeface="Times New Roman"/>
                <a:cs typeface="Times New Roman"/>
              </a:rPr>
              <a:t>труда;</a:t>
            </a:r>
            <a:endParaRPr sz="16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300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dirty="0" u="none" sz="1600" spc="-5" b="1">
                <a:latin typeface="Times New Roman"/>
                <a:cs typeface="Times New Roman"/>
              </a:rPr>
              <a:t>на</a:t>
            </a:r>
            <a:r>
              <a:rPr dirty="0" u="none" sz="1600" spc="-10" b="1">
                <a:latin typeface="Times New Roman"/>
                <a:cs typeface="Times New Roman"/>
              </a:rPr>
              <a:t> подземных</a:t>
            </a:r>
            <a:r>
              <a:rPr dirty="0" u="none" sz="1600" spc="-5" b="1">
                <a:latin typeface="Times New Roman"/>
                <a:cs typeface="Times New Roman"/>
              </a:rPr>
              <a:t> </a:t>
            </a:r>
            <a:r>
              <a:rPr dirty="0" u="none" sz="1600" spc="-10" b="1">
                <a:latin typeface="Times New Roman"/>
                <a:cs typeface="Times New Roman"/>
              </a:rPr>
              <a:t>работах;</a:t>
            </a:r>
            <a:endParaRPr sz="16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300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dirty="0" u="none" sz="1600" spc="-5" b="1">
                <a:latin typeface="Times New Roman"/>
                <a:cs typeface="Times New Roman"/>
              </a:rPr>
              <a:t>на</a:t>
            </a:r>
            <a:r>
              <a:rPr dirty="0" u="none" sz="1600" spc="-20" b="1">
                <a:latin typeface="Times New Roman"/>
                <a:cs typeface="Times New Roman"/>
              </a:rPr>
              <a:t> </a:t>
            </a:r>
            <a:r>
              <a:rPr dirty="0" u="none" sz="1600" spc="-15" b="1">
                <a:latin typeface="Times New Roman"/>
                <a:cs typeface="Times New Roman"/>
              </a:rPr>
              <a:t>горных</a:t>
            </a:r>
            <a:r>
              <a:rPr dirty="0" u="none" sz="1600" spc="-25" b="1">
                <a:latin typeface="Times New Roman"/>
                <a:cs typeface="Times New Roman"/>
              </a:rPr>
              <a:t> </a:t>
            </a:r>
            <a:r>
              <a:rPr dirty="0" u="none" sz="1600" spc="-10" b="1">
                <a:latin typeface="Times New Roman"/>
                <a:cs typeface="Times New Roman"/>
              </a:rPr>
              <a:t>работах;</a:t>
            </a:r>
            <a:endParaRPr sz="16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300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dirty="0" u="none" sz="1600" spc="-5" b="1">
                <a:latin typeface="Times New Roman"/>
                <a:cs typeface="Times New Roman"/>
              </a:rPr>
              <a:t>к</a:t>
            </a:r>
            <a:r>
              <a:rPr dirty="0" u="none" sz="1600" spc="-40" b="1">
                <a:latin typeface="Times New Roman"/>
                <a:cs typeface="Times New Roman"/>
              </a:rPr>
              <a:t> </a:t>
            </a:r>
            <a:r>
              <a:rPr dirty="0" u="none" sz="1600" spc="-10" b="1">
                <a:latin typeface="Times New Roman"/>
                <a:cs typeface="Times New Roman"/>
              </a:rPr>
              <a:t>ночным</a:t>
            </a:r>
            <a:r>
              <a:rPr dirty="0" u="none" sz="1600" spc="-30" b="1">
                <a:latin typeface="Times New Roman"/>
                <a:cs typeface="Times New Roman"/>
              </a:rPr>
              <a:t> </a:t>
            </a:r>
            <a:r>
              <a:rPr dirty="0" u="none" sz="1600" spc="-10" b="1">
                <a:latin typeface="Times New Roman"/>
                <a:cs typeface="Times New Roman"/>
              </a:rPr>
              <a:t>работам;</a:t>
            </a:r>
            <a:endParaRPr sz="16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300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dirty="0" u="none" sz="1600" spc="-5" b="1">
                <a:latin typeface="Times New Roman"/>
                <a:cs typeface="Times New Roman"/>
              </a:rPr>
              <a:t>к</a:t>
            </a:r>
            <a:r>
              <a:rPr dirty="0" u="none" sz="1600" spc="-30" b="1">
                <a:latin typeface="Times New Roman"/>
                <a:cs typeface="Times New Roman"/>
              </a:rPr>
              <a:t> </a:t>
            </a:r>
            <a:r>
              <a:rPr dirty="0" u="none" sz="1600" spc="-10" b="1">
                <a:latin typeface="Times New Roman"/>
                <a:cs typeface="Times New Roman"/>
              </a:rPr>
              <a:t>сверхурочным</a:t>
            </a:r>
            <a:r>
              <a:rPr dirty="0" u="none" sz="1600" spc="-20" b="1">
                <a:latin typeface="Times New Roman"/>
                <a:cs typeface="Times New Roman"/>
              </a:rPr>
              <a:t> </a:t>
            </a:r>
            <a:r>
              <a:rPr dirty="0" u="none" sz="1600" spc="-10" b="1">
                <a:latin typeface="Times New Roman"/>
                <a:cs typeface="Times New Roman"/>
              </a:rPr>
              <a:t>работам,</a:t>
            </a:r>
            <a:endParaRPr sz="16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300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dirty="0" u="none" sz="1600" spc="-5" b="1">
                <a:latin typeface="Times New Roman"/>
                <a:cs typeface="Times New Roman"/>
              </a:rPr>
              <a:t>к</a:t>
            </a:r>
            <a:r>
              <a:rPr dirty="0" u="none" sz="1600" b="1">
                <a:latin typeface="Times New Roman"/>
                <a:cs typeface="Times New Roman"/>
              </a:rPr>
              <a:t> </a:t>
            </a:r>
            <a:r>
              <a:rPr dirty="0" u="none" sz="1600" spc="-10" b="1">
                <a:latin typeface="Times New Roman"/>
                <a:cs typeface="Times New Roman"/>
              </a:rPr>
              <a:t>работам</a:t>
            </a:r>
            <a:r>
              <a:rPr dirty="0" u="none" sz="1600" spc="10" b="1">
                <a:latin typeface="Times New Roman"/>
                <a:cs typeface="Times New Roman"/>
              </a:rPr>
              <a:t> </a:t>
            </a:r>
            <a:r>
              <a:rPr dirty="0" u="none" sz="1600" spc="-5" b="1">
                <a:latin typeface="Times New Roman"/>
                <a:cs typeface="Times New Roman"/>
              </a:rPr>
              <a:t>в </a:t>
            </a:r>
            <a:r>
              <a:rPr dirty="0" u="none" sz="1600" spc="-15" b="1">
                <a:latin typeface="Times New Roman"/>
                <a:cs typeface="Times New Roman"/>
              </a:rPr>
              <a:t>государственные</a:t>
            </a:r>
            <a:r>
              <a:rPr dirty="0" u="none" sz="1600" spc="30" b="1">
                <a:latin typeface="Times New Roman"/>
                <a:cs typeface="Times New Roman"/>
              </a:rPr>
              <a:t> </a:t>
            </a:r>
            <a:r>
              <a:rPr dirty="0" u="none" sz="1600" spc="-10" b="1">
                <a:latin typeface="Times New Roman"/>
                <a:cs typeface="Times New Roman"/>
              </a:rPr>
              <a:t>праздники</a:t>
            </a:r>
            <a:r>
              <a:rPr dirty="0" u="none" sz="1600" spc="15" b="1">
                <a:latin typeface="Times New Roman"/>
                <a:cs typeface="Times New Roman"/>
              </a:rPr>
              <a:t> </a:t>
            </a:r>
            <a:r>
              <a:rPr dirty="0" u="none" sz="1600" spc="-5" b="1">
                <a:latin typeface="Times New Roman"/>
                <a:cs typeface="Times New Roman"/>
              </a:rPr>
              <a:t>и </a:t>
            </a:r>
            <a:r>
              <a:rPr dirty="0" u="none" sz="1600" spc="-10" b="1">
                <a:latin typeface="Times New Roman"/>
                <a:cs typeface="Times New Roman"/>
              </a:rPr>
              <a:t>праздничные</a:t>
            </a:r>
            <a:r>
              <a:rPr dirty="0" u="none" sz="1600" spc="20" b="1">
                <a:latin typeface="Times New Roman"/>
                <a:cs typeface="Times New Roman"/>
              </a:rPr>
              <a:t> </a:t>
            </a:r>
            <a:r>
              <a:rPr dirty="0" u="none" sz="1600" spc="-5" b="1">
                <a:latin typeface="Times New Roman"/>
                <a:cs typeface="Times New Roman"/>
              </a:rPr>
              <a:t>дни,</a:t>
            </a:r>
            <a:endParaRPr sz="16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300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dirty="0" u="none" sz="1600" spc="-5" b="1">
                <a:latin typeface="Times New Roman"/>
                <a:cs typeface="Times New Roman"/>
              </a:rPr>
              <a:t>к</a:t>
            </a:r>
            <a:r>
              <a:rPr dirty="0" u="none" sz="1600" spc="-10" b="1">
                <a:latin typeface="Times New Roman"/>
                <a:cs typeface="Times New Roman"/>
              </a:rPr>
              <a:t> работам</a:t>
            </a:r>
            <a:r>
              <a:rPr dirty="0" u="none" sz="1600" b="1">
                <a:latin typeface="Times New Roman"/>
                <a:cs typeface="Times New Roman"/>
              </a:rPr>
              <a:t> </a:t>
            </a:r>
            <a:r>
              <a:rPr dirty="0" u="none" sz="1600" spc="-5" b="1">
                <a:latin typeface="Times New Roman"/>
                <a:cs typeface="Times New Roman"/>
              </a:rPr>
              <a:t>в</a:t>
            </a:r>
            <a:r>
              <a:rPr dirty="0" u="none" sz="1600" spc="-10" b="1">
                <a:latin typeface="Times New Roman"/>
                <a:cs typeface="Times New Roman"/>
              </a:rPr>
              <a:t> </a:t>
            </a:r>
            <a:r>
              <a:rPr dirty="0" u="none" sz="1600" spc="-20" b="1">
                <a:latin typeface="Times New Roman"/>
                <a:cs typeface="Times New Roman"/>
              </a:rPr>
              <a:t>выходные</a:t>
            </a:r>
            <a:r>
              <a:rPr dirty="0" u="none" sz="1600" b="1">
                <a:latin typeface="Times New Roman"/>
                <a:cs typeface="Times New Roman"/>
              </a:rPr>
              <a:t> </a:t>
            </a:r>
            <a:r>
              <a:rPr dirty="0" u="none" sz="1600" spc="-5" b="1">
                <a:latin typeface="Times New Roman"/>
                <a:cs typeface="Times New Roman"/>
              </a:rPr>
              <a:t>дни;</a:t>
            </a:r>
            <a:endParaRPr sz="16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305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dirty="0" u="none" sz="1600" spc="-5" b="1">
                <a:latin typeface="Times New Roman"/>
                <a:cs typeface="Times New Roman"/>
              </a:rPr>
              <a:t>для</a:t>
            </a:r>
            <a:r>
              <a:rPr dirty="0" u="none" sz="1600" spc="20" b="1">
                <a:latin typeface="Times New Roman"/>
                <a:cs typeface="Times New Roman"/>
              </a:rPr>
              <a:t> </a:t>
            </a:r>
            <a:r>
              <a:rPr dirty="0" u="none" sz="1600" spc="-15" b="1">
                <a:latin typeface="Times New Roman"/>
                <a:cs typeface="Times New Roman"/>
              </a:rPr>
              <a:t>подъема</a:t>
            </a:r>
            <a:r>
              <a:rPr dirty="0" u="none" sz="1600" spc="25" b="1">
                <a:latin typeface="Times New Roman"/>
                <a:cs typeface="Times New Roman"/>
              </a:rPr>
              <a:t> </a:t>
            </a:r>
            <a:r>
              <a:rPr dirty="0" u="none" sz="1600" spc="-5" b="1">
                <a:latin typeface="Times New Roman"/>
                <a:cs typeface="Times New Roman"/>
              </a:rPr>
              <a:t>и</a:t>
            </a:r>
            <a:r>
              <a:rPr dirty="0" u="none" sz="1600" spc="15" b="1">
                <a:latin typeface="Times New Roman"/>
                <a:cs typeface="Times New Roman"/>
              </a:rPr>
              <a:t> </a:t>
            </a:r>
            <a:r>
              <a:rPr dirty="0" u="none" sz="1600" spc="-10" b="1">
                <a:latin typeface="Times New Roman"/>
                <a:cs typeface="Times New Roman"/>
              </a:rPr>
              <a:t>перемещения</a:t>
            </a:r>
            <a:r>
              <a:rPr dirty="0" u="none" sz="1600" spc="40" b="1">
                <a:latin typeface="Times New Roman"/>
                <a:cs typeface="Times New Roman"/>
              </a:rPr>
              <a:t> </a:t>
            </a:r>
            <a:r>
              <a:rPr dirty="0" u="none" sz="1600" spc="-15" b="1">
                <a:latin typeface="Times New Roman"/>
                <a:cs typeface="Times New Roman"/>
              </a:rPr>
              <a:t>тяжестей</a:t>
            </a:r>
            <a:r>
              <a:rPr dirty="0" u="none" sz="1600" spc="75" b="1">
                <a:latin typeface="Times New Roman"/>
                <a:cs typeface="Times New Roman"/>
              </a:rPr>
              <a:t> </a:t>
            </a:r>
            <a:r>
              <a:rPr dirty="0" u="none" sz="1600" spc="-10" b="1">
                <a:latin typeface="Times New Roman"/>
                <a:cs typeface="Times New Roman"/>
              </a:rPr>
              <a:t>вручную,</a:t>
            </a:r>
            <a:r>
              <a:rPr dirty="0" u="none" sz="1600" spc="20" b="1">
                <a:latin typeface="Times New Roman"/>
                <a:cs typeface="Times New Roman"/>
              </a:rPr>
              <a:t> </a:t>
            </a:r>
            <a:r>
              <a:rPr dirty="0" u="none" sz="1600" spc="-10" b="1">
                <a:latin typeface="Times New Roman"/>
                <a:cs typeface="Times New Roman"/>
              </a:rPr>
              <a:t>превышающих</a:t>
            </a:r>
            <a:r>
              <a:rPr dirty="0" u="none" sz="1600" spc="30" b="1">
                <a:latin typeface="Times New Roman"/>
                <a:cs typeface="Times New Roman"/>
              </a:rPr>
              <a:t> </a:t>
            </a:r>
            <a:r>
              <a:rPr dirty="0" u="none" sz="1600" spc="-15" b="1">
                <a:latin typeface="Times New Roman"/>
                <a:cs typeface="Times New Roman"/>
              </a:rPr>
              <a:t>установленные</a:t>
            </a:r>
            <a:endParaRPr sz="16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dirty="0" u="none" sz="1600" spc="-5" b="1">
                <a:latin typeface="Times New Roman"/>
                <a:cs typeface="Times New Roman"/>
              </a:rPr>
              <a:t>для них </a:t>
            </a:r>
            <a:r>
              <a:rPr dirty="0" u="none" sz="1600" spc="-10" b="1">
                <a:latin typeface="Times New Roman"/>
                <a:cs typeface="Times New Roman"/>
              </a:rPr>
              <a:t>предельные</a:t>
            </a:r>
            <a:r>
              <a:rPr dirty="0" u="none" sz="1600" spc="20" b="1">
                <a:latin typeface="Times New Roman"/>
                <a:cs typeface="Times New Roman"/>
              </a:rPr>
              <a:t> </a:t>
            </a:r>
            <a:r>
              <a:rPr dirty="0" u="none" sz="1600" spc="-10" b="1">
                <a:latin typeface="Times New Roman"/>
                <a:cs typeface="Times New Roman"/>
              </a:rPr>
              <a:t>нормы</a:t>
            </a:r>
            <a:endParaRPr sz="16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300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dirty="0" u="none" sz="1600" spc="-5" b="1">
                <a:latin typeface="Times New Roman"/>
                <a:cs typeface="Times New Roman"/>
              </a:rPr>
              <a:t>по </a:t>
            </a:r>
            <a:r>
              <a:rPr dirty="0" u="none" sz="1600" spc="-15" b="1">
                <a:latin typeface="Times New Roman"/>
                <a:cs typeface="Times New Roman"/>
              </a:rPr>
              <a:t>совместительству;</a:t>
            </a:r>
            <a:endParaRPr sz="160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300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dirty="0" u="none" sz="1600" spc="-10" b="1">
                <a:latin typeface="Times New Roman"/>
                <a:cs typeface="Times New Roman"/>
              </a:rPr>
              <a:t>работам,</a:t>
            </a:r>
            <a:r>
              <a:rPr dirty="0" u="none" sz="1600" spc="15" b="1">
                <a:latin typeface="Times New Roman"/>
                <a:cs typeface="Times New Roman"/>
              </a:rPr>
              <a:t> </a:t>
            </a:r>
            <a:r>
              <a:rPr dirty="0" u="none" sz="1600" spc="-10" b="1">
                <a:latin typeface="Times New Roman"/>
                <a:cs typeface="Times New Roman"/>
              </a:rPr>
              <a:t>связанным</a:t>
            </a:r>
            <a:r>
              <a:rPr dirty="0" u="none" sz="1600" spc="15" b="1">
                <a:latin typeface="Times New Roman"/>
                <a:cs typeface="Times New Roman"/>
              </a:rPr>
              <a:t> </a:t>
            </a:r>
            <a:r>
              <a:rPr dirty="0" u="none" sz="1600" spc="-5" b="1">
                <a:latin typeface="Times New Roman"/>
                <a:cs typeface="Times New Roman"/>
              </a:rPr>
              <a:t>с</a:t>
            </a:r>
            <a:r>
              <a:rPr dirty="0" u="none" sz="1600" spc="15" b="1">
                <a:latin typeface="Times New Roman"/>
                <a:cs typeface="Times New Roman"/>
              </a:rPr>
              <a:t> </a:t>
            </a:r>
            <a:r>
              <a:rPr dirty="0" u="none" sz="1600" spc="-10" b="1">
                <a:latin typeface="Times New Roman"/>
                <a:cs typeface="Times New Roman"/>
              </a:rPr>
              <a:t>материальной</a:t>
            </a:r>
            <a:r>
              <a:rPr dirty="0" u="none" sz="1600" spc="25" b="1">
                <a:latin typeface="Times New Roman"/>
                <a:cs typeface="Times New Roman"/>
              </a:rPr>
              <a:t> </a:t>
            </a:r>
            <a:r>
              <a:rPr dirty="0" u="none" sz="1600" spc="-10" b="1">
                <a:latin typeface="Times New Roman"/>
                <a:cs typeface="Times New Roman"/>
              </a:rPr>
              <a:t>ответственностью.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00099"/>
              </a:lnSpc>
              <a:spcBef>
                <a:spcPts val="305"/>
              </a:spcBef>
            </a:pPr>
            <a:r>
              <a:rPr dirty="0" u="sng" sz="1400" spc="-10" b="1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5"/>
              </a:rPr>
              <a:t>Спис</a:t>
            </a:r>
            <a:r>
              <a:rPr dirty="0" u="sng" sz="1400" spc="-10" b="1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ок </a:t>
            </a:r>
            <a:r>
              <a:rPr dirty="0" u="sng" sz="1400" b="1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работ</a:t>
            </a:r>
            <a:r>
              <a:rPr dirty="0" u="sng" sz="14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, </a:t>
            </a:r>
            <a:r>
              <a:rPr dirty="0" u="sng" sz="1400" spc="-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на </a:t>
            </a:r>
            <a:r>
              <a:rPr dirty="0" u="sng" sz="1400" spc="-1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которых </a:t>
            </a:r>
            <a:r>
              <a:rPr dirty="0" u="sng" sz="14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запрещается применение </a:t>
            </a:r>
            <a:r>
              <a:rPr dirty="0" u="sng" sz="1400" spc="-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труда </a:t>
            </a:r>
            <a:r>
              <a:rPr dirty="0" u="sng" sz="14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лиц </a:t>
            </a:r>
            <a:r>
              <a:rPr dirty="0" u="sng" sz="1400" spc="-1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моложе </a:t>
            </a:r>
            <a:r>
              <a:rPr dirty="0" u="sng" sz="1400" spc="-1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восемнадцати </a:t>
            </a:r>
            <a:r>
              <a:rPr dirty="0" u="sng" sz="1400" spc="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лет </a:t>
            </a:r>
            <a:r>
              <a:rPr dirty="0" u="sng" sz="1400" spc="-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(работа </a:t>
            </a:r>
            <a:r>
              <a:rPr dirty="0" u="sng" sz="14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в </a:t>
            </a:r>
            <a:r>
              <a:rPr dirty="0" u="none" sz="1400" spc="5" i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u="sng" sz="1400" spc="-1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ночных </a:t>
            </a:r>
            <a:r>
              <a:rPr dirty="0" u="sng" sz="14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клубах, барах, </a:t>
            </a:r>
            <a:r>
              <a:rPr dirty="0" u="sng" sz="1400" spc="-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казино; работа </a:t>
            </a:r>
            <a:r>
              <a:rPr dirty="0" u="sng" sz="14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в условиях низких </a:t>
            </a:r>
            <a:r>
              <a:rPr dirty="0" u="sng" sz="1400" spc="-1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температур </a:t>
            </a:r>
            <a:r>
              <a:rPr dirty="0" u="sng" sz="14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(от 6 </a:t>
            </a:r>
            <a:r>
              <a:rPr dirty="0" u="sng" sz="14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°</a:t>
            </a:r>
            <a:r>
              <a:rPr dirty="0" u="sng" sz="14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С и </a:t>
            </a:r>
            <a:r>
              <a:rPr dirty="0" u="sng" sz="1400" spc="-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ниже) </a:t>
            </a:r>
            <a:r>
              <a:rPr dirty="0" u="sng" sz="14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и др.) </a:t>
            </a:r>
            <a:r>
              <a:rPr dirty="0" u="sng" sz="1400" spc="-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(приложение </a:t>
            </a:r>
            <a:r>
              <a:rPr dirty="0" u="none" sz="1400" spc="-335" i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u="sng" sz="14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к</a:t>
            </a:r>
            <a:r>
              <a:rPr dirty="0" u="sng" sz="1400" spc="-1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постановлению</a:t>
            </a:r>
            <a:r>
              <a:rPr dirty="0" u="sng" sz="1400" spc="-2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-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Минтруда </a:t>
            </a:r>
            <a:r>
              <a:rPr dirty="0" u="sng" sz="14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и</a:t>
            </a:r>
            <a:r>
              <a:rPr dirty="0" u="sng" sz="1400" spc="1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-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соцзащиты</a:t>
            </a:r>
            <a:r>
              <a:rPr dirty="0" u="sng" sz="1400" spc="-1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от 27.06.2013</a:t>
            </a:r>
            <a:r>
              <a:rPr dirty="0" u="sng" sz="1400" spc="-3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№</a:t>
            </a:r>
            <a:r>
              <a:rPr dirty="0" u="sng" sz="1400" spc="4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67,</a:t>
            </a:r>
            <a:r>
              <a:rPr dirty="0" u="sng" sz="1400" spc="-1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постановления</a:t>
            </a:r>
            <a:r>
              <a:rPr dirty="0" u="sng" sz="1400" spc="-2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-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Министерства</a:t>
            </a:r>
            <a:endParaRPr sz="1400">
              <a:latin typeface="Times New Roman"/>
              <a:cs typeface="Times New Roman"/>
            </a:endParaRPr>
          </a:p>
          <a:p>
            <a:pPr marL="12700" marR="163195">
              <a:lnSpc>
                <a:spcPct val="100000"/>
              </a:lnSpc>
            </a:pPr>
            <a:r>
              <a:rPr dirty="0" u="sng" sz="1400" spc="-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здравоохранения</a:t>
            </a:r>
            <a:r>
              <a:rPr dirty="0" u="sng" sz="1400" spc="-4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-1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Республики</a:t>
            </a:r>
            <a:r>
              <a:rPr dirty="0" u="sng" sz="1400" spc="-2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-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Беларусь</a:t>
            </a:r>
            <a:r>
              <a:rPr dirty="0" u="sng" sz="1400" spc="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от</a:t>
            </a:r>
            <a:r>
              <a:rPr dirty="0" u="sng" sz="1400" spc="1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13 </a:t>
            </a:r>
            <a:r>
              <a:rPr dirty="0" u="sng" sz="1400" spc="-1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октября</a:t>
            </a:r>
            <a:r>
              <a:rPr dirty="0" u="sng" sz="1400" spc="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2010</a:t>
            </a:r>
            <a:r>
              <a:rPr dirty="0" u="sng" sz="1400" spc="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-1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г.</a:t>
            </a:r>
            <a:r>
              <a:rPr dirty="0" u="sng" sz="1400" spc="1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№ 134</a:t>
            </a:r>
            <a:r>
              <a:rPr dirty="0" u="sng" sz="1400" spc="-1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-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«Об</a:t>
            </a:r>
            <a:r>
              <a:rPr dirty="0" u="sng" sz="1400" spc="1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установлении</a:t>
            </a:r>
            <a:r>
              <a:rPr dirty="0" u="sng" sz="1400" spc="-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-1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предельных</a:t>
            </a:r>
            <a:r>
              <a:rPr dirty="0" u="sng" sz="1400" spc="1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-2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норм </a:t>
            </a:r>
            <a:r>
              <a:rPr dirty="0" u="none" sz="1400" spc="-335" i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u="sng" sz="1400" spc="-1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подъема</a:t>
            </a:r>
            <a:r>
              <a:rPr dirty="0" u="sng" sz="1400" spc="-2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и</a:t>
            </a:r>
            <a:r>
              <a:rPr dirty="0" u="sng" sz="1400" spc="-1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перемещения</a:t>
            </a:r>
            <a:r>
              <a:rPr dirty="0" u="sng" sz="1400" spc="-2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-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несовершеннолетними</a:t>
            </a:r>
            <a:r>
              <a:rPr dirty="0" u="sng" sz="1400" spc="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-1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тяжестей</a:t>
            </a:r>
            <a:r>
              <a:rPr dirty="0" u="sng" sz="1400" spc="1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-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вручную»)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463280" y="60515"/>
            <a:ext cx="609244" cy="56013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43096" y="841705"/>
            <a:ext cx="4851400" cy="8489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 Black"/>
                <a:cs typeface="Arial Black"/>
              </a:rPr>
              <a:t>Обязательным</a:t>
            </a:r>
            <a:r>
              <a:rPr dirty="0" sz="1800">
                <a:latin typeface="Arial Black"/>
                <a:cs typeface="Arial Black"/>
              </a:rPr>
              <a:t> </a:t>
            </a:r>
            <a:r>
              <a:rPr dirty="0" sz="1800" spc="-5">
                <a:latin typeface="Arial Black"/>
                <a:cs typeface="Arial Black"/>
              </a:rPr>
              <a:t>условием</a:t>
            </a:r>
            <a:r>
              <a:rPr dirty="0" sz="1800" spc="5">
                <a:latin typeface="Arial Black"/>
                <a:cs typeface="Arial Black"/>
              </a:rPr>
              <a:t> </a:t>
            </a:r>
            <a:r>
              <a:rPr dirty="0" sz="1800" spc="-5">
                <a:latin typeface="Arial Black"/>
                <a:cs typeface="Arial Black"/>
              </a:rPr>
              <a:t>вступления </a:t>
            </a:r>
            <a:r>
              <a:rPr dirty="0" sz="1800" spc="-585">
                <a:latin typeface="Arial Black"/>
                <a:cs typeface="Arial Black"/>
              </a:rPr>
              <a:t> </a:t>
            </a:r>
            <a:r>
              <a:rPr dirty="0" sz="1800">
                <a:latin typeface="Arial Black"/>
                <a:cs typeface="Arial Black"/>
              </a:rPr>
              <a:t>в </a:t>
            </a:r>
            <a:r>
              <a:rPr dirty="0" sz="1800" spc="-5">
                <a:latin typeface="Arial Black"/>
                <a:cs typeface="Arial Black"/>
              </a:rPr>
              <a:t>трудовые отношения</a:t>
            </a:r>
            <a:r>
              <a:rPr dirty="0" sz="1800" spc="5">
                <a:latin typeface="Arial Black"/>
                <a:cs typeface="Arial Black"/>
              </a:rPr>
              <a:t> </a:t>
            </a:r>
            <a:r>
              <a:rPr dirty="0" sz="1800" spc="-5">
                <a:latin typeface="Arial Black"/>
                <a:cs typeface="Arial Black"/>
              </a:rPr>
              <a:t>является </a:t>
            </a:r>
            <a:r>
              <a:rPr dirty="0" sz="1800">
                <a:latin typeface="Arial Black"/>
                <a:cs typeface="Arial Black"/>
              </a:rPr>
              <a:t> </a:t>
            </a:r>
            <a:r>
              <a:rPr dirty="0" u="heavy" sz="1800" spc="-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заключение</a:t>
            </a:r>
            <a:r>
              <a:rPr dirty="0" u="heavy" sz="180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 </a:t>
            </a:r>
            <a:r>
              <a:rPr dirty="0" u="heavy" sz="1800" spc="-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трудового</a:t>
            </a:r>
            <a:r>
              <a:rPr dirty="0" u="heavy" sz="1800" spc="-1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 </a:t>
            </a:r>
            <a:r>
              <a:rPr dirty="0" u="heavy" sz="1800" spc="-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договора</a:t>
            </a:r>
            <a:endParaRPr sz="1800">
              <a:latin typeface="Arial Black"/>
              <a:cs typeface="Arial Black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1600" y="822286"/>
            <a:ext cx="2052574" cy="117491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455289" y="2737865"/>
            <a:ext cx="4499610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Arial Black"/>
                <a:cs typeface="Arial Black"/>
              </a:rPr>
              <a:t>Получение</a:t>
            </a:r>
            <a:r>
              <a:rPr dirty="0" sz="1800" spc="-40">
                <a:latin typeface="Arial Black"/>
                <a:cs typeface="Arial Black"/>
              </a:rPr>
              <a:t> </a:t>
            </a:r>
            <a:r>
              <a:rPr dirty="0" u="heavy" sz="180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письменного</a:t>
            </a:r>
            <a:r>
              <a:rPr dirty="0" u="heavy" sz="1800" spc="-2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 </a:t>
            </a:r>
            <a:r>
              <a:rPr dirty="0" u="heavy" sz="1800" spc="-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согласия</a:t>
            </a:r>
            <a:endParaRPr sz="1800">
              <a:latin typeface="Arial Black"/>
              <a:cs typeface="Arial Black"/>
            </a:endParaRPr>
          </a:p>
          <a:p>
            <a:pPr algn="just" marL="12700" marR="921385">
              <a:lnSpc>
                <a:spcPct val="100000"/>
              </a:lnSpc>
            </a:pPr>
            <a:r>
              <a:rPr dirty="0" sz="1800" spc="-5">
                <a:latin typeface="Arial Black"/>
                <a:cs typeface="Arial Black"/>
              </a:rPr>
              <a:t>одного из родителей </a:t>
            </a:r>
            <a:r>
              <a:rPr dirty="0" sz="1800" spc="-10">
                <a:latin typeface="Arial Black"/>
                <a:cs typeface="Arial Black"/>
              </a:rPr>
              <a:t>(либо </a:t>
            </a:r>
            <a:r>
              <a:rPr dirty="0" sz="1800" spc="-590">
                <a:latin typeface="Arial Black"/>
                <a:cs typeface="Arial Black"/>
              </a:rPr>
              <a:t> </a:t>
            </a:r>
            <a:r>
              <a:rPr dirty="0" sz="1800" spc="-5">
                <a:latin typeface="Arial Black"/>
                <a:cs typeface="Arial Black"/>
              </a:rPr>
              <a:t>усыновителя, удочерителя, </a:t>
            </a:r>
            <a:r>
              <a:rPr dirty="0" sz="1800" spc="-590">
                <a:latin typeface="Arial Black"/>
                <a:cs typeface="Arial Black"/>
              </a:rPr>
              <a:t> </a:t>
            </a:r>
            <a:r>
              <a:rPr dirty="0" sz="1800" spc="-5">
                <a:latin typeface="Arial Black"/>
                <a:cs typeface="Arial Black"/>
              </a:rPr>
              <a:t>попечителя)</a:t>
            </a:r>
            <a:endParaRPr sz="1800">
              <a:latin typeface="Arial Black"/>
              <a:cs typeface="Arial Black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56830" y="2636901"/>
            <a:ext cx="2082164" cy="1281303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643121" y="4598365"/>
            <a:ext cx="4496435" cy="12458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Arial Black"/>
                <a:cs typeface="Arial Black"/>
              </a:rPr>
              <a:t>Несовершеннолетним</a:t>
            </a:r>
            <a:r>
              <a:rPr dirty="0" sz="2000" spc="-60">
                <a:latin typeface="Arial Black"/>
                <a:cs typeface="Arial Black"/>
              </a:rPr>
              <a:t> </a:t>
            </a:r>
            <a:r>
              <a:rPr dirty="0" sz="2000">
                <a:latin typeface="Arial Black"/>
                <a:cs typeface="Arial Black"/>
              </a:rPr>
              <a:t>при</a:t>
            </a:r>
            <a:endParaRPr sz="2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Arial Black"/>
                <a:cs typeface="Arial Black"/>
              </a:rPr>
              <a:t>приеме</a:t>
            </a:r>
            <a:r>
              <a:rPr dirty="0" sz="2000" spc="-25">
                <a:latin typeface="Arial Black"/>
                <a:cs typeface="Arial Black"/>
              </a:rPr>
              <a:t> </a:t>
            </a:r>
            <a:r>
              <a:rPr dirty="0" sz="2000">
                <a:latin typeface="Arial Black"/>
                <a:cs typeface="Arial Black"/>
              </a:rPr>
              <a:t>на</a:t>
            </a:r>
            <a:r>
              <a:rPr dirty="0" sz="2000" spc="-25">
                <a:latin typeface="Arial Black"/>
                <a:cs typeface="Arial Black"/>
              </a:rPr>
              <a:t> </a:t>
            </a:r>
            <a:r>
              <a:rPr dirty="0" sz="2000">
                <a:latin typeface="Arial Black"/>
                <a:cs typeface="Arial Black"/>
              </a:rPr>
              <a:t>работу</a:t>
            </a:r>
            <a:r>
              <a:rPr dirty="0" sz="2000" spc="-50">
                <a:latin typeface="Arial Black"/>
                <a:cs typeface="Arial Black"/>
              </a:rPr>
              <a:t> </a:t>
            </a:r>
            <a:r>
              <a:rPr dirty="0" sz="2000">
                <a:solidFill>
                  <a:srgbClr val="FF0000"/>
                </a:solidFill>
                <a:latin typeface="Arial Black"/>
                <a:cs typeface="Arial Black"/>
              </a:rPr>
              <a:t>НЕЛЬЗЯ</a:t>
            </a:r>
            <a:endParaRPr sz="2000">
              <a:latin typeface="Arial Black"/>
              <a:cs typeface="Arial Black"/>
            </a:endParaRPr>
          </a:p>
          <a:p>
            <a:pPr marL="12700" marR="5080">
              <a:lnSpc>
                <a:spcPct val="100000"/>
              </a:lnSpc>
            </a:pPr>
            <a:r>
              <a:rPr dirty="0" sz="2000">
                <a:latin typeface="Arial Black"/>
                <a:cs typeface="Arial Black"/>
              </a:rPr>
              <a:t>устанавливать</a:t>
            </a:r>
            <a:r>
              <a:rPr dirty="0" sz="2000" spc="-105">
                <a:latin typeface="Arial Black"/>
                <a:cs typeface="Arial Black"/>
              </a:rPr>
              <a:t> </a:t>
            </a:r>
            <a:r>
              <a:rPr dirty="0" u="heavy" sz="200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испытательный </a:t>
            </a:r>
            <a:r>
              <a:rPr dirty="0" sz="2000" spc="-650">
                <a:solidFill>
                  <a:srgbClr val="C00000"/>
                </a:solidFill>
                <a:latin typeface="Arial Black"/>
                <a:cs typeface="Arial Black"/>
              </a:rPr>
              <a:t> </a:t>
            </a:r>
            <a:r>
              <a:rPr dirty="0" u="heavy" sz="2000" spc="-5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Black"/>
                <a:cs typeface="Arial Black"/>
              </a:rPr>
              <a:t>срок</a:t>
            </a:r>
            <a:endParaRPr sz="2000">
              <a:latin typeface="Arial Black"/>
              <a:cs typeface="Arial Black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21130" y="4581169"/>
            <a:ext cx="2003044" cy="139331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619870" y="60502"/>
            <a:ext cx="452602" cy="41612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7955" y="476719"/>
            <a:ext cx="6954520" cy="831215"/>
          </a:xfrm>
          <a:prstGeom prst="rect">
            <a:avLst/>
          </a:prstGeom>
          <a:solidFill>
            <a:srgbClr val="00AF50">
              <a:alpha val="94117"/>
            </a:srgbClr>
          </a:solidFill>
        </p:spPr>
        <p:txBody>
          <a:bodyPr wrap="square" lIns="0" tIns="34925" rIns="0" bIns="0" rtlCol="0" vert="horz">
            <a:spAutoFit/>
          </a:bodyPr>
          <a:lstStyle/>
          <a:p>
            <a:pPr algn="r" marR="82550">
              <a:lnSpc>
                <a:spcPts val="2850"/>
              </a:lnSpc>
              <a:spcBef>
                <a:spcPts val="275"/>
              </a:spcBef>
            </a:pPr>
            <a:r>
              <a:rPr dirty="0" sz="2400" spc="-5" b="1">
                <a:solidFill>
                  <a:srgbClr val="FFFFFF"/>
                </a:solidFill>
                <a:latin typeface="Times New Roman"/>
                <a:cs typeface="Times New Roman"/>
              </a:rPr>
              <a:t>Разрешенный</a:t>
            </a:r>
            <a:r>
              <a:rPr dirty="0" sz="2400" spc="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Times New Roman"/>
                <a:cs typeface="Times New Roman"/>
              </a:rPr>
              <a:t>возраст для</a:t>
            </a:r>
            <a:r>
              <a:rPr dirty="0" sz="2400" spc="-15" b="1">
                <a:solidFill>
                  <a:srgbClr val="FFFFFF"/>
                </a:solidFill>
                <a:latin typeface="Times New Roman"/>
                <a:cs typeface="Times New Roman"/>
              </a:rPr>
              <a:t> заключения</a:t>
            </a:r>
            <a:endParaRPr sz="2400">
              <a:latin typeface="Times New Roman"/>
              <a:cs typeface="Times New Roman"/>
            </a:endParaRPr>
          </a:p>
          <a:p>
            <a:pPr algn="r" marR="83185">
              <a:lnSpc>
                <a:spcPts val="2850"/>
              </a:lnSpc>
            </a:pPr>
            <a:r>
              <a:rPr dirty="0" sz="2400" spc="-40" b="1">
                <a:solidFill>
                  <a:srgbClr val="FFFFFF"/>
                </a:solidFill>
                <a:latin typeface="Times New Roman"/>
                <a:cs typeface="Times New Roman"/>
              </a:rPr>
              <a:t>трудового</a:t>
            </a:r>
            <a:r>
              <a:rPr dirty="0" sz="2400" spc="-3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Times New Roman"/>
                <a:cs typeface="Times New Roman"/>
              </a:rPr>
              <a:t>договора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0442" y="1596009"/>
            <a:ext cx="2641600" cy="5213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001F5F"/>
                </a:solidFill>
                <a:latin typeface="Arial Black"/>
                <a:cs typeface="Arial Black"/>
              </a:rPr>
              <a:t>Дети</a:t>
            </a:r>
            <a:r>
              <a:rPr dirty="0" sz="1800" spc="-25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1800">
                <a:solidFill>
                  <a:srgbClr val="001F5F"/>
                </a:solidFill>
                <a:latin typeface="Arial Black"/>
                <a:cs typeface="Arial Black"/>
              </a:rPr>
              <a:t>от</a:t>
            </a:r>
            <a:r>
              <a:rPr dirty="0" sz="1800" spc="-2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1800">
                <a:solidFill>
                  <a:srgbClr val="001F5F"/>
                </a:solidFill>
                <a:latin typeface="Arial Black"/>
                <a:cs typeface="Arial Black"/>
              </a:rPr>
              <a:t>14</a:t>
            </a:r>
            <a:r>
              <a:rPr dirty="0" sz="1800" spc="-25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Arial Black"/>
                <a:cs typeface="Arial Black"/>
              </a:rPr>
              <a:t>до</a:t>
            </a:r>
            <a:r>
              <a:rPr dirty="0" sz="1800" spc="-2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1800">
                <a:solidFill>
                  <a:srgbClr val="001F5F"/>
                </a:solidFill>
                <a:latin typeface="Arial Black"/>
                <a:cs typeface="Arial Black"/>
              </a:rPr>
              <a:t>16</a:t>
            </a:r>
            <a:r>
              <a:rPr dirty="0" sz="1800" spc="-25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Arial Black"/>
                <a:cs typeface="Arial Black"/>
              </a:rPr>
              <a:t>лет</a:t>
            </a:r>
            <a:endParaRPr sz="18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400" spc="-10" i="1">
                <a:solidFill>
                  <a:srgbClr val="001F5F"/>
                </a:solidFill>
                <a:latin typeface="Arial"/>
                <a:cs typeface="Arial"/>
              </a:rPr>
              <a:t>Ст.</a:t>
            </a:r>
            <a:r>
              <a:rPr dirty="0" sz="1400" spc="-15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Arial"/>
                <a:cs typeface="Arial"/>
              </a:rPr>
              <a:t>272</a:t>
            </a:r>
            <a:r>
              <a:rPr dirty="0" sz="1400" spc="-30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20" i="1">
                <a:solidFill>
                  <a:srgbClr val="001F5F"/>
                </a:solidFill>
                <a:latin typeface="Arial"/>
                <a:cs typeface="Arial"/>
              </a:rPr>
              <a:t>Трудового</a:t>
            </a:r>
            <a:r>
              <a:rPr dirty="0" sz="1400" spc="-50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Arial"/>
                <a:cs typeface="Arial"/>
              </a:rPr>
              <a:t>кодекса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11954" y="1579880"/>
            <a:ext cx="4634230" cy="295465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37465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295"/>
              </a:spcBef>
            </a:pPr>
            <a:r>
              <a:rPr dirty="0" sz="2000" spc="-5" b="1">
                <a:solidFill>
                  <a:srgbClr val="003300"/>
                </a:solidFill>
                <a:latin typeface="Times New Roman"/>
                <a:cs typeface="Times New Roman"/>
              </a:rPr>
              <a:t>для</a:t>
            </a:r>
            <a:r>
              <a:rPr dirty="0" sz="2000" spc="-10" b="1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>
                <a:solidFill>
                  <a:srgbClr val="003300"/>
                </a:solidFill>
                <a:latin typeface="Times New Roman"/>
                <a:cs typeface="Times New Roman"/>
              </a:rPr>
              <a:t>выполнения</a:t>
            </a:r>
            <a:r>
              <a:rPr dirty="0" sz="2000" spc="-25" b="1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>
                <a:solidFill>
                  <a:srgbClr val="FF0000"/>
                </a:solidFill>
                <a:latin typeface="Times New Roman"/>
                <a:cs typeface="Times New Roman"/>
              </a:rPr>
              <a:t>легкой</a:t>
            </a:r>
            <a:r>
              <a:rPr dirty="0" sz="2000" spc="-3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000" spc="-10" b="1">
                <a:solidFill>
                  <a:srgbClr val="003300"/>
                </a:solidFill>
                <a:latin typeface="Times New Roman"/>
                <a:cs typeface="Times New Roman"/>
              </a:rPr>
              <a:t>работы</a:t>
            </a:r>
            <a:r>
              <a:rPr dirty="0" sz="2000" spc="-40" b="1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>
                <a:solidFill>
                  <a:srgbClr val="003300"/>
                </a:solidFill>
                <a:latin typeface="Times New Roman"/>
                <a:cs typeface="Times New Roman"/>
              </a:rPr>
              <a:t>или</a:t>
            </a:r>
            <a:endParaRPr sz="2000">
              <a:latin typeface="Times New Roman"/>
              <a:cs typeface="Times New Roman"/>
            </a:endParaRPr>
          </a:p>
          <a:p>
            <a:pPr marL="92075" marR="203200">
              <a:lnSpc>
                <a:spcPct val="100000"/>
              </a:lnSpc>
            </a:pPr>
            <a:r>
              <a:rPr dirty="0" sz="2000" spc="-5" b="1">
                <a:solidFill>
                  <a:srgbClr val="003300"/>
                </a:solidFill>
                <a:latin typeface="Times New Roman"/>
                <a:cs typeface="Times New Roman"/>
              </a:rPr>
              <a:t>занятия </a:t>
            </a:r>
            <a:r>
              <a:rPr dirty="0" sz="2000" b="1">
                <a:solidFill>
                  <a:srgbClr val="003300"/>
                </a:solidFill>
                <a:latin typeface="Times New Roman"/>
                <a:cs typeface="Times New Roman"/>
              </a:rPr>
              <a:t>профессиональным </a:t>
            </a:r>
            <a:r>
              <a:rPr dirty="0" sz="2000" spc="-15" b="1">
                <a:solidFill>
                  <a:srgbClr val="003300"/>
                </a:solidFill>
                <a:latin typeface="Times New Roman"/>
                <a:cs typeface="Times New Roman"/>
              </a:rPr>
              <a:t>спортом, </a:t>
            </a:r>
            <a:r>
              <a:rPr dirty="0" sz="2000" spc="-484" b="1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dirty="0" sz="2000" spc="-10" b="1">
                <a:solidFill>
                  <a:srgbClr val="003300"/>
                </a:solidFill>
                <a:latin typeface="Times New Roman"/>
                <a:cs typeface="Times New Roman"/>
              </a:rPr>
              <a:t>которые:</a:t>
            </a:r>
            <a:endParaRPr sz="2000">
              <a:latin typeface="Times New Roman"/>
              <a:cs typeface="Times New Roman"/>
            </a:endParaRPr>
          </a:p>
          <a:p>
            <a:pPr marL="434975" indent="-342900">
              <a:lnSpc>
                <a:spcPct val="100000"/>
              </a:lnSpc>
              <a:spcBef>
                <a:spcPts val="10"/>
              </a:spcBef>
              <a:buFont typeface="Wingdings"/>
              <a:buChar char=""/>
              <a:tabLst>
                <a:tab pos="434340" algn="l"/>
                <a:tab pos="434975" algn="l"/>
              </a:tabLst>
            </a:pPr>
            <a:r>
              <a:rPr dirty="0" sz="1800" spc="-5" b="1">
                <a:solidFill>
                  <a:srgbClr val="003300"/>
                </a:solidFill>
                <a:latin typeface="Times New Roman"/>
                <a:cs typeface="Times New Roman"/>
              </a:rPr>
              <a:t>не </a:t>
            </a:r>
            <a:r>
              <a:rPr dirty="0" sz="1800" spc="-10" b="1">
                <a:solidFill>
                  <a:srgbClr val="003300"/>
                </a:solidFill>
                <a:latin typeface="Times New Roman"/>
                <a:cs typeface="Times New Roman"/>
              </a:rPr>
              <a:t>являются</a:t>
            </a:r>
            <a:r>
              <a:rPr dirty="0" sz="1800" spc="10" b="1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dirty="0" sz="1800" spc="-10" b="1">
                <a:solidFill>
                  <a:srgbClr val="003300"/>
                </a:solidFill>
                <a:latin typeface="Times New Roman"/>
                <a:cs typeface="Times New Roman"/>
              </a:rPr>
              <a:t>вредными</a:t>
            </a:r>
            <a:r>
              <a:rPr dirty="0" sz="1800" spc="-15" b="1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003300"/>
                </a:solidFill>
                <a:latin typeface="Times New Roman"/>
                <a:cs typeface="Times New Roman"/>
              </a:rPr>
              <a:t>для</a:t>
            </a:r>
            <a:r>
              <a:rPr dirty="0" sz="1800" spc="-5" b="1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dirty="0" sz="1800" spc="-15" b="1">
                <a:solidFill>
                  <a:srgbClr val="003300"/>
                </a:solidFill>
                <a:latin typeface="Times New Roman"/>
                <a:cs typeface="Times New Roman"/>
              </a:rPr>
              <a:t>его</a:t>
            </a:r>
            <a:endParaRPr sz="1800">
              <a:latin typeface="Times New Roman"/>
              <a:cs typeface="Times New Roman"/>
            </a:endParaRPr>
          </a:p>
          <a:p>
            <a:pPr marL="434975">
              <a:lnSpc>
                <a:spcPct val="100000"/>
              </a:lnSpc>
            </a:pPr>
            <a:r>
              <a:rPr dirty="0" sz="1800" spc="-15" b="1">
                <a:solidFill>
                  <a:srgbClr val="003300"/>
                </a:solidFill>
                <a:latin typeface="Times New Roman"/>
                <a:cs typeface="Times New Roman"/>
              </a:rPr>
              <a:t>здоровья</a:t>
            </a:r>
            <a:r>
              <a:rPr dirty="0" sz="1800" spc="-25" b="1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003300"/>
                </a:solidFill>
                <a:latin typeface="Times New Roman"/>
                <a:cs typeface="Times New Roman"/>
              </a:rPr>
              <a:t>и</a:t>
            </a:r>
            <a:r>
              <a:rPr dirty="0" sz="1800" spc="-30" b="1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dirty="0" sz="1800" spc="-5" b="1">
                <a:solidFill>
                  <a:srgbClr val="003300"/>
                </a:solidFill>
                <a:latin typeface="Times New Roman"/>
                <a:cs typeface="Times New Roman"/>
              </a:rPr>
              <a:t>развития;</a:t>
            </a:r>
            <a:endParaRPr sz="1800">
              <a:latin typeface="Times New Roman"/>
              <a:cs typeface="Times New Roman"/>
            </a:endParaRPr>
          </a:p>
          <a:p>
            <a:pPr marL="434975" marR="440055" indent="-342900">
              <a:lnSpc>
                <a:spcPct val="100000"/>
              </a:lnSpc>
              <a:buFont typeface="Wingdings"/>
              <a:buChar char=""/>
              <a:tabLst>
                <a:tab pos="434340" algn="l"/>
                <a:tab pos="434975" algn="l"/>
              </a:tabLst>
            </a:pPr>
            <a:r>
              <a:rPr dirty="0" sz="1800" spc="-5" b="1">
                <a:solidFill>
                  <a:srgbClr val="003300"/>
                </a:solidFill>
                <a:latin typeface="Times New Roman"/>
                <a:cs typeface="Times New Roman"/>
              </a:rPr>
              <a:t>не </a:t>
            </a:r>
            <a:r>
              <a:rPr dirty="0" sz="1800" spc="-10" b="1">
                <a:solidFill>
                  <a:srgbClr val="003300"/>
                </a:solidFill>
                <a:latin typeface="Times New Roman"/>
                <a:cs typeface="Times New Roman"/>
              </a:rPr>
              <a:t>препятствуют </a:t>
            </a:r>
            <a:r>
              <a:rPr dirty="0" sz="1800" spc="-5" b="1">
                <a:solidFill>
                  <a:srgbClr val="003300"/>
                </a:solidFill>
                <a:latin typeface="Times New Roman"/>
                <a:cs typeface="Times New Roman"/>
              </a:rPr>
              <a:t>получению </a:t>
            </a:r>
            <a:r>
              <a:rPr dirty="0" sz="1800" spc="-15" b="1">
                <a:solidFill>
                  <a:srgbClr val="003300"/>
                </a:solidFill>
                <a:latin typeface="Times New Roman"/>
                <a:cs typeface="Times New Roman"/>
              </a:rPr>
              <a:t>общего </a:t>
            </a:r>
            <a:r>
              <a:rPr dirty="0" sz="1800" spc="-434" b="1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dirty="0" sz="1800" spc="-10" b="1">
                <a:solidFill>
                  <a:srgbClr val="003300"/>
                </a:solidFill>
                <a:latin typeface="Times New Roman"/>
                <a:cs typeface="Times New Roman"/>
              </a:rPr>
              <a:t>среднего, </a:t>
            </a:r>
            <a:r>
              <a:rPr dirty="0" sz="1800" spc="-5" b="1">
                <a:solidFill>
                  <a:srgbClr val="003300"/>
                </a:solidFill>
                <a:latin typeface="Times New Roman"/>
                <a:cs typeface="Times New Roman"/>
              </a:rPr>
              <a:t>профессионально-</a:t>
            </a:r>
            <a:endParaRPr sz="1800">
              <a:latin typeface="Times New Roman"/>
              <a:cs typeface="Times New Roman"/>
            </a:endParaRPr>
          </a:p>
          <a:p>
            <a:pPr marL="434975" marR="203835">
              <a:lnSpc>
                <a:spcPct val="100000"/>
              </a:lnSpc>
            </a:pPr>
            <a:r>
              <a:rPr dirty="0" sz="1800" spc="-10" b="1">
                <a:solidFill>
                  <a:srgbClr val="003300"/>
                </a:solidFill>
                <a:latin typeface="Times New Roman"/>
                <a:cs typeface="Times New Roman"/>
              </a:rPr>
              <a:t>технического </a:t>
            </a:r>
            <a:r>
              <a:rPr dirty="0" sz="1800" b="1">
                <a:solidFill>
                  <a:srgbClr val="003300"/>
                </a:solidFill>
                <a:latin typeface="Times New Roman"/>
                <a:cs typeface="Times New Roman"/>
              </a:rPr>
              <a:t>и </a:t>
            </a:r>
            <a:r>
              <a:rPr dirty="0" sz="1800" spc="-10" b="1">
                <a:solidFill>
                  <a:srgbClr val="003300"/>
                </a:solidFill>
                <a:latin typeface="Times New Roman"/>
                <a:cs typeface="Times New Roman"/>
              </a:rPr>
              <a:t>среднего специального </a:t>
            </a:r>
            <a:r>
              <a:rPr dirty="0" sz="1800" spc="-434" b="1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dirty="0" sz="1800" spc="-10" b="1">
                <a:solidFill>
                  <a:srgbClr val="003300"/>
                </a:solidFill>
                <a:latin typeface="Times New Roman"/>
                <a:cs typeface="Times New Roman"/>
              </a:rPr>
              <a:t>образования;</a:t>
            </a:r>
            <a:endParaRPr sz="1800">
              <a:latin typeface="Times New Roman"/>
              <a:cs typeface="Times New Roman"/>
            </a:endParaRPr>
          </a:p>
          <a:p>
            <a:pPr marL="434975" indent="-342900">
              <a:lnSpc>
                <a:spcPts val="2115"/>
              </a:lnSpc>
              <a:buFont typeface="Wingdings"/>
              <a:buChar char=""/>
              <a:tabLst>
                <a:tab pos="434340" algn="l"/>
                <a:tab pos="434975" algn="l"/>
              </a:tabLst>
            </a:pPr>
            <a:r>
              <a:rPr dirty="0" sz="1800" spc="-5" b="1">
                <a:solidFill>
                  <a:srgbClr val="003300"/>
                </a:solidFill>
                <a:latin typeface="Times New Roman"/>
                <a:cs typeface="Times New Roman"/>
              </a:rPr>
              <a:t>не</a:t>
            </a:r>
            <a:r>
              <a:rPr dirty="0" sz="1800" b="1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dirty="0" sz="1800" spc="-10" b="1">
                <a:solidFill>
                  <a:srgbClr val="003300"/>
                </a:solidFill>
                <a:latin typeface="Times New Roman"/>
                <a:cs typeface="Times New Roman"/>
              </a:rPr>
              <a:t>запрещены</a:t>
            </a:r>
            <a:r>
              <a:rPr dirty="0" sz="1800" spc="15" b="1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dirty="0" sz="1800" spc="-15" b="1">
                <a:solidFill>
                  <a:srgbClr val="003300"/>
                </a:solidFill>
                <a:latin typeface="Times New Roman"/>
                <a:cs typeface="Times New Roman"/>
              </a:rPr>
              <a:t>законодательством.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6396" y="4838445"/>
            <a:ext cx="2641600" cy="5213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001F5F"/>
                </a:solidFill>
                <a:latin typeface="Arial Black"/>
                <a:cs typeface="Arial Black"/>
              </a:rPr>
              <a:t>Дети</a:t>
            </a:r>
            <a:r>
              <a:rPr dirty="0" sz="1800" spc="-25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1800">
                <a:solidFill>
                  <a:srgbClr val="001F5F"/>
                </a:solidFill>
                <a:latin typeface="Arial Black"/>
                <a:cs typeface="Arial Black"/>
              </a:rPr>
              <a:t>от</a:t>
            </a:r>
            <a:r>
              <a:rPr dirty="0" sz="1800" spc="-2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1800">
                <a:solidFill>
                  <a:srgbClr val="001F5F"/>
                </a:solidFill>
                <a:latin typeface="Arial Black"/>
                <a:cs typeface="Arial Black"/>
              </a:rPr>
              <a:t>16</a:t>
            </a:r>
            <a:r>
              <a:rPr dirty="0" sz="1800" spc="-25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Arial Black"/>
                <a:cs typeface="Arial Black"/>
              </a:rPr>
              <a:t>до</a:t>
            </a:r>
            <a:r>
              <a:rPr dirty="0" sz="1800" spc="-2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1800">
                <a:solidFill>
                  <a:srgbClr val="001F5F"/>
                </a:solidFill>
                <a:latin typeface="Arial Black"/>
                <a:cs typeface="Arial Black"/>
              </a:rPr>
              <a:t>18</a:t>
            </a:r>
            <a:r>
              <a:rPr dirty="0" sz="1800" spc="-25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Arial Black"/>
                <a:cs typeface="Arial Black"/>
              </a:rPr>
              <a:t>лет</a:t>
            </a:r>
            <a:endParaRPr sz="18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400" spc="-10" i="1">
                <a:solidFill>
                  <a:srgbClr val="001F5F"/>
                </a:solidFill>
                <a:latin typeface="Arial"/>
                <a:cs typeface="Arial"/>
              </a:rPr>
              <a:t>Ст.</a:t>
            </a:r>
            <a:r>
              <a:rPr dirty="0" sz="1400" spc="-15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Arial"/>
                <a:cs typeface="Arial"/>
              </a:rPr>
              <a:t>272</a:t>
            </a:r>
            <a:r>
              <a:rPr dirty="0" sz="1400" spc="-30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20" i="1">
                <a:solidFill>
                  <a:srgbClr val="001F5F"/>
                </a:solidFill>
                <a:latin typeface="Arial"/>
                <a:cs typeface="Arial"/>
              </a:rPr>
              <a:t>Трудового</a:t>
            </a:r>
            <a:r>
              <a:rPr dirty="0" sz="1400" spc="-50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Arial"/>
                <a:cs typeface="Arial"/>
              </a:rPr>
              <a:t>кодекса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11954" y="4818088"/>
            <a:ext cx="4634230" cy="1631314"/>
          </a:xfrm>
          <a:prstGeom prst="rect">
            <a:avLst/>
          </a:prstGeom>
          <a:solidFill>
            <a:srgbClr val="FFFFFF"/>
          </a:solidFill>
        </p:spPr>
        <p:txBody>
          <a:bodyPr wrap="square" lIns="0" tIns="698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2300">
              <a:latin typeface="Times New Roman"/>
              <a:cs typeface="Times New Roman"/>
            </a:endParaRPr>
          </a:p>
          <a:p>
            <a:pPr marL="92075" marR="217804">
              <a:lnSpc>
                <a:spcPct val="100000"/>
              </a:lnSpc>
            </a:pPr>
            <a:r>
              <a:rPr dirty="0" sz="2000" spc="-10" b="1">
                <a:solidFill>
                  <a:srgbClr val="003300"/>
                </a:solidFill>
                <a:latin typeface="Times New Roman"/>
                <a:cs typeface="Times New Roman"/>
              </a:rPr>
              <a:t>заключение </a:t>
            </a:r>
            <a:r>
              <a:rPr dirty="0" sz="2000" spc="-25" b="1">
                <a:solidFill>
                  <a:srgbClr val="003300"/>
                </a:solidFill>
                <a:latin typeface="Times New Roman"/>
                <a:cs typeface="Times New Roman"/>
              </a:rPr>
              <a:t>трудового </a:t>
            </a:r>
            <a:r>
              <a:rPr dirty="0" sz="2000" spc="-15" b="1">
                <a:solidFill>
                  <a:srgbClr val="003300"/>
                </a:solidFill>
                <a:latin typeface="Times New Roman"/>
                <a:cs typeface="Times New Roman"/>
              </a:rPr>
              <a:t>договора </a:t>
            </a:r>
            <a:r>
              <a:rPr dirty="0" sz="2000" spc="-5" b="1">
                <a:solidFill>
                  <a:srgbClr val="003300"/>
                </a:solidFill>
                <a:latin typeface="Times New Roman"/>
                <a:cs typeface="Times New Roman"/>
              </a:rPr>
              <a:t>для </a:t>
            </a:r>
            <a:r>
              <a:rPr dirty="0" sz="2000" b="1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>
                <a:solidFill>
                  <a:srgbClr val="003300"/>
                </a:solidFill>
                <a:latin typeface="Times New Roman"/>
                <a:cs typeface="Times New Roman"/>
              </a:rPr>
              <a:t>выполнения </a:t>
            </a:r>
            <a:r>
              <a:rPr dirty="0" sz="2000" spc="-10" b="1">
                <a:solidFill>
                  <a:srgbClr val="003300"/>
                </a:solidFill>
                <a:latin typeface="Times New Roman"/>
                <a:cs typeface="Times New Roman"/>
              </a:rPr>
              <a:t>работ </a:t>
            </a:r>
            <a:r>
              <a:rPr dirty="0" sz="2000" b="1">
                <a:solidFill>
                  <a:srgbClr val="003300"/>
                </a:solidFill>
                <a:latin typeface="Times New Roman"/>
                <a:cs typeface="Times New Roman"/>
              </a:rPr>
              <a:t>с </a:t>
            </a:r>
            <a:r>
              <a:rPr dirty="0" sz="2000" spc="-10" b="1">
                <a:solidFill>
                  <a:srgbClr val="003300"/>
                </a:solidFill>
                <a:latin typeface="Times New Roman"/>
                <a:cs typeface="Times New Roman"/>
              </a:rPr>
              <a:t>учетом </a:t>
            </a:r>
            <a:r>
              <a:rPr dirty="0" sz="2000" spc="-15" b="1">
                <a:solidFill>
                  <a:srgbClr val="FF0000"/>
                </a:solidFill>
                <a:latin typeface="Times New Roman"/>
                <a:cs typeface="Times New Roman"/>
              </a:rPr>
              <a:t>запретов</a:t>
            </a:r>
            <a:r>
              <a:rPr dirty="0" sz="2000" spc="-15" b="1">
                <a:solidFill>
                  <a:srgbClr val="003300"/>
                </a:solidFill>
                <a:latin typeface="Times New Roman"/>
                <a:cs typeface="Times New Roman"/>
              </a:rPr>
              <a:t>, </a:t>
            </a:r>
            <a:r>
              <a:rPr dirty="0" sz="2000" spc="-484" b="1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dirty="0" sz="2000" spc="-10" b="1">
                <a:solidFill>
                  <a:srgbClr val="003300"/>
                </a:solidFill>
                <a:latin typeface="Times New Roman"/>
                <a:cs typeface="Times New Roman"/>
              </a:rPr>
              <a:t>установленных</a:t>
            </a:r>
            <a:r>
              <a:rPr dirty="0" sz="2000" spc="-45" b="1">
                <a:solidFill>
                  <a:srgbClr val="003300"/>
                </a:solidFill>
                <a:latin typeface="Times New Roman"/>
                <a:cs typeface="Times New Roman"/>
              </a:rPr>
              <a:t> </a:t>
            </a:r>
            <a:r>
              <a:rPr dirty="0" sz="2000" spc="-15" b="1">
                <a:solidFill>
                  <a:srgbClr val="003300"/>
                </a:solidFill>
                <a:latin typeface="Times New Roman"/>
                <a:cs typeface="Times New Roman"/>
              </a:rPr>
              <a:t>законодательством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7955" y="5462142"/>
            <a:ext cx="2489962" cy="110126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57414" y="2348928"/>
            <a:ext cx="2794508" cy="112071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619870" y="60502"/>
            <a:ext cx="452602" cy="41612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67711" y="404660"/>
            <a:ext cx="6480810" cy="954405"/>
          </a:xfrm>
          <a:prstGeom prst="rect">
            <a:avLst/>
          </a:prstGeom>
          <a:solidFill>
            <a:srgbClr val="00AFEF"/>
          </a:solidFill>
        </p:spPr>
        <p:txBody>
          <a:bodyPr wrap="square" lIns="0" tIns="33020" rIns="0" bIns="0" rtlCol="0" vert="horz">
            <a:spAutoFit/>
          </a:bodyPr>
          <a:lstStyle/>
          <a:p>
            <a:pPr algn="r" marR="81280">
              <a:lnSpc>
                <a:spcPts val="3329"/>
              </a:lnSpc>
              <a:spcBef>
                <a:spcPts val="260"/>
              </a:spcBef>
            </a:pPr>
            <a:r>
              <a:rPr dirty="0" sz="2800" spc="-15" b="1">
                <a:solidFill>
                  <a:srgbClr val="FFFFFF"/>
                </a:solidFill>
                <a:latin typeface="Times New Roman"/>
                <a:cs typeface="Times New Roman"/>
              </a:rPr>
              <a:t>Максимальная</a:t>
            </a:r>
            <a:r>
              <a:rPr dirty="0" sz="2800" spc="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 spc="-15" b="1">
                <a:solidFill>
                  <a:srgbClr val="FFFFFF"/>
                </a:solidFill>
                <a:latin typeface="Times New Roman"/>
                <a:cs typeface="Times New Roman"/>
              </a:rPr>
              <a:t>продолжительность</a:t>
            </a:r>
            <a:endParaRPr sz="2800">
              <a:latin typeface="Times New Roman"/>
              <a:cs typeface="Times New Roman"/>
            </a:endParaRPr>
          </a:p>
          <a:p>
            <a:pPr algn="r" marR="81915">
              <a:lnSpc>
                <a:spcPts val="3329"/>
              </a:lnSpc>
            </a:pPr>
            <a:r>
              <a:rPr dirty="0" sz="2800" spc="-30" b="1">
                <a:solidFill>
                  <a:srgbClr val="FFFFFF"/>
                </a:solidFill>
                <a:latin typeface="Times New Roman"/>
                <a:cs typeface="Times New Roman"/>
              </a:rPr>
              <a:t>рабочего</a:t>
            </a:r>
            <a:r>
              <a:rPr dirty="0" sz="28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 spc="-10" b="1">
                <a:solidFill>
                  <a:srgbClr val="FFFFFF"/>
                </a:solidFill>
                <a:latin typeface="Times New Roman"/>
                <a:cs typeface="Times New Roman"/>
              </a:rPr>
              <a:t>времени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2406" y="2122673"/>
            <a:ext cx="3515995" cy="643255"/>
          </a:xfrm>
          <a:prstGeom prst="rect">
            <a:avLst/>
          </a:prstGeom>
        </p:spPr>
        <p:txBody>
          <a:bodyPr wrap="square" lIns="0" tIns="361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dirty="0" sz="2400">
                <a:solidFill>
                  <a:srgbClr val="001F5F"/>
                </a:solidFill>
                <a:latin typeface="Arial Black"/>
                <a:cs typeface="Arial Black"/>
              </a:rPr>
              <a:t>Дети</a:t>
            </a:r>
            <a:r>
              <a:rPr dirty="0" sz="2400" spc="-2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2400">
                <a:solidFill>
                  <a:srgbClr val="001F5F"/>
                </a:solidFill>
                <a:latin typeface="Arial Black"/>
                <a:cs typeface="Arial Black"/>
              </a:rPr>
              <a:t>от</a:t>
            </a:r>
            <a:r>
              <a:rPr dirty="0" sz="2400" spc="-1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2400">
                <a:solidFill>
                  <a:srgbClr val="001F5F"/>
                </a:solidFill>
                <a:latin typeface="Arial Black"/>
                <a:cs typeface="Arial Black"/>
              </a:rPr>
              <a:t>14</a:t>
            </a:r>
            <a:r>
              <a:rPr dirty="0" sz="2400" spc="-3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2400" spc="-5">
                <a:solidFill>
                  <a:srgbClr val="001F5F"/>
                </a:solidFill>
                <a:latin typeface="Arial Black"/>
                <a:cs typeface="Arial Black"/>
              </a:rPr>
              <a:t>до</a:t>
            </a:r>
            <a:r>
              <a:rPr dirty="0" sz="2400" spc="-2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2400">
                <a:solidFill>
                  <a:srgbClr val="001F5F"/>
                </a:solidFill>
                <a:latin typeface="Arial Black"/>
                <a:cs typeface="Arial Black"/>
              </a:rPr>
              <a:t>16</a:t>
            </a:r>
            <a:r>
              <a:rPr dirty="0" sz="2400" spc="-2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2400" spc="-5">
                <a:solidFill>
                  <a:srgbClr val="001F5F"/>
                </a:solidFill>
                <a:latin typeface="Arial Black"/>
                <a:cs typeface="Arial Black"/>
              </a:rPr>
              <a:t>лет</a:t>
            </a:r>
            <a:endParaRPr sz="24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400" spc="-10" i="1">
                <a:solidFill>
                  <a:srgbClr val="001F5F"/>
                </a:solidFill>
                <a:latin typeface="Arial"/>
                <a:cs typeface="Arial"/>
              </a:rPr>
              <a:t>Ст.</a:t>
            </a:r>
            <a:r>
              <a:rPr dirty="0" sz="1400" spc="-15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40" i="1">
                <a:solidFill>
                  <a:srgbClr val="001F5F"/>
                </a:solidFill>
                <a:latin typeface="Arial"/>
                <a:cs typeface="Arial"/>
              </a:rPr>
              <a:t>114</a:t>
            </a:r>
            <a:r>
              <a:rPr dirty="0" sz="1400" spc="-30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20" i="1">
                <a:solidFill>
                  <a:srgbClr val="001F5F"/>
                </a:solidFill>
                <a:latin typeface="Arial"/>
                <a:cs typeface="Arial"/>
              </a:rPr>
              <a:t>Трудового</a:t>
            </a:r>
            <a:r>
              <a:rPr dirty="0" sz="1400" spc="-50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Arial"/>
                <a:cs typeface="Arial"/>
              </a:rPr>
              <a:t>кодекса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2406" y="4347131"/>
            <a:ext cx="3515995" cy="642620"/>
          </a:xfrm>
          <a:prstGeom prst="rect">
            <a:avLst/>
          </a:prstGeom>
        </p:spPr>
        <p:txBody>
          <a:bodyPr wrap="square" lIns="0" tIns="3619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84"/>
              </a:spcBef>
            </a:pPr>
            <a:r>
              <a:rPr dirty="0" sz="2400">
                <a:solidFill>
                  <a:srgbClr val="001F5F"/>
                </a:solidFill>
                <a:latin typeface="Arial Black"/>
                <a:cs typeface="Arial Black"/>
              </a:rPr>
              <a:t>Дети</a:t>
            </a:r>
            <a:r>
              <a:rPr dirty="0" sz="2400" spc="-2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2400">
                <a:solidFill>
                  <a:srgbClr val="001F5F"/>
                </a:solidFill>
                <a:latin typeface="Arial Black"/>
                <a:cs typeface="Arial Black"/>
              </a:rPr>
              <a:t>от</a:t>
            </a:r>
            <a:r>
              <a:rPr dirty="0" sz="2400" spc="-1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2400">
                <a:solidFill>
                  <a:srgbClr val="001F5F"/>
                </a:solidFill>
                <a:latin typeface="Arial Black"/>
                <a:cs typeface="Arial Black"/>
              </a:rPr>
              <a:t>16</a:t>
            </a:r>
            <a:r>
              <a:rPr dirty="0" sz="2400" spc="-3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2400" spc="-5">
                <a:solidFill>
                  <a:srgbClr val="001F5F"/>
                </a:solidFill>
                <a:latin typeface="Arial Black"/>
                <a:cs typeface="Arial Black"/>
              </a:rPr>
              <a:t>до</a:t>
            </a:r>
            <a:r>
              <a:rPr dirty="0" sz="2400" spc="-2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2400">
                <a:solidFill>
                  <a:srgbClr val="001F5F"/>
                </a:solidFill>
                <a:latin typeface="Arial Black"/>
                <a:cs typeface="Arial Black"/>
              </a:rPr>
              <a:t>18</a:t>
            </a:r>
            <a:r>
              <a:rPr dirty="0" sz="2400" spc="-2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2400" spc="-5">
                <a:solidFill>
                  <a:srgbClr val="001F5F"/>
                </a:solidFill>
                <a:latin typeface="Arial Black"/>
                <a:cs typeface="Arial Black"/>
              </a:rPr>
              <a:t>лет</a:t>
            </a:r>
            <a:endParaRPr sz="24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400" spc="-10" i="1">
                <a:solidFill>
                  <a:srgbClr val="001F5F"/>
                </a:solidFill>
                <a:latin typeface="Arial"/>
                <a:cs typeface="Arial"/>
              </a:rPr>
              <a:t>Ст.</a:t>
            </a:r>
            <a:r>
              <a:rPr dirty="0" sz="1400" spc="-15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40" i="1">
                <a:solidFill>
                  <a:srgbClr val="001F5F"/>
                </a:solidFill>
                <a:latin typeface="Arial"/>
                <a:cs typeface="Arial"/>
              </a:rPr>
              <a:t>114</a:t>
            </a:r>
            <a:r>
              <a:rPr dirty="0" sz="1400" spc="-30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20" i="1">
                <a:solidFill>
                  <a:srgbClr val="001F5F"/>
                </a:solidFill>
                <a:latin typeface="Arial"/>
                <a:cs typeface="Arial"/>
              </a:rPr>
              <a:t>Трудового</a:t>
            </a:r>
            <a:r>
              <a:rPr dirty="0" sz="1400" spc="-50" i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Arial"/>
                <a:cs typeface="Arial"/>
              </a:rPr>
              <a:t>кодекса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11673" y="2371725"/>
            <a:ext cx="36144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Times New Roman"/>
                <a:cs typeface="Times New Roman"/>
              </a:rPr>
              <a:t>не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более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b="1">
                <a:latin typeface="Times New Roman"/>
                <a:cs typeface="Times New Roman"/>
              </a:rPr>
              <a:t>23</a:t>
            </a:r>
            <a:r>
              <a:rPr dirty="0" sz="2400" spc="-10" b="1">
                <a:latin typeface="Times New Roman"/>
                <a:cs typeface="Times New Roman"/>
              </a:rPr>
              <a:t> </a:t>
            </a:r>
            <a:r>
              <a:rPr dirty="0" sz="2400" spc="-15" b="1">
                <a:latin typeface="Times New Roman"/>
                <a:cs typeface="Times New Roman"/>
              </a:rPr>
              <a:t>часов</a:t>
            </a:r>
            <a:r>
              <a:rPr dirty="0" sz="2400" spc="-10" b="1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в</a:t>
            </a:r>
            <a:r>
              <a:rPr dirty="0" sz="2400" spc="-10">
                <a:latin typeface="Times New Roman"/>
                <a:cs typeface="Times New Roman"/>
              </a:rPr>
              <a:t> неделю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11673" y="4379721"/>
            <a:ext cx="36144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Times New Roman"/>
                <a:cs typeface="Times New Roman"/>
              </a:rPr>
              <a:t>не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более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b="1">
                <a:latin typeface="Times New Roman"/>
                <a:cs typeface="Times New Roman"/>
              </a:rPr>
              <a:t>35</a:t>
            </a:r>
            <a:r>
              <a:rPr dirty="0" sz="2400" spc="-10" b="1">
                <a:latin typeface="Times New Roman"/>
                <a:cs typeface="Times New Roman"/>
              </a:rPr>
              <a:t> </a:t>
            </a:r>
            <a:r>
              <a:rPr dirty="0" sz="2400" spc="-15" b="1">
                <a:latin typeface="Times New Roman"/>
                <a:cs typeface="Times New Roman"/>
              </a:rPr>
              <a:t>часов</a:t>
            </a:r>
            <a:r>
              <a:rPr dirty="0" sz="2400" spc="-10" b="1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в</a:t>
            </a:r>
            <a:r>
              <a:rPr dirty="0" sz="2400" spc="-10">
                <a:latin typeface="Times New Roman"/>
                <a:cs typeface="Times New Roman"/>
              </a:rPr>
              <a:t> неделю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3" y="132079"/>
            <a:ext cx="1574038" cy="157403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40219" y="5215364"/>
            <a:ext cx="2277745" cy="161836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748521" y="60604"/>
            <a:ext cx="324040" cy="29791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3810" y="712165"/>
            <a:ext cx="2998470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u="none" i="0">
                <a:solidFill>
                  <a:srgbClr val="000000"/>
                </a:solidFill>
                <a:latin typeface="Times New Roman"/>
                <a:cs typeface="Times New Roman"/>
              </a:rPr>
              <a:t>Особые</a:t>
            </a:r>
            <a:r>
              <a:rPr dirty="0" u="none" spc="-85" i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u="none" spc="-25" i="0">
                <a:solidFill>
                  <a:srgbClr val="000000"/>
                </a:solidFill>
                <a:latin typeface="Times New Roman"/>
                <a:cs typeface="Times New Roman"/>
              </a:rPr>
              <a:t>условия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8540" y="1624076"/>
            <a:ext cx="3803015" cy="33616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5979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6FC0"/>
                </a:solidFill>
                <a:latin typeface="Calibri"/>
                <a:cs typeface="Calibri"/>
              </a:rPr>
              <a:t>НОРМЫ</a:t>
            </a:r>
            <a:r>
              <a:rPr dirty="0" sz="1800" spc="-30" b="1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1800" spc="-20" b="1">
                <a:solidFill>
                  <a:srgbClr val="006FC0"/>
                </a:solidFill>
                <a:latin typeface="Calibri"/>
                <a:cs typeface="Calibri"/>
              </a:rPr>
              <a:t>ВЫРАБОТКИ</a:t>
            </a:r>
            <a:endParaRPr sz="1800">
              <a:latin typeface="Calibri"/>
              <a:cs typeface="Calibri"/>
            </a:endParaRPr>
          </a:p>
          <a:p>
            <a:pPr algn="just" marL="12700" marR="5080" indent="342900">
              <a:lnSpc>
                <a:spcPct val="100000"/>
              </a:lnSpc>
              <a:spcBef>
                <a:spcPts val="65"/>
              </a:spcBef>
              <a:tabLst>
                <a:tab pos="2629535" algn="l"/>
              </a:tabLst>
            </a:pPr>
            <a:r>
              <a:rPr dirty="0" sz="1600" spc="-10">
                <a:latin typeface="Times New Roman"/>
                <a:cs typeface="Times New Roman"/>
              </a:rPr>
              <a:t>Для </a:t>
            </a:r>
            <a:r>
              <a:rPr dirty="0" sz="1600" spc="-15">
                <a:latin typeface="Times New Roman"/>
                <a:cs typeface="Times New Roman"/>
              </a:rPr>
              <a:t>работников </a:t>
            </a:r>
            <a:r>
              <a:rPr dirty="0" sz="1600" spc="-20">
                <a:latin typeface="Times New Roman"/>
                <a:cs typeface="Times New Roman"/>
              </a:rPr>
              <a:t>моложе </a:t>
            </a:r>
            <a:r>
              <a:rPr dirty="0" sz="1600">
                <a:latin typeface="Times New Roman"/>
                <a:cs typeface="Times New Roman"/>
              </a:rPr>
              <a:t>18 </a:t>
            </a:r>
            <a:r>
              <a:rPr dirty="0" sz="1600" spc="-5">
                <a:latin typeface="Times New Roman"/>
                <a:cs typeface="Times New Roman"/>
              </a:rPr>
              <a:t>лет </a:t>
            </a:r>
            <a:r>
              <a:rPr dirty="0" sz="1600" spc="-10">
                <a:latin typeface="Times New Roman"/>
                <a:cs typeface="Times New Roman"/>
              </a:rPr>
              <a:t>нормы 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выработки</a:t>
            </a:r>
            <a:r>
              <a:rPr dirty="0" sz="1600" spc="-5">
                <a:latin typeface="Times New Roman"/>
                <a:cs typeface="Times New Roman"/>
              </a:rPr>
              <a:t> устанавливаются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20">
                <a:latin typeface="Times New Roman"/>
                <a:cs typeface="Times New Roman"/>
              </a:rPr>
              <a:t>исходя</a:t>
            </a:r>
            <a:r>
              <a:rPr dirty="0" sz="1600" spc="36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из </a:t>
            </a:r>
            <a:r>
              <a:rPr dirty="0" sz="1600" spc="-38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норм </a:t>
            </a:r>
            <a:r>
              <a:rPr dirty="0" sz="1600" spc="-5">
                <a:latin typeface="Times New Roman"/>
                <a:cs typeface="Times New Roman"/>
              </a:rPr>
              <a:t>выработки для </a:t>
            </a:r>
            <a:r>
              <a:rPr dirty="0" sz="1600">
                <a:latin typeface="Times New Roman"/>
                <a:cs typeface="Times New Roman"/>
              </a:rPr>
              <a:t>взрослых </a:t>
            </a:r>
            <a:r>
              <a:rPr dirty="0" sz="1600" spc="-15">
                <a:latin typeface="Times New Roman"/>
                <a:cs typeface="Times New Roman"/>
              </a:rPr>
              <a:t>работников 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пр</a:t>
            </a:r>
            <a:r>
              <a:rPr dirty="0" sz="1600">
                <a:latin typeface="Times New Roman"/>
                <a:cs typeface="Times New Roman"/>
              </a:rPr>
              <a:t>о</a:t>
            </a:r>
            <a:r>
              <a:rPr dirty="0" sz="1600" spc="-10">
                <a:latin typeface="Times New Roman"/>
                <a:cs typeface="Times New Roman"/>
              </a:rPr>
              <a:t>по</a:t>
            </a:r>
            <a:r>
              <a:rPr dirty="0" sz="1600">
                <a:latin typeface="Times New Roman"/>
                <a:cs typeface="Times New Roman"/>
              </a:rPr>
              <a:t>рц</a:t>
            </a:r>
            <a:r>
              <a:rPr dirty="0" sz="1600" spc="-10">
                <a:latin typeface="Times New Roman"/>
                <a:cs typeface="Times New Roman"/>
              </a:rPr>
              <a:t>и</a:t>
            </a:r>
            <a:r>
              <a:rPr dirty="0" sz="1600" spc="5">
                <a:latin typeface="Times New Roman"/>
                <a:cs typeface="Times New Roman"/>
              </a:rPr>
              <a:t>о</a:t>
            </a:r>
            <a:r>
              <a:rPr dirty="0" sz="1600" spc="-10">
                <a:latin typeface="Times New Roman"/>
                <a:cs typeface="Times New Roman"/>
              </a:rPr>
              <a:t>н</a:t>
            </a:r>
            <a:r>
              <a:rPr dirty="0" sz="1600" spc="10">
                <a:latin typeface="Times New Roman"/>
                <a:cs typeface="Times New Roman"/>
              </a:rPr>
              <a:t>а</a:t>
            </a:r>
            <a:r>
              <a:rPr dirty="0" sz="1600" spc="-5">
                <a:latin typeface="Times New Roman"/>
                <a:cs typeface="Times New Roman"/>
              </a:rPr>
              <a:t>льно</a:t>
            </a:r>
            <a:r>
              <a:rPr dirty="0" sz="1600">
                <a:latin typeface="Times New Roman"/>
                <a:cs typeface="Times New Roman"/>
              </a:rPr>
              <a:t>	</a:t>
            </a:r>
            <a:r>
              <a:rPr dirty="0" sz="1600" spc="-5">
                <a:latin typeface="Times New Roman"/>
                <a:cs typeface="Times New Roman"/>
              </a:rPr>
              <a:t>сок</a:t>
            </a:r>
            <a:r>
              <a:rPr dirty="0" sz="1600">
                <a:latin typeface="Times New Roman"/>
                <a:cs typeface="Times New Roman"/>
              </a:rPr>
              <a:t>р</a:t>
            </a:r>
            <a:r>
              <a:rPr dirty="0" sz="1600" spc="-5">
                <a:latin typeface="Times New Roman"/>
                <a:cs typeface="Times New Roman"/>
              </a:rPr>
              <a:t>а</a:t>
            </a:r>
            <a:r>
              <a:rPr dirty="0" sz="1600" spc="-10">
                <a:latin typeface="Times New Roman"/>
                <a:cs typeface="Times New Roman"/>
              </a:rPr>
              <a:t>щ</a:t>
            </a:r>
            <a:r>
              <a:rPr dirty="0" sz="1600">
                <a:latin typeface="Times New Roman"/>
                <a:cs typeface="Times New Roman"/>
              </a:rPr>
              <a:t>ен</a:t>
            </a:r>
            <a:r>
              <a:rPr dirty="0" sz="1600" spc="-10">
                <a:latin typeface="Times New Roman"/>
                <a:cs typeface="Times New Roman"/>
              </a:rPr>
              <a:t>н</a:t>
            </a:r>
            <a:r>
              <a:rPr dirty="0" sz="1600" spc="5">
                <a:latin typeface="Times New Roman"/>
                <a:cs typeface="Times New Roman"/>
              </a:rPr>
              <a:t>о</a:t>
            </a:r>
            <a:r>
              <a:rPr dirty="0" sz="1600" spc="-5">
                <a:latin typeface="Times New Roman"/>
                <a:cs typeface="Times New Roman"/>
              </a:rPr>
              <a:t>й  </a:t>
            </a:r>
            <a:r>
              <a:rPr dirty="0" sz="1600" spc="-5">
                <a:latin typeface="Times New Roman"/>
                <a:cs typeface="Times New Roman"/>
              </a:rPr>
              <a:t>продолжительности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рабочего</a:t>
            </a:r>
            <a:r>
              <a:rPr dirty="0" sz="1600" spc="-5">
                <a:latin typeface="Times New Roman"/>
                <a:cs typeface="Times New Roman"/>
              </a:rPr>
              <a:t> времени, </a:t>
            </a:r>
            <a:r>
              <a:rPr dirty="0" sz="1600" spc="-38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предусмотренного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sz="1600" spc="-15">
                <a:latin typeface="Times New Roman"/>
                <a:cs typeface="Times New Roman"/>
              </a:rPr>
              <a:t>законодательством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для 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данной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15">
                <a:latin typeface="Times New Roman"/>
                <a:cs typeface="Times New Roman"/>
              </a:rPr>
              <a:t>категории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15">
                <a:latin typeface="Times New Roman"/>
                <a:cs typeface="Times New Roman"/>
              </a:rPr>
              <a:t>работников.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 indent="342900">
              <a:lnSpc>
                <a:spcPct val="100000"/>
              </a:lnSpc>
              <a:spcBef>
                <a:spcPts val="1005"/>
              </a:spcBef>
            </a:pPr>
            <a:r>
              <a:rPr dirty="0" sz="1600" spc="-5">
                <a:latin typeface="Times New Roman"/>
                <a:cs typeface="Times New Roman"/>
              </a:rPr>
              <a:t>Для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15">
                <a:latin typeface="Times New Roman"/>
                <a:cs typeface="Times New Roman"/>
              </a:rPr>
              <a:t>работников,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принимаемых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на 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работу </a:t>
            </a:r>
            <a:r>
              <a:rPr dirty="0" sz="1600" spc="5">
                <a:latin typeface="Times New Roman"/>
                <a:cs typeface="Times New Roman"/>
              </a:rPr>
              <a:t>после </a:t>
            </a:r>
            <a:r>
              <a:rPr dirty="0" sz="1600" spc="-5">
                <a:latin typeface="Times New Roman"/>
                <a:cs typeface="Times New Roman"/>
              </a:rPr>
              <a:t>получения </a:t>
            </a:r>
            <a:r>
              <a:rPr dirty="0" sz="1600" spc="-10">
                <a:latin typeface="Times New Roman"/>
                <a:cs typeface="Times New Roman"/>
              </a:rPr>
              <a:t>общего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среднего </a:t>
            </a:r>
            <a:r>
              <a:rPr dirty="0" sz="1600" spc="-5">
                <a:latin typeface="Times New Roman"/>
                <a:cs typeface="Times New Roman"/>
              </a:rPr>
              <a:t> образования, специального образования </a:t>
            </a:r>
            <a:r>
              <a:rPr dirty="0" sz="1600" spc="-10">
                <a:latin typeface="Times New Roman"/>
                <a:cs typeface="Times New Roman"/>
              </a:rPr>
              <a:t>на 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уровне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общего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среднего</a:t>
            </a:r>
            <a:r>
              <a:rPr dirty="0" sz="1600" spc="-5">
                <a:latin typeface="Times New Roman"/>
                <a:cs typeface="Times New Roman"/>
              </a:rPr>
              <a:t> образования, 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профессионально-технического</a:t>
            </a:r>
            <a:r>
              <a:rPr dirty="0" sz="1600" spc="15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и</a:t>
            </a:r>
            <a:r>
              <a:rPr dirty="0" sz="1600" spc="15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среднего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8540" y="4961001"/>
            <a:ext cx="1234440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специального </a:t>
            </a:r>
            <a:r>
              <a:rPr dirty="0" sz="1600" spc="-385">
                <a:latin typeface="Times New Roman"/>
                <a:cs typeface="Times New Roman"/>
              </a:rPr>
              <a:t> </a:t>
            </a:r>
            <a:r>
              <a:rPr dirty="0" sz="1600" spc="-15">
                <a:latin typeface="Times New Roman"/>
                <a:cs typeface="Times New Roman"/>
              </a:rPr>
              <a:t>обучение 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пр</a:t>
            </a:r>
            <a:r>
              <a:rPr dirty="0" sz="1600">
                <a:latin typeface="Times New Roman"/>
                <a:cs typeface="Times New Roman"/>
              </a:rPr>
              <a:t>о</a:t>
            </a:r>
            <a:r>
              <a:rPr dirty="0" sz="1600" spc="-10">
                <a:latin typeface="Times New Roman"/>
                <a:cs typeface="Times New Roman"/>
              </a:rPr>
              <a:t>из</a:t>
            </a:r>
            <a:r>
              <a:rPr dirty="0" sz="1600" spc="-15">
                <a:latin typeface="Times New Roman"/>
                <a:cs typeface="Times New Roman"/>
              </a:rPr>
              <a:t>в</a:t>
            </a:r>
            <a:r>
              <a:rPr dirty="0" sz="1600" spc="-50">
                <a:latin typeface="Times New Roman"/>
                <a:cs typeface="Times New Roman"/>
              </a:rPr>
              <a:t>о</a:t>
            </a:r>
            <a:r>
              <a:rPr dirty="0" sz="1600" spc="-5">
                <a:latin typeface="Times New Roman"/>
                <a:cs typeface="Times New Roman"/>
              </a:rPr>
              <a:t>дст</a:t>
            </a:r>
            <a:r>
              <a:rPr dirty="0" sz="1600" spc="-15">
                <a:latin typeface="Times New Roman"/>
                <a:cs typeface="Times New Roman"/>
              </a:rPr>
              <a:t>в</a:t>
            </a:r>
            <a:r>
              <a:rPr dirty="0" sz="1600" spc="-5">
                <a:latin typeface="Times New Roman"/>
                <a:cs typeface="Times New Roman"/>
              </a:rPr>
              <a:t>е,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23617" y="4961001"/>
            <a:ext cx="2396490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53340" marR="5080" indent="-41275">
              <a:lnSpc>
                <a:spcPct val="100000"/>
              </a:lnSpc>
              <a:spcBef>
                <a:spcPts val="95"/>
              </a:spcBef>
              <a:tabLst>
                <a:tab pos="2184400" algn="l"/>
              </a:tabLst>
            </a:pPr>
            <a:r>
              <a:rPr dirty="0" sz="1600" spc="-5">
                <a:latin typeface="Times New Roman"/>
                <a:cs typeface="Times New Roman"/>
              </a:rPr>
              <a:t>образования,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прошедших </a:t>
            </a:r>
            <a:r>
              <a:rPr dirty="0" sz="1600" spc="-38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н</a:t>
            </a:r>
            <a:r>
              <a:rPr dirty="0" sz="1600" spc="-5">
                <a:latin typeface="Times New Roman"/>
                <a:cs typeface="Times New Roman"/>
              </a:rPr>
              <a:t>еп</a:t>
            </a:r>
            <a:r>
              <a:rPr dirty="0" sz="1600" spc="40">
                <a:latin typeface="Times New Roman"/>
                <a:cs typeface="Times New Roman"/>
              </a:rPr>
              <a:t>о</a:t>
            </a:r>
            <a:r>
              <a:rPr dirty="0" sz="1600" spc="-5">
                <a:latin typeface="Times New Roman"/>
                <a:cs typeface="Times New Roman"/>
              </a:rPr>
              <a:t>ср</a:t>
            </a:r>
            <a:r>
              <a:rPr dirty="0" sz="1600" spc="-30">
                <a:latin typeface="Times New Roman"/>
                <a:cs typeface="Times New Roman"/>
              </a:rPr>
              <a:t>е</a:t>
            </a:r>
            <a:r>
              <a:rPr dirty="0" sz="1600" spc="-5">
                <a:latin typeface="Times New Roman"/>
                <a:cs typeface="Times New Roman"/>
              </a:rPr>
              <a:t>дст</a:t>
            </a:r>
            <a:r>
              <a:rPr dirty="0" sz="1600" spc="-15">
                <a:latin typeface="Times New Roman"/>
                <a:cs typeface="Times New Roman"/>
              </a:rPr>
              <a:t>в</a:t>
            </a:r>
            <a:r>
              <a:rPr dirty="0" sz="1600">
                <a:latin typeface="Times New Roman"/>
                <a:cs typeface="Times New Roman"/>
              </a:rPr>
              <a:t>ен</a:t>
            </a:r>
            <a:r>
              <a:rPr dirty="0" sz="1600" spc="-10">
                <a:latin typeface="Times New Roman"/>
                <a:cs typeface="Times New Roman"/>
              </a:rPr>
              <a:t>н</a:t>
            </a:r>
            <a:r>
              <a:rPr dirty="0" sz="1600" spc="-5">
                <a:latin typeface="Times New Roman"/>
                <a:cs typeface="Times New Roman"/>
              </a:rPr>
              <a:t>о</a:t>
            </a:r>
            <a:r>
              <a:rPr dirty="0" sz="1600">
                <a:latin typeface="Times New Roman"/>
                <a:cs typeface="Times New Roman"/>
              </a:rPr>
              <a:t>	</a:t>
            </a:r>
            <a:r>
              <a:rPr dirty="0" sz="1600" spc="-10">
                <a:latin typeface="Times New Roman"/>
                <a:cs typeface="Times New Roman"/>
              </a:rPr>
              <a:t>на  </a:t>
            </a:r>
            <a:r>
              <a:rPr dirty="0" sz="1600" spc="-5">
                <a:latin typeface="Times New Roman"/>
                <a:cs typeface="Times New Roman"/>
              </a:rPr>
              <a:t>могут</a:t>
            </a:r>
            <a:r>
              <a:rPr dirty="0" sz="1600" spc="13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устанавливаться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8540" y="5692546"/>
            <a:ext cx="3802379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пониженные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нормы</a:t>
            </a:r>
            <a:r>
              <a:rPr dirty="0" sz="1600" spc="-5">
                <a:latin typeface="Times New Roman"/>
                <a:cs typeface="Times New Roman"/>
              </a:rPr>
              <a:t> выработки.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Размеры 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пониженных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норм</a:t>
            </a:r>
            <a:r>
              <a:rPr dirty="0" sz="1600" spc="-5">
                <a:latin typeface="Times New Roman"/>
                <a:cs typeface="Times New Roman"/>
              </a:rPr>
              <a:t> и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сроки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их</a:t>
            </a:r>
            <a:r>
              <a:rPr dirty="0" sz="1600">
                <a:latin typeface="Times New Roman"/>
                <a:cs typeface="Times New Roman"/>
              </a:rPr>
              <a:t> действия 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определяются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в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20">
                <a:latin typeface="Times New Roman"/>
                <a:cs typeface="Times New Roman"/>
              </a:rPr>
              <a:t>коллективном</a:t>
            </a:r>
            <a:r>
              <a:rPr dirty="0" sz="1600" spc="4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договоре.</a:t>
            </a:r>
            <a:endParaRPr sz="16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70803" y="2977895"/>
            <a:ext cx="2581655" cy="51358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17235" y="4200144"/>
            <a:ext cx="2796540" cy="569976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idx="3" sz="half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906144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Рабочее</a:t>
            </a:r>
            <a:r>
              <a:rPr dirty="0" spc="-100"/>
              <a:t> </a:t>
            </a:r>
            <a:r>
              <a:rPr dirty="0" spc="-5"/>
              <a:t>время</a:t>
            </a:r>
          </a:p>
          <a:p>
            <a:pPr marL="922019">
              <a:lnSpc>
                <a:spcPct val="100000"/>
              </a:lnSpc>
            </a:pPr>
            <a:r>
              <a:rPr dirty="0" spc="-5" i="1">
                <a:latin typeface="Times New Roman"/>
                <a:cs typeface="Times New Roman"/>
              </a:rPr>
              <a:t>(</a:t>
            </a:r>
            <a:r>
              <a:rPr dirty="0" spc="-5" i="1">
                <a:solidFill>
                  <a:srgbClr val="FF0000"/>
                </a:solidFill>
                <a:latin typeface="Times New Roman"/>
                <a:cs typeface="Times New Roman"/>
              </a:rPr>
              <a:t>сокращенное</a:t>
            </a:r>
            <a:r>
              <a:rPr dirty="0" spc="-5" i="1">
                <a:latin typeface="Times New Roman"/>
                <a:cs typeface="Times New Roman"/>
              </a:rPr>
              <a:t>)</a:t>
            </a:r>
          </a:p>
          <a:p>
            <a:pPr algn="ctr" marL="12700" marR="5080">
              <a:lnSpc>
                <a:spcPct val="155600"/>
              </a:lnSpc>
              <a:spcBef>
                <a:spcPts val="535"/>
              </a:spcBef>
            </a:pPr>
            <a:r>
              <a:rPr dirty="0" sz="1800" spc="-10"/>
              <a:t>Оплата </a:t>
            </a:r>
            <a:r>
              <a:rPr dirty="0" sz="1800" spc="-25"/>
              <a:t>труда </a:t>
            </a:r>
            <a:r>
              <a:rPr dirty="0" sz="1800" spc="-10"/>
              <a:t>несовершеннолетнего </a:t>
            </a:r>
            <a:r>
              <a:rPr dirty="0" sz="1800" spc="-434"/>
              <a:t> </a:t>
            </a:r>
            <a:r>
              <a:rPr dirty="0" sz="1800" spc="-30">
                <a:solidFill>
                  <a:srgbClr val="FF0000"/>
                </a:solidFill>
              </a:rPr>
              <a:t>ПРИРАВНИВАЕТСЯ</a:t>
            </a:r>
            <a:r>
              <a:rPr dirty="0" sz="1800" spc="-20">
                <a:solidFill>
                  <a:srgbClr val="FF0000"/>
                </a:solidFill>
              </a:rPr>
              <a:t> </a:t>
            </a:r>
            <a:r>
              <a:rPr dirty="0" sz="1800"/>
              <a:t>к</a:t>
            </a:r>
            <a:endParaRPr sz="1800"/>
          </a:p>
          <a:p>
            <a:pPr algn="ctr" marL="1270">
              <a:lnSpc>
                <a:spcPct val="100000"/>
              </a:lnSpc>
              <a:spcBef>
                <a:spcPts val="600"/>
              </a:spcBef>
            </a:pPr>
            <a:r>
              <a:rPr dirty="0" sz="1800" spc="-15"/>
              <a:t>оплате</a:t>
            </a:r>
            <a:r>
              <a:rPr dirty="0" sz="1800"/>
              <a:t> </a:t>
            </a:r>
            <a:r>
              <a:rPr dirty="0" sz="1800" spc="-25"/>
              <a:t>труда </a:t>
            </a:r>
            <a:r>
              <a:rPr dirty="0" sz="1800" spc="-10"/>
              <a:t>совершеннолетних</a:t>
            </a:r>
            <a:endParaRPr sz="1800"/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50"/>
          </a:p>
          <a:p>
            <a:pPr marL="360680" marR="109855">
              <a:lnSpc>
                <a:spcPct val="100000"/>
              </a:lnSpc>
            </a:pPr>
            <a:r>
              <a:rPr dirty="0" sz="2000" spc="-10"/>
              <a:t>Основной</a:t>
            </a:r>
            <a:r>
              <a:rPr dirty="0" sz="2000" spc="-55"/>
              <a:t> </a:t>
            </a:r>
            <a:r>
              <a:rPr dirty="0" sz="2000" spc="-25"/>
              <a:t>трудовой</a:t>
            </a:r>
            <a:r>
              <a:rPr dirty="0" sz="2000" spc="-40"/>
              <a:t> </a:t>
            </a:r>
            <a:r>
              <a:rPr dirty="0" sz="2000" spc="-15"/>
              <a:t>отпуск</a:t>
            </a:r>
            <a:r>
              <a:rPr dirty="0" sz="2000" spc="-40"/>
              <a:t> </a:t>
            </a:r>
            <a:r>
              <a:rPr dirty="0" sz="2000"/>
              <a:t>– </a:t>
            </a:r>
            <a:r>
              <a:rPr dirty="0" sz="2000" spc="-484"/>
              <a:t> </a:t>
            </a:r>
            <a:r>
              <a:rPr dirty="0" sz="2000">
                <a:solidFill>
                  <a:srgbClr val="FF0000"/>
                </a:solidFill>
              </a:rPr>
              <a:t>30 </a:t>
            </a:r>
            <a:r>
              <a:rPr dirty="0" sz="2000" spc="-5">
                <a:solidFill>
                  <a:srgbClr val="FF0000"/>
                </a:solidFill>
              </a:rPr>
              <a:t>календарных дней</a:t>
            </a:r>
            <a:r>
              <a:rPr dirty="0" sz="2000" spc="-5"/>
              <a:t>, </a:t>
            </a:r>
            <a:r>
              <a:rPr dirty="0" sz="2000"/>
              <a:t>в </a:t>
            </a:r>
            <a:r>
              <a:rPr dirty="0" sz="2000" spc="5"/>
              <a:t> </a:t>
            </a:r>
            <a:r>
              <a:rPr dirty="0" sz="2000" spc="-5"/>
              <a:t>летнее или любое </a:t>
            </a:r>
            <a:r>
              <a:rPr dirty="0" sz="2000" spc="-15"/>
              <a:t>удобное </a:t>
            </a:r>
            <a:r>
              <a:rPr dirty="0" sz="2000" spc="-10"/>
              <a:t> </a:t>
            </a:r>
            <a:r>
              <a:rPr dirty="0" sz="2000" spc="-5"/>
              <a:t>время</a:t>
            </a:r>
            <a:endParaRPr sz="2000"/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50"/>
          </a:p>
          <a:p>
            <a:pPr marL="410845" marR="690245">
              <a:lnSpc>
                <a:spcPct val="100000"/>
              </a:lnSpc>
              <a:spcBef>
                <a:spcPts val="5"/>
              </a:spcBef>
            </a:pPr>
            <a:r>
              <a:rPr dirty="0" sz="2000"/>
              <a:t>Социальные</a:t>
            </a:r>
            <a:r>
              <a:rPr dirty="0" sz="2000" spc="-70"/>
              <a:t> </a:t>
            </a:r>
            <a:r>
              <a:rPr dirty="0" sz="2000" spc="-15"/>
              <a:t>отпуска</a:t>
            </a:r>
            <a:r>
              <a:rPr dirty="0" sz="2000" spc="-75"/>
              <a:t> </a:t>
            </a:r>
            <a:r>
              <a:rPr dirty="0" sz="2000"/>
              <a:t>в </a:t>
            </a:r>
            <a:r>
              <a:rPr dirty="0" sz="2000" spc="-484"/>
              <a:t> </a:t>
            </a:r>
            <a:r>
              <a:rPr dirty="0" sz="2000" spc="-5"/>
              <a:t>связи</a:t>
            </a:r>
            <a:r>
              <a:rPr dirty="0" sz="2000" spc="-30"/>
              <a:t> </a:t>
            </a:r>
            <a:r>
              <a:rPr dirty="0" sz="2000"/>
              <a:t>с</a:t>
            </a:r>
            <a:r>
              <a:rPr dirty="0" sz="2000" spc="-5"/>
              <a:t> </a:t>
            </a:r>
            <a:r>
              <a:rPr dirty="0" sz="2000" spc="-10"/>
              <a:t>обучением</a:t>
            </a:r>
            <a:endParaRPr sz="2000"/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93915" y="126492"/>
            <a:ext cx="1656206" cy="1479422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532494" y="6323177"/>
            <a:ext cx="512445" cy="47113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67554" y="694308"/>
            <a:ext cx="3604895" cy="1798574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251523" y="370331"/>
            <a:ext cx="4177029" cy="1045844"/>
            <a:chOff x="251523" y="370331"/>
            <a:chExt cx="4177029" cy="1045844"/>
          </a:xfrm>
        </p:grpSpPr>
        <p:sp>
          <p:nvSpPr>
            <p:cNvPr id="4" name="object 4"/>
            <p:cNvSpPr/>
            <p:nvPr/>
          </p:nvSpPr>
          <p:spPr>
            <a:xfrm>
              <a:off x="251523" y="424014"/>
              <a:ext cx="4177029" cy="831215"/>
            </a:xfrm>
            <a:custGeom>
              <a:avLst/>
              <a:gdLst/>
              <a:ahLst/>
              <a:cxnLst/>
              <a:rect l="l" t="t" r="r" b="b"/>
              <a:pathLst>
                <a:path w="4177029" h="831215">
                  <a:moveTo>
                    <a:pt x="4176522" y="0"/>
                  </a:moveTo>
                  <a:lnTo>
                    <a:pt x="0" y="0"/>
                  </a:lnTo>
                  <a:lnTo>
                    <a:pt x="0" y="830999"/>
                  </a:lnTo>
                  <a:lnTo>
                    <a:pt x="4176522" y="830999"/>
                  </a:lnTo>
                  <a:lnTo>
                    <a:pt x="4176522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8576" y="370331"/>
              <a:ext cx="3171444" cy="679703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1416" y="736091"/>
              <a:ext cx="3380232" cy="679703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39825" y="437210"/>
            <a:ext cx="2999740" cy="7575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9225">
              <a:lnSpc>
                <a:spcPct val="100000"/>
              </a:lnSpc>
              <a:spcBef>
                <a:spcPts val="100"/>
              </a:spcBef>
            </a:pPr>
            <a:r>
              <a:rPr dirty="0" u="none" sz="2400" spc="-5" i="0">
                <a:solidFill>
                  <a:srgbClr val="000000"/>
                </a:solidFill>
                <a:latin typeface="Calibri"/>
                <a:cs typeface="Calibri"/>
              </a:rPr>
              <a:t>Лица</a:t>
            </a:r>
            <a:r>
              <a:rPr dirty="0" u="none" sz="2400" spc="-15" i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u="none" sz="2400" spc="-20" i="0">
                <a:solidFill>
                  <a:srgbClr val="000000"/>
                </a:solidFill>
                <a:latin typeface="Calibri"/>
                <a:cs typeface="Calibri"/>
              </a:rPr>
              <a:t>моложе</a:t>
            </a:r>
            <a:r>
              <a:rPr dirty="0" u="none" sz="2400" spc="-45" i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u="none" sz="2400" i="0">
                <a:solidFill>
                  <a:srgbClr val="000000"/>
                </a:solidFill>
                <a:latin typeface="Calibri"/>
                <a:cs typeface="Calibri"/>
              </a:rPr>
              <a:t>18</a:t>
            </a:r>
            <a:r>
              <a:rPr dirty="0" u="none" sz="2400" spc="-30" i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u="none" sz="2400" i="0">
                <a:solidFill>
                  <a:srgbClr val="000000"/>
                </a:solidFill>
                <a:latin typeface="Calibri"/>
                <a:cs typeface="Calibri"/>
              </a:rPr>
              <a:t>лет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u="none" sz="2400" spc="-10" i="0">
                <a:solidFill>
                  <a:srgbClr val="000000"/>
                </a:solidFill>
                <a:latin typeface="Calibri"/>
                <a:cs typeface="Calibri"/>
              </a:rPr>
              <a:t>допускаются</a:t>
            </a:r>
            <a:r>
              <a:rPr dirty="0" u="none" sz="2400" spc="-40" i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u="none" sz="2400" i="0">
                <a:solidFill>
                  <a:srgbClr val="000000"/>
                </a:solidFill>
                <a:latin typeface="Calibri"/>
                <a:cs typeface="Calibri"/>
              </a:rPr>
              <a:t>к</a:t>
            </a:r>
            <a:r>
              <a:rPr dirty="0" u="none" sz="2400" spc="-45" i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u="none" sz="2400" spc="-10" i="0">
                <a:solidFill>
                  <a:srgbClr val="000000"/>
                </a:solidFill>
                <a:latin typeface="Calibri"/>
                <a:cs typeface="Calibri"/>
              </a:rPr>
              <a:t>работе: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316468" y="114998"/>
            <a:ext cx="633412" cy="579437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329095" y="2636901"/>
            <a:ext cx="8477250" cy="2124075"/>
            <a:chOff x="329095" y="2636901"/>
            <a:chExt cx="8477250" cy="2124075"/>
          </a:xfrm>
        </p:grpSpPr>
        <p:sp>
          <p:nvSpPr>
            <p:cNvPr id="10" name="object 10"/>
            <p:cNvSpPr/>
            <p:nvPr/>
          </p:nvSpPr>
          <p:spPr>
            <a:xfrm>
              <a:off x="329095" y="2636901"/>
              <a:ext cx="8477250" cy="2124075"/>
            </a:xfrm>
            <a:custGeom>
              <a:avLst/>
              <a:gdLst/>
              <a:ahLst/>
              <a:cxnLst/>
              <a:rect l="l" t="t" r="r" b="b"/>
              <a:pathLst>
                <a:path w="8477250" h="2124075">
                  <a:moveTo>
                    <a:pt x="8476869" y="0"/>
                  </a:moveTo>
                  <a:lnTo>
                    <a:pt x="0" y="0"/>
                  </a:lnTo>
                  <a:lnTo>
                    <a:pt x="0" y="2123694"/>
                  </a:lnTo>
                  <a:lnTo>
                    <a:pt x="8476869" y="2123694"/>
                  </a:lnTo>
                  <a:lnTo>
                    <a:pt x="8476869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445763" y="3297936"/>
              <a:ext cx="2901695" cy="789432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329095" y="2636901"/>
            <a:ext cx="8477250" cy="2124075"/>
          </a:xfrm>
          <a:prstGeom prst="rect">
            <a:avLst/>
          </a:prstGeom>
        </p:spPr>
        <p:txBody>
          <a:bodyPr wrap="square" lIns="0" tIns="35560" rIns="0" bIns="0" rtlCol="0" vert="horz">
            <a:spAutoFit/>
          </a:bodyPr>
          <a:lstStyle/>
          <a:p>
            <a:pPr marL="798195">
              <a:lnSpc>
                <a:spcPct val="100000"/>
              </a:lnSpc>
              <a:spcBef>
                <a:spcPts val="280"/>
              </a:spcBef>
            </a:pPr>
            <a:r>
              <a:rPr dirty="0" sz="2400" spc="-5">
                <a:solidFill>
                  <a:srgbClr val="0000FF"/>
                </a:solidFill>
                <a:latin typeface="Times New Roman"/>
                <a:cs typeface="Times New Roman"/>
              </a:rPr>
              <a:t>Лица </a:t>
            </a:r>
            <a:r>
              <a:rPr dirty="0" sz="2400" spc="-25">
                <a:solidFill>
                  <a:srgbClr val="0000FF"/>
                </a:solidFill>
                <a:latin typeface="Times New Roman"/>
                <a:cs typeface="Times New Roman"/>
              </a:rPr>
              <a:t>моложе</a:t>
            </a:r>
            <a:r>
              <a:rPr dirty="0" sz="2400" spc="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00FF"/>
                </a:solidFill>
                <a:latin typeface="Times New Roman"/>
                <a:cs typeface="Times New Roman"/>
              </a:rPr>
              <a:t>18</a:t>
            </a:r>
            <a:r>
              <a:rPr dirty="0" sz="240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00FF"/>
                </a:solidFill>
                <a:latin typeface="Times New Roman"/>
                <a:cs typeface="Times New Roman"/>
              </a:rPr>
              <a:t>лет</a:t>
            </a:r>
            <a:r>
              <a:rPr dirty="0" sz="2400" spc="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400" spc="-15">
                <a:solidFill>
                  <a:srgbClr val="0000FF"/>
                </a:solidFill>
                <a:latin typeface="Times New Roman"/>
                <a:cs typeface="Times New Roman"/>
              </a:rPr>
              <a:t>привлекаются</a:t>
            </a:r>
            <a:r>
              <a:rPr dirty="0" sz="2400" spc="1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00FF"/>
                </a:solidFill>
                <a:latin typeface="Times New Roman"/>
                <a:cs typeface="Times New Roman"/>
              </a:rPr>
              <a:t>к </a:t>
            </a:r>
            <a:r>
              <a:rPr dirty="0" sz="2400" spc="-10">
                <a:solidFill>
                  <a:srgbClr val="0000FF"/>
                </a:solidFill>
                <a:latin typeface="Times New Roman"/>
                <a:cs typeface="Times New Roman"/>
              </a:rPr>
              <a:t>выполнению</a:t>
            </a:r>
            <a:r>
              <a:rPr dirty="0" sz="2400" spc="2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00FF"/>
                </a:solidFill>
                <a:latin typeface="Times New Roman"/>
                <a:cs typeface="Times New Roman"/>
              </a:rPr>
              <a:t>легких</a:t>
            </a:r>
            <a:endParaRPr sz="2400">
              <a:latin typeface="Times New Roman"/>
              <a:cs typeface="Times New Roman"/>
            </a:endParaRPr>
          </a:p>
          <a:p>
            <a:pPr marL="3430904">
              <a:lnSpc>
                <a:spcPts val="2870"/>
              </a:lnSpc>
            </a:pPr>
            <a:r>
              <a:rPr dirty="0" sz="2400" spc="-5">
                <a:solidFill>
                  <a:srgbClr val="0000FF"/>
                </a:solidFill>
                <a:latin typeface="Times New Roman"/>
                <a:cs typeface="Times New Roman"/>
              </a:rPr>
              <a:t>видов</a:t>
            </a:r>
            <a:r>
              <a:rPr dirty="0" sz="2400" spc="-2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400" spc="-40">
                <a:solidFill>
                  <a:srgbClr val="0000FF"/>
                </a:solidFill>
                <a:latin typeface="Times New Roman"/>
                <a:cs typeface="Times New Roman"/>
              </a:rPr>
              <a:t>работ,</a:t>
            </a:r>
            <a:endParaRPr sz="2400">
              <a:latin typeface="Times New Roman"/>
              <a:cs typeface="Times New Roman"/>
            </a:endParaRPr>
          </a:p>
          <a:p>
            <a:pPr marL="3338195">
              <a:lnSpc>
                <a:spcPts val="3350"/>
              </a:lnSpc>
            </a:pPr>
            <a:r>
              <a:rPr dirty="0" sz="2800" spc="-15" b="1">
                <a:solidFill>
                  <a:srgbClr val="FF0000"/>
                </a:solidFill>
                <a:latin typeface="Times New Roman"/>
                <a:cs typeface="Times New Roman"/>
              </a:rPr>
              <a:t>обеспеченные:</a:t>
            </a:r>
            <a:endParaRPr sz="2800">
              <a:latin typeface="Times New Roman"/>
              <a:cs typeface="Times New Roman"/>
            </a:endParaRPr>
          </a:p>
          <a:p>
            <a:pPr marL="548640" indent="-457834">
              <a:lnSpc>
                <a:spcPct val="100000"/>
              </a:lnSpc>
              <a:buFont typeface="Wingdings"/>
              <a:buChar char=""/>
              <a:tabLst>
                <a:tab pos="548640" algn="l"/>
                <a:tab pos="549275" algn="l"/>
              </a:tabLst>
            </a:pPr>
            <a:r>
              <a:rPr dirty="0" sz="2800" spc="-15">
                <a:solidFill>
                  <a:srgbClr val="0000FF"/>
                </a:solidFill>
                <a:latin typeface="Times New Roman"/>
                <a:cs typeface="Times New Roman"/>
              </a:rPr>
              <a:t>средствами</a:t>
            </a:r>
            <a:r>
              <a:rPr dirty="0" sz="2800" spc="1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800" spc="-5">
                <a:solidFill>
                  <a:srgbClr val="0000FF"/>
                </a:solidFill>
                <a:latin typeface="Times New Roman"/>
                <a:cs typeface="Times New Roman"/>
              </a:rPr>
              <a:t>индивидуальной</a:t>
            </a:r>
            <a:r>
              <a:rPr dirty="0" sz="2800" spc="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800" spc="-10">
                <a:solidFill>
                  <a:srgbClr val="0000FF"/>
                </a:solidFill>
                <a:latin typeface="Times New Roman"/>
                <a:cs typeface="Times New Roman"/>
              </a:rPr>
              <a:t>защиты;</a:t>
            </a:r>
            <a:endParaRPr sz="2800">
              <a:latin typeface="Times New Roman"/>
              <a:cs typeface="Times New Roman"/>
            </a:endParaRPr>
          </a:p>
          <a:p>
            <a:pPr marL="548640" indent="-457834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548640" algn="l"/>
                <a:tab pos="549275" algn="l"/>
              </a:tabLst>
            </a:pPr>
            <a:r>
              <a:rPr dirty="0" sz="2800" spc="-10">
                <a:solidFill>
                  <a:srgbClr val="0000FF"/>
                </a:solidFill>
                <a:latin typeface="Times New Roman"/>
                <a:cs typeface="Times New Roman"/>
              </a:rPr>
              <a:t>смывающими</a:t>
            </a:r>
            <a:r>
              <a:rPr dirty="0" sz="2800" spc="3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800" spc="-5">
                <a:solidFill>
                  <a:srgbClr val="0000FF"/>
                </a:solidFill>
                <a:latin typeface="Times New Roman"/>
                <a:cs typeface="Times New Roman"/>
              </a:rPr>
              <a:t>и</a:t>
            </a:r>
            <a:r>
              <a:rPr dirty="0" sz="2800" spc="5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800" spc="-10">
                <a:solidFill>
                  <a:srgbClr val="0000FF"/>
                </a:solidFill>
                <a:latin typeface="Times New Roman"/>
                <a:cs typeface="Times New Roman"/>
              </a:rPr>
              <a:t>обезвреживающими</a:t>
            </a:r>
            <a:r>
              <a:rPr dirty="0" sz="2800" spc="1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800" spc="-15">
                <a:solidFill>
                  <a:srgbClr val="0000FF"/>
                </a:solidFill>
                <a:latin typeface="Times New Roman"/>
                <a:cs typeface="Times New Roman"/>
              </a:rPr>
              <a:t>средствами.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2140" y="5013159"/>
            <a:ext cx="8496935" cy="160083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41275" rIns="0" bIns="0" rtlCol="0" vert="horz">
            <a:spAutoFit/>
          </a:bodyPr>
          <a:lstStyle/>
          <a:p>
            <a:pPr algn="just" marL="377825" marR="81280" indent="-287020">
              <a:lnSpc>
                <a:spcPct val="100000"/>
              </a:lnSpc>
              <a:spcBef>
                <a:spcPts val="325"/>
              </a:spcBef>
              <a:buFont typeface="Wingdings"/>
              <a:buChar char=""/>
              <a:tabLst>
                <a:tab pos="378460" algn="l"/>
              </a:tabLst>
            </a:pP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Порядок</a:t>
            </a:r>
            <a:r>
              <a:rPr dirty="0" sz="1400" spc="5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10" i="1">
                <a:solidFill>
                  <a:srgbClr val="001F5F"/>
                </a:solidFill>
                <a:latin typeface="Times New Roman"/>
                <a:cs typeface="Times New Roman"/>
              </a:rPr>
              <a:t>обеспечения</a:t>
            </a:r>
            <a:r>
              <a:rPr dirty="0" sz="1400" spc="5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средствами</a:t>
            </a:r>
            <a:r>
              <a:rPr dirty="0" sz="1400" spc="6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индивидуальной</a:t>
            </a:r>
            <a:r>
              <a:rPr dirty="0" sz="1400" spc="7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1F5F"/>
                </a:solidFill>
                <a:latin typeface="Times New Roman"/>
                <a:cs typeface="Times New Roman"/>
              </a:rPr>
              <a:t>защиты</a:t>
            </a:r>
            <a:r>
              <a:rPr dirty="0" sz="1400" spc="5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10" i="1">
                <a:solidFill>
                  <a:srgbClr val="001F5F"/>
                </a:solidFill>
                <a:latin typeface="Times New Roman"/>
                <a:cs typeface="Times New Roman"/>
              </a:rPr>
              <a:t>работников,</a:t>
            </a:r>
            <a:r>
              <a:rPr dirty="0" sz="1400" spc="6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занятых</a:t>
            </a:r>
            <a:r>
              <a:rPr dirty="0" sz="1400" spc="6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dirty="0" sz="1400" spc="6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работах,</a:t>
            </a:r>
            <a:r>
              <a:rPr dirty="0" sz="1400" spc="6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связанных </a:t>
            </a:r>
            <a:r>
              <a:rPr dirty="0" sz="1400" spc="-34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1F5F"/>
                </a:solidFill>
                <a:latin typeface="Times New Roman"/>
                <a:cs typeface="Times New Roman"/>
              </a:rPr>
              <a:t>с   </a:t>
            </a:r>
            <a:r>
              <a:rPr dirty="0" sz="1400" spc="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10" i="1">
                <a:solidFill>
                  <a:srgbClr val="001F5F"/>
                </a:solidFill>
                <a:latin typeface="Times New Roman"/>
                <a:cs typeface="Times New Roman"/>
              </a:rPr>
              <a:t>загрязнением</a:t>
            </a:r>
            <a:r>
              <a:rPr dirty="0" sz="1400" spc="33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33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1F5F"/>
                </a:solidFill>
                <a:latin typeface="Times New Roman"/>
                <a:cs typeface="Times New Roman"/>
              </a:rPr>
              <a:t>и   </a:t>
            </a:r>
            <a:r>
              <a:rPr dirty="0" sz="1400" spc="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(или)</a:t>
            </a:r>
            <a:r>
              <a:rPr dirty="0" sz="1400" spc="34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34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10" i="1">
                <a:solidFill>
                  <a:srgbClr val="001F5F"/>
                </a:solidFill>
                <a:latin typeface="Times New Roman"/>
                <a:cs typeface="Times New Roman"/>
              </a:rPr>
              <a:t>выполняемых</a:t>
            </a:r>
            <a:r>
              <a:rPr dirty="0" sz="1400" spc="33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33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1F5F"/>
                </a:solidFill>
                <a:latin typeface="Times New Roman"/>
                <a:cs typeface="Times New Roman"/>
              </a:rPr>
              <a:t>в   </a:t>
            </a:r>
            <a:r>
              <a:rPr dirty="0" sz="1400" spc="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10" i="1">
                <a:solidFill>
                  <a:srgbClr val="001F5F"/>
                </a:solidFill>
                <a:latin typeface="Times New Roman"/>
                <a:cs typeface="Times New Roman"/>
              </a:rPr>
              <a:t>неблагоприятных</a:t>
            </a:r>
            <a:r>
              <a:rPr dirty="0" sz="1400" spc="50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50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10" i="1">
                <a:solidFill>
                  <a:srgbClr val="001F5F"/>
                </a:solidFill>
                <a:latin typeface="Times New Roman"/>
                <a:cs typeface="Times New Roman"/>
              </a:rPr>
              <a:t>температурных</a:t>
            </a:r>
            <a:r>
              <a:rPr dirty="0" sz="1400" spc="50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50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1F5F"/>
                </a:solidFill>
                <a:latin typeface="Times New Roman"/>
                <a:cs typeface="Times New Roman"/>
              </a:rPr>
              <a:t>условиях </a:t>
            </a:r>
            <a:r>
              <a:rPr dirty="0" sz="1400" spc="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определен</a:t>
            </a:r>
            <a:r>
              <a:rPr dirty="0" sz="140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Инструкцией</a:t>
            </a:r>
            <a:r>
              <a:rPr dirty="0" sz="1400" i="1">
                <a:solidFill>
                  <a:srgbClr val="001F5F"/>
                </a:solidFill>
                <a:latin typeface="Times New Roman"/>
                <a:cs typeface="Times New Roman"/>
              </a:rPr>
              <a:t> о</a:t>
            </a:r>
            <a:r>
              <a:rPr dirty="0" sz="1400" spc="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15" i="1">
                <a:solidFill>
                  <a:srgbClr val="001F5F"/>
                </a:solidFill>
                <a:latin typeface="Times New Roman"/>
                <a:cs typeface="Times New Roman"/>
              </a:rPr>
              <a:t>порядке</a:t>
            </a:r>
            <a:r>
              <a:rPr dirty="0" sz="1400" spc="-1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обеспечения</a:t>
            </a:r>
            <a:r>
              <a:rPr dirty="0" sz="140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10" i="1">
                <a:solidFill>
                  <a:srgbClr val="001F5F"/>
                </a:solidFill>
                <a:latin typeface="Times New Roman"/>
                <a:cs typeface="Times New Roman"/>
              </a:rPr>
              <a:t>работников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10" i="1">
                <a:solidFill>
                  <a:srgbClr val="001F5F"/>
                </a:solidFill>
                <a:latin typeface="Times New Roman"/>
                <a:cs typeface="Times New Roman"/>
              </a:rPr>
              <a:t>средствами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 индивидуальной</a:t>
            </a:r>
            <a:r>
              <a:rPr dirty="0" sz="140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защиты, </a:t>
            </a:r>
            <a:r>
              <a:rPr dirty="0" sz="140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утвержденной постановлением Министерства труда </a:t>
            </a:r>
            <a:r>
              <a:rPr dirty="0" sz="1400" i="1">
                <a:solidFill>
                  <a:srgbClr val="001F5F"/>
                </a:solidFill>
                <a:latin typeface="Times New Roman"/>
                <a:cs typeface="Times New Roman"/>
              </a:rPr>
              <a:t>и 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социальной защиты </a:t>
            </a:r>
            <a:r>
              <a:rPr dirty="0" sz="1400" spc="-15" i="1">
                <a:solidFill>
                  <a:srgbClr val="001F5F"/>
                </a:solidFill>
                <a:latin typeface="Times New Roman"/>
                <a:cs typeface="Times New Roman"/>
              </a:rPr>
              <a:t>Республики </a:t>
            </a:r>
            <a:r>
              <a:rPr dirty="0" sz="1400" spc="-10" i="1">
                <a:solidFill>
                  <a:srgbClr val="001F5F"/>
                </a:solidFill>
                <a:latin typeface="Times New Roman"/>
                <a:cs typeface="Times New Roman"/>
              </a:rPr>
              <a:t>Беларусь </a:t>
            </a:r>
            <a:r>
              <a:rPr dirty="0" sz="1400" spc="5" i="1">
                <a:solidFill>
                  <a:srgbClr val="001F5F"/>
                </a:solidFill>
                <a:latin typeface="Times New Roman"/>
                <a:cs typeface="Times New Roman"/>
              </a:rPr>
              <a:t>30 </a:t>
            </a:r>
            <a:r>
              <a:rPr dirty="0" sz="1400" spc="1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10" i="1">
                <a:solidFill>
                  <a:srgbClr val="001F5F"/>
                </a:solidFill>
                <a:latin typeface="Times New Roman"/>
                <a:cs typeface="Times New Roman"/>
              </a:rPr>
              <a:t>декабря</a:t>
            </a:r>
            <a:r>
              <a:rPr dirty="0" sz="1400" spc="-2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5" i="1">
                <a:solidFill>
                  <a:srgbClr val="001F5F"/>
                </a:solidFill>
                <a:latin typeface="Times New Roman"/>
                <a:cs typeface="Times New Roman"/>
              </a:rPr>
              <a:t>2008</a:t>
            </a:r>
            <a:r>
              <a:rPr dirty="0" sz="1400" spc="-3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10" i="1">
                <a:solidFill>
                  <a:srgbClr val="001F5F"/>
                </a:solidFill>
                <a:latin typeface="Times New Roman"/>
                <a:cs typeface="Times New Roman"/>
              </a:rPr>
              <a:t>г.</a:t>
            </a:r>
            <a:r>
              <a:rPr dirty="0" sz="1400" spc="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1F5F"/>
                </a:solidFill>
                <a:latin typeface="Times New Roman"/>
                <a:cs typeface="Times New Roman"/>
              </a:rPr>
              <a:t>№</a:t>
            </a:r>
            <a:r>
              <a:rPr dirty="0" sz="1400" spc="5" i="1">
                <a:solidFill>
                  <a:srgbClr val="001F5F"/>
                </a:solidFill>
                <a:latin typeface="Times New Roman"/>
                <a:cs typeface="Times New Roman"/>
              </a:rPr>
              <a:t> 209.</a:t>
            </a:r>
            <a:endParaRPr sz="1400">
              <a:latin typeface="Times New Roman"/>
              <a:cs typeface="Times New Roman"/>
            </a:endParaRPr>
          </a:p>
          <a:p>
            <a:pPr algn="just" marL="377825" indent="-287655">
              <a:lnSpc>
                <a:spcPct val="100000"/>
              </a:lnSpc>
              <a:buFont typeface="Wingdings"/>
              <a:buChar char=""/>
              <a:tabLst>
                <a:tab pos="378460" algn="l"/>
              </a:tabLst>
            </a:pPr>
            <a:r>
              <a:rPr dirty="0" sz="1400" i="1">
                <a:solidFill>
                  <a:srgbClr val="001F5F"/>
                </a:solidFill>
                <a:latin typeface="Times New Roman"/>
                <a:cs typeface="Times New Roman"/>
              </a:rPr>
              <a:t>Постановление</a:t>
            </a:r>
            <a:r>
              <a:rPr dirty="0" sz="1400" spc="9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Министерства</a:t>
            </a:r>
            <a:r>
              <a:rPr dirty="0" sz="1400" spc="9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труда</a:t>
            </a:r>
            <a:r>
              <a:rPr dirty="0" sz="1400" spc="7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dirty="0" sz="1400" spc="8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социальной</a:t>
            </a:r>
            <a:r>
              <a:rPr dirty="0" sz="1400" spc="9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защиты</a:t>
            </a:r>
            <a:r>
              <a:rPr dirty="0" sz="1400" spc="7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15" i="1">
                <a:solidFill>
                  <a:srgbClr val="001F5F"/>
                </a:solidFill>
                <a:latin typeface="Times New Roman"/>
                <a:cs typeface="Times New Roman"/>
              </a:rPr>
              <a:t>Республики</a:t>
            </a:r>
            <a:r>
              <a:rPr dirty="0" sz="1400" spc="8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10" i="1">
                <a:solidFill>
                  <a:srgbClr val="001F5F"/>
                </a:solidFill>
                <a:latin typeface="Times New Roman"/>
                <a:cs typeface="Times New Roman"/>
              </a:rPr>
              <a:t>Беларусь</a:t>
            </a:r>
            <a:r>
              <a:rPr dirty="0" sz="1400" spc="8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1F5F"/>
                </a:solidFill>
                <a:latin typeface="Times New Roman"/>
                <a:cs typeface="Times New Roman"/>
              </a:rPr>
              <a:t>от</a:t>
            </a:r>
            <a:r>
              <a:rPr dirty="0" sz="1400" spc="7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30</a:t>
            </a:r>
            <a:r>
              <a:rPr dirty="0" sz="1400" spc="8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10" i="1">
                <a:solidFill>
                  <a:srgbClr val="001F5F"/>
                </a:solidFill>
                <a:latin typeface="Times New Roman"/>
                <a:cs typeface="Times New Roman"/>
              </a:rPr>
              <a:t>декабря</a:t>
            </a:r>
            <a:r>
              <a:rPr dirty="0" sz="1400" spc="6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2008</a:t>
            </a:r>
            <a:r>
              <a:rPr dirty="0" sz="1400" spc="8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10" i="1">
                <a:solidFill>
                  <a:srgbClr val="001F5F"/>
                </a:solidFill>
                <a:latin typeface="Times New Roman"/>
                <a:cs typeface="Times New Roman"/>
              </a:rPr>
              <a:t>г.</a:t>
            </a:r>
            <a:endParaRPr sz="1400">
              <a:latin typeface="Times New Roman"/>
              <a:cs typeface="Times New Roman"/>
            </a:endParaRPr>
          </a:p>
          <a:p>
            <a:pPr algn="just" marL="377825">
              <a:lnSpc>
                <a:spcPct val="100000"/>
              </a:lnSpc>
            </a:pPr>
            <a:r>
              <a:rPr dirty="0" sz="1400" i="1">
                <a:solidFill>
                  <a:srgbClr val="001F5F"/>
                </a:solidFill>
                <a:latin typeface="Times New Roman"/>
                <a:cs typeface="Times New Roman"/>
              </a:rPr>
              <a:t>№</a:t>
            </a:r>
            <a:r>
              <a:rPr dirty="0" sz="1400" spc="1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5" i="1">
                <a:solidFill>
                  <a:srgbClr val="001F5F"/>
                </a:solidFill>
                <a:latin typeface="Times New Roman"/>
                <a:cs typeface="Times New Roman"/>
              </a:rPr>
              <a:t>208</a:t>
            </a:r>
            <a:r>
              <a:rPr dirty="0" sz="1400" spc="-1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1F5F"/>
                </a:solidFill>
                <a:latin typeface="Times New Roman"/>
                <a:cs typeface="Times New Roman"/>
              </a:rPr>
              <a:t>«О </a:t>
            </a:r>
            <a:r>
              <a:rPr dirty="0" sz="1400" spc="-15" i="1">
                <a:solidFill>
                  <a:srgbClr val="001F5F"/>
                </a:solidFill>
                <a:latin typeface="Times New Roman"/>
                <a:cs typeface="Times New Roman"/>
              </a:rPr>
              <a:t>нормах</a:t>
            </a:r>
            <a:r>
              <a:rPr dirty="0" sz="1400" spc="-3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dirty="0" sz="1400" spc="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10" i="1">
                <a:solidFill>
                  <a:srgbClr val="001F5F"/>
                </a:solidFill>
                <a:latin typeface="Times New Roman"/>
                <a:cs typeface="Times New Roman"/>
              </a:rPr>
              <a:t>порядке</a:t>
            </a:r>
            <a:r>
              <a:rPr dirty="0" sz="1400" spc="-2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обеспечения</a:t>
            </a:r>
            <a:r>
              <a:rPr dirty="0" sz="1400" spc="-10" i="1">
                <a:solidFill>
                  <a:srgbClr val="001F5F"/>
                </a:solidFill>
                <a:latin typeface="Times New Roman"/>
                <a:cs typeface="Times New Roman"/>
              </a:rPr>
              <a:t> работников</a:t>
            </a:r>
            <a:r>
              <a:rPr dirty="0" sz="1400" spc="-2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смывающими</a:t>
            </a:r>
            <a:r>
              <a:rPr dirty="0" sz="1400" spc="-1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1F5F"/>
                </a:solidFill>
                <a:latin typeface="Times New Roman"/>
                <a:cs typeface="Times New Roman"/>
              </a:rPr>
              <a:t>и 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обезвреживающими</a:t>
            </a:r>
            <a:r>
              <a:rPr dirty="0" sz="1400" spc="-3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400" spc="-5" i="1">
                <a:solidFill>
                  <a:srgbClr val="001F5F"/>
                </a:solidFill>
                <a:latin typeface="Times New Roman"/>
                <a:cs typeface="Times New Roman"/>
              </a:rPr>
              <a:t>средствами»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6033" y="2852953"/>
            <a:ext cx="8110855" cy="3324225"/>
          </a:xfrm>
          <a:custGeom>
            <a:avLst/>
            <a:gdLst/>
            <a:ahLst/>
            <a:cxnLst/>
            <a:rect l="l" t="t" r="r" b="b"/>
            <a:pathLst>
              <a:path w="8110855" h="3324225">
                <a:moveTo>
                  <a:pt x="8110855" y="0"/>
                </a:moveTo>
                <a:lnTo>
                  <a:pt x="0" y="0"/>
                </a:lnTo>
                <a:lnTo>
                  <a:pt x="0" y="3323971"/>
                </a:lnTo>
                <a:lnTo>
                  <a:pt x="8110855" y="3323971"/>
                </a:lnTo>
                <a:lnTo>
                  <a:pt x="8110855" y="0"/>
                </a:lnTo>
                <a:close/>
              </a:path>
            </a:pathLst>
          </a:custGeom>
          <a:solidFill>
            <a:srgbClr val="D9ED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65428" y="2872816"/>
            <a:ext cx="7429500" cy="32258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3200" spc="-5">
                <a:latin typeface="Times New Roman"/>
                <a:cs typeface="Times New Roman"/>
              </a:rPr>
              <a:t>Лица </a:t>
            </a:r>
            <a:r>
              <a:rPr dirty="0" sz="3200">
                <a:latin typeface="Times New Roman"/>
                <a:cs typeface="Times New Roman"/>
              </a:rPr>
              <a:t>в </a:t>
            </a:r>
            <a:r>
              <a:rPr dirty="0" sz="3200" spc="-5">
                <a:latin typeface="Times New Roman"/>
                <a:cs typeface="Times New Roman"/>
              </a:rPr>
              <a:t>возрасте </a:t>
            </a:r>
            <a:r>
              <a:rPr dirty="0" sz="3200">
                <a:latin typeface="Times New Roman"/>
                <a:cs typeface="Times New Roman"/>
              </a:rPr>
              <a:t>до 18 </a:t>
            </a:r>
            <a:r>
              <a:rPr dirty="0" sz="3200" spc="-5">
                <a:latin typeface="Times New Roman"/>
                <a:cs typeface="Times New Roman"/>
              </a:rPr>
              <a:t>лет принимаются на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работу</a:t>
            </a:r>
            <a:r>
              <a:rPr dirty="0" sz="3200" spc="-4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и </a:t>
            </a:r>
            <a:r>
              <a:rPr dirty="0" sz="3200" spc="-5">
                <a:latin typeface="Times New Roman"/>
                <a:cs typeface="Times New Roman"/>
              </a:rPr>
              <a:t>допускаются</a:t>
            </a:r>
            <a:r>
              <a:rPr dirty="0" sz="3200" spc="-4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к </a:t>
            </a:r>
            <a:r>
              <a:rPr dirty="0" sz="3200" spc="-5">
                <a:latin typeface="Times New Roman"/>
                <a:cs typeface="Times New Roman"/>
              </a:rPr>
              <a:t>ней</a:t>
            </a:r>
            <a:endParaRPr sz="3200">
              <a:latin typeface="Times New Roman"/>
              <a:cs typeface="Times New Roman"/>
            </a:endParaRPr>
          </a:p>
          <a:p>
            <a:pPr algn="ctr" marL="1270">
              <a:lnSpc>
                <a:spcPct val="100000"/>
              </a:lnSpc>
            </a:pPr>
            <a:r>
              <a:rPr dirty="0" sz="3200" spc="-20" b="1">
                <a:solidFill>
                  <a:srgbClr val="FF0000"/>
                </a:solidFill>
                <a:latin typeface="Times New Roman"/>
                <a:cs typeface="Times New Roman"/>
              </a:rPr>
              <a:t>только</a:t>
            </a:r>
            <a:endParaRPr sz="3200">
              <a:latin typeface="Times New Roman"/>
              <a:cs typeface="Times New Roman"/>
            </a:endParaRPr>
          </a:p>
          <a:p>
            <a:pPr algn="ctr" marL="120650" marR="111760">
              <a:lnSpc>
                <a:spcPct val="100000"/>
              </a:lnSpc>
              <a:spcBef>
                <a:spcPts val="5"/>
              </a:spcBef>
            </a:pPr>
            <a:r>
              <a:rPr dirty="0" sz="3200" b="1">
                <a:latin typeface="Times New Roman"/>
                <a:cs typeface="Times New Roman"/>
              </a:rPr>
              <a:t>после </a:t>
            </a:r>
            <a:r>
              <a:rPr dirty="0" sz="3200" spc="-10" b="1">
                <a:latin typeface="Times New Roman"/>
                <a:cs typeface="Times New Roman"/>
              </a:rPr>
              <a:t>предварительного медицинского </a:t>
            </a:r>
            <a:r>
              <a:rPr dirty="0" sz="3200" spc="-785" b="1">
                <a:latin typeface="Times New Roman"/>
                <a:cs typeface="Times New Roman"/>
              </a:rPr>
              <a:t> </a:t>
            </a:r>
            <a:r>
              <a:rPr dirty="0" sz="3200" spc="-5" b="1">
                <a:latin typeface="Times New Roman"/>
                <a:cs typeface="Times New Roman"/>
              </a:rPr>
              <a:t>осмотра</a:t>
            </a:r>
            <a:r>
              <a:rPr dirty="0" sz="3200" spc="-5">
                <a:latin typeface="Times New Roman"/>
                <a:cs typeface="Times New Roman"/>
              </a:rPr>
              <a:t>,</a:t>
            </a:r>
            <a:r>
              <a:rPr dirty="0" sz="3200" spc="-35">
                <a:latin typeface="Times New Roman"/>
                <a:cs typeface="Times New Roman"/>
              </a:rPr>
              <a:t> который</a:t>
            </a:r>
            <a:endParaRPr sz="3200">
              <a:latin typeface="Times New Roman"/>
              <a:cs typeface="Times New Roman"/>
            </a:endParaRPr>
          </a:p>
          <a:p>
            <a:pPr algn="ctr" marL="1905">
              <a:lnSpc>
                <a:spcPts val="3835"/>
              </a:lnSpc>
            </a:pPr>
            <a:r>
              <a:rPr dirty="0" u="heavy" sz="32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проводится</a:t>
            </a:r>
            <a:r>
              <a:rPr dirty="0" u="heavy" sz="3200" spc="-2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3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за</a:t>
            </a:r>
            <a:r>
              <a:rPr dirty="0" u="heavy" sz="3200" spc="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3200" spc="-1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счет</a:t>
            </a:r>
            <a:r>
              <a:rPr dirty="0" u="heavy" sz="3200" spc="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3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средств</a:t>
            </a:r>
            <a:r>
              <a:rPr dirty="0" u="heavy" sz="3200" spc="-3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32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нанимателя</a:t>
            </a:r>
            <a:r>
              <a:rPr dirty="0" sz="3200" spc="-1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algn="ctr" marL="5080">
              <a:lnSpc>
                <a:spcPts val="2155"/>
              </a:lnSpc>
            </a:pPr>
            <a:r>
              <a:rPr dirty="0" sz="1800" spc="-5" i="1">
                <a:latin typeface="Calibri"/>
                <a:cs typeface="Calibri"/>
              </a:rPr>
              <a:t>(в</a:t>
            </a:r>
            <a:r>
              <a:rPr dirty="0" sz="1800" spc="5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дальнейшем </a:t>
            </a:r>
            <a:r>
              <a:rPr dirty="0" sz="1800" spc="-5" i="1">
                <a:latin typeface="Calibri"/>
                <a:cs typeface="Calibri"/>
              </a:rPr>
              <a:t>медосмотр</a:t>
            </a:r>
            <a:r>
              <a:rPr dirty="0" sz="1800" spc="10" i="1">
                <a:latin typeface="Calibri"/>
                <a:cs typeface="Calibri"/>
              </a:rPr>
              <a:t> </a:t>
            </a:r>
            <a:r>
              <a:rPr dirty="0" sz="1800" spc="-5" i="1">
                <a:latin typeface="Calibri"/>
                <a:cs typeface="Calibri"/>
              </a:rPr>
              <a:t>лиц </a:t>
            </a:r>
            <a:r>
              <a:rPr dirty="0" sz="1800" i="1">
                <a:latin typeface="Calibri"/>
                <a:cs typeface="Calibri"/>
              </a:rPr>
              <a:t>до</a:t>
            </a:r>
            <a:r>
              <a:rPr dirty="0" sz="1800" spc="5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18 </a:t>
            </a:r>
            <a:r>
              <a:rPr dirty="0" sz="1800" spc="-5" i="1">
                <a:latin typeface="Calibri"/>
                <a:cs typeface="Calibri"/>
              </a:rPr>
              <a:t>лет</a:t>
            </a:r>
            <a:r>
              <a:rPr dirty="0" sz="1800" spc="-10" i="1">
                <a:latin typeface="Calibri"/>
                <a:cs typeface="Calibri"/>
              </a:rPr>
              <a:t> </a:t>
            </a:r>
            <a:r>
              <a:rPr dirty="0" sz="1800" spc="-5" i="1">
                <a:latin typeface="Calibri"/>
                <a:cs typeface="Calibri"/>
              </a:rPr>
              <a:t>проводится</a:t>
            </a:r>
            <a:r>
              <a:rPr dirty="0" sz="1800" spc="10" i="1">
                <a:latin typeface="Calibri"/>
                <a:cs typeface="Calibri"/>
              </a:rPr>
              <a:t> </a:t>
            </a:r>
            <a:r>
              <a:rPr dirty="0" sz="1800" spc="-10" b="1" i="1">
                <a:latin typeface="Calibri"/>
                <a:cs typeface="Calibri"/>
              </a:rPr>
              <a:t>ежегодно</a:t>
            </a:r>
            <a:r>
              <a:rPr dirty="0" sz="1800" spc="-10" i="1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860035" y="1086358"/>
            <a:ext cx="3752215" cy="1077595"/>
          </a:xfrm>
          <a:prstGeom prst="rect"/>
          <a:solidFill>
            <a:srgbClr val="D9EDF5"/>
          </a:solidFill>
        </p:spPr>
        <p:txBody>
          <a:bodyPr wrap="square" lIns="0" tIns="33020" rIns="0" bIns="0" rtlCol="0" vert="horz">
            <a:spAutoFit/>
          </a:bodyPr>
          <a:lstStyle/>
          <a:p>
            <a:pPr marL="1232535" marR="574675" indent="-649605">
              <a:lnSpc>
                <a:spcPct val="100000"/>
              </a:lnSpc>
              <a:spcBef>
                <a:spcPts val="260"/>
              </a:spcBef>
            </a:pPr>
            <a:r>
              <a:rPr dirty="0" u="none" spc="-35" i="0">
                <a:solidFill>
                  <a:srgbClr val="000000"/>
                </a:solidFill>
                <a:latin typeface="Times New Roman"/>
                <a:cs typeface="Times New Roman"/>
              </a:rPr>
              <a:t>М</a:t>
            </a:r>
            <a:r>
              <a:rPr dirty="0" u="none" spc="-35" i="0">
                <a:solidFill>
                  <a:srgbClr val="000000"/>
                </a:solidFill>
                <a:latin typeface="Times New Roman"/>
                <a:cs typeface="Times New Roman"/>
              </a:rPr>
              <a:t>е</a:t>
            </a:r>
            <a:r>
              <a:rPr dirty="0" u="none" i="0">
                <a:solidFill>
                  <a:srgbClr val="000000"/>
                </a:solidFill>
                <a:latin typeface="Times New Roman"/>
                <a:cs typeface="Times New Roman"/>
              </a:rPr>
              <a:t>дицинский  </a:t>
            </a:r>
            <a:r>
              <a:rPr dirty="0" u="none" spc="-5" i="0">
                <a:solidFill>
                  <a:srgbClr val="000000"/>
                </a:solidFill>
                <a:latin typeface="Times New Roman"/>
                <a:cs typeface="Times New Roman"/>
              </a:rPr>
              <a:t>осмотр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6033" y="283336"/>
            <a:ext cx="3971416" cy="237629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16468" y="104419"/>
            <a:ext cx="631113" cy="58023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4098" y="1223517"/>
            <a:ext cx="3155315" cy="1077595"/>
          </a:xfrm>
          <a:prstGeom prst="rect"/>
          <a:solidFill>
            <a:srgbClr val="006FC0"/>
          </a:solidFill>
        </p:spPr>
        <p:txBody>
          <a:bodyPr wrap="square" lIns="0" tIns="20320" rIns="0" bIns="0" rtlCol="0" vert="horz">
            <a:spAutoFit/>
          </a:bodyPr>
          <a:lstStyle/>
          <a:p>
            <a:pPr marL="417195" marR="151130" indent="-257810">
              <a:lnSpc>
                <a:spcPct val="100000"/>
              </a:lnSpc>
              <a:spcBef>
                <a:spcPts val="160"/>
              </a:spcBef>
            </a:pPr>
            <a:r>
              <a:rPr dirty="0" u="none" spc="-5" i="0">
                <a:solidFill>
                  <a:srgbClr val="FFFFFF"/>
                </a:solidFill>
                <a:latin typeface="Calibri"/>
                <a:cs typeface="Calibri"/>
              </a:rPr>
              <a:t>Инструктажи</a:t>
            </a:r>
            <a:r>
              <a:rPr dirty="0" u="none" spc="-70" i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u="none" spc="-5" i="0">
                <a:solidFill>
                  <a:srgbClr val="FFFFFF"/>
                </a:solidFill>
                <a:latin typeface="Calibri"/>
                <a:cs typeface="Calibri"/>
              </a:rPr>
              <a:t>по </a:t>
            </a:r>
            <a:r>
              <a:rPr dirty="0" u="none" spc="-710" i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u="none" spc="-10" i="0">
                <a:solidFill>
                  <a:srgbClr val="FFFFFF"/>
                </a:solidFill>
                <a:latin typeface="Calibri"/>
                <a:cs typeface="Calibri"/>
              </a:rPr>
              <a:t>охране</a:t>
            </a:r>
            <a:r>
              <a:rPr dirty="0" u="none" spc="-45" i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u="none" spc="-35" i="0">
                <a:solidFill>
                  <a:srgbClr val="FFFFFF"/>
                </a:solidFill>
                <a:latin typeface="Calibri"/>
                <a:cs typeface="Calibri"/>
              </a:rPr>
              <a:t>труда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68808" y="2918460"/>
            <a:ext cx="8451850" cy="3748404"/>
            <a:chOff x="368808" y="2918460"/>
            <a:chExt cx="8451850" cy="3748404"/>
          </a:xfrm>
        </p:grpSpPr>
        <p:sp>
          <p:nvSpPr>
            <p:cNvPr id="4" name="object 4"/>
            <p:cNvSpPr/>
            <p:nvPr/>
          </p:nvSpPr>
          <p:spPr>
            <a:xfrm>
              <a:off x="467537" y="2955671"/>
              <a:ext cx="8353425" cy="2616200"/>
            </a:xfrm>
            <a:custGeom>
              <a:avLst/>
              <a:gdLst/>
              <a:ahLst/>
              <a:cxnLst/>
              <a:rect l="l" t="t" r="r" b="b"/>
              <a:pathLst>
                <a:path w="8353425" h="2616200">
                  <a:moveTo>
                    <a:pt x="8352917" y="0"/>
                  </a:moveTo>
                  <a:lnTo>
                    <a:pt x="0" y="0"/>
                  </a:lnTo>
                  <a:lnTo>
                    <a:pt x="0" y="2616072"/>
                  </a:lnTo>
                  <a:lnTo>
                    <a:pt x="8352917" y="2616072"/>
                  </a:lnTo>
                  <a:lnTo>
                    <a:pt x="8352917" y="0"/>
                  </a:lnTo>
                  <a:close/>
                </a:path>
              </a:pathLst>
            </a:custGeom>
            <a:solidFill>
              <a:srgbClr val="C5D9F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61304" y="2918460"/>
              <a:ext cx="1133855" cy="569976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808" y="3208020"/>
              <a:ext cx="2013204" cy="67970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54352" y="3208020"/>
              <a:ext cx="2237231" cy="67970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66972" y="3208020"/>
              <a:ext cx="733044" cy="67970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372355" y="3208020"/>
              <a:ext cx="1335024" cy="67970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378196" y="3208020"/>
              <a:ext cx="1161288" cy="679703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467537" y="5589244"/>
              <a:ext cx="8353425" cy="1077595"/>
            </a:xfrm>
            <a:custGeom>
              <a:avLst/>
              <a:gdLst/>
              <a:ahLst/>
              <a:cxnLst/>
              <a:rect l="l" t="t" r="r" b="b"/>
              <a:pathLst>
                <a:path w="8353425" h="1077595">
                  <a:moveTo>
                    <a:pt x="8352917" y="0"/>
                  </a:moveTo>
                  <a:lnTo>
                    <a:pt x="0" y="0"/>
                  </a:lnTo>
                  <a:lnTo>
                    <a:pt x="0" y="1077214"/>
                  </a:lnTo>
                  <a:lnTo>
                    <a:pt x="8352917" y="1077214"/>
                  </a:lnTo>
                  <a:lnTo>
                    <a:pt x="8352917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/>
          <p:nvPr/>
        </p:nvSpPr>
        <p:spPr>
          <a:xfrm>
            <a:off x="546303" y="2980182"/>
            <a:ext cx="8196580" cy="36379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2395"/>
              </a:lnSpc>
              <a:spcBef>
                <a:spcPts val="105"/>
              </a:spcBef>
            </a:pPr>
            <a:r>
              <a:rPr dirty="0" sz="2000" spc="-5">
                <a:latin typeface="Times New Roman"/>
                <a:cs typeface="Times New Roman"/>
              </a:rPr>
              <a:t>Лица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-15">
                <a:latin typeface="Times New Roman"/>
                <a:cs typeface="Times New Roman"/>
              </a:rPr>
              <a:t>моложе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18 лет</a:t>
            </a:r>
            <a:r>
              <a:rPr dirty="0" sz="2000" spc="-10">
                <a:latin typeface="Times New Roman"/>
                <a:cs typeface="Times New Roman"/>
              </a:rPr>
              <a:t> привлекаются</a:t>
            </a:r>
            <a:r>
              <a:rPr dirty="0" sz="2000" spc="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к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выполнению</a:t>
            </a:r>
            <a:r>
              <a:rPr dirty="0" sz="2000" spc="35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легких</a:t>
            </a:r>
            <a:r>
              <a:rPr dirty="0" sz="2000" b="1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видов</a:t>
            </a:r>
            <a:r>
              <a:rPr dirty="0" sz="2000">
                <a:latin typeface="Times New Roman"/>
                <a:cs typeface="Times New Roman"/>
              </a:rPr>
              <a:t> </a:t>
            </a:r>
            <a:r>
              <a:rPr dirty="0" sz="2000" spc="-30">
                <a:latin typeface="Times New Roman"/>
                <a:cs typeface="Times New Roman"/>
              </a:rPr>
              <a:t>работ,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dirty="0" sz="2400" spc="-5" b="1">
                <a:solidFill>
                  <a:srgbClr val="FF0000"/>
                </a:solidFill>
                <a:latin typeface="Times New Roman"/>
                <a:cs typeface="Times New Roman"/>
              </a:rPr>
              <a:t>прошедшие</a:t>
            </a:r>
            <a:r>
              <a:rPr dirty="0" sz="240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400" spc="-5" b="1">
                <a:solidFill>
                  <a:srgbClr val="FF0000"/>
                </a:solidFill>
                <a:latin typeface="Times New Roman"/>
                <a:cs typeface="Times New Roman"/>
              </a:rPr>
              <a:t>инструктажи</a:t>
            </a:r>
            <a:r>
              <a:rPr dirty="0" sz="2400" spc="3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400" spc="-5" b="1">
                <a:solidFill>
                  <a:srgbClr val="FF0000"/>
                </a:solidFill>
                <a:latin typeface="Times New Roman"/>
                <a:cs typeface="Times New Roman"/>
              </a:rPr>
              <a:t>по</a:t>
            </a:r>
            <a:r>
              <a:rPr dirty="0" sz="2400" spc="1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400" spc="-15" b="1">
                <a:solidFill>
                  <a:srgbClr val="FF0000"/>
                </a:solidFill>
                <a:latin typeface="Times New Roman"/>
                <a:cs typeface="Times New Roman"/>
              </a:rPr>
              <a:t>охране</a:t>
            </a:r>
            <a:r>
              <a:rPr dirty="0" sz="2400" spc="-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400" spc="-40" b="1">
                <a:solidFill>
                  <a:srgbClr val="FF0000"/>
                </a:solidFill>
                <a:latin typeface="Times New Roman"/>
                <a:cs typeface="Times New Roman"/>
              </a:rPr>
              <a:t>труда</a:t>
            </a:r>
            <a:endParaRPr sz="24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dirty="0" u="heavy" sz="2400" spc="-15" b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вводный</a:t>
            </a:r>
            <a:r>
              <a:rPr dirty="0" sz="2400" spc="5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400" spc="-5" b="1" i="1">
                <a:solidFill>
                  <a:srgbClr val="0000FF"/>
                </a:solidFill>
                <a:latin typeface="Times New Roman"/>
                <a:cs typeface="Times New Roman"/>
              </a:rPr>
              <a:t>при</a:t>
            </a:r>
            <a:r>
              <a:rPr dirty="0" sz="2400" spc="-10" b="1" i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400" spc="-15" b="1" i="1">
                <a:solidFill>
                  <a:srgbClr val="0000FF"/>
                </a:solidFill>
                <a:latin typeface="Times New Roman"/>
                <a:cs typeface="Times New Roman"/>
              </a:rPr>
              <a:t>приеме</a:t>
            </a:r>
            <a:r>
              <a:rPr dirty="0" sz="2400" b="1" i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400" spc="-5" b="1" i="1">
                <a:solidFill>
                  <a:srgbClr val="0000FF"/>
                </a:solidFill>
                <a:latin typeface="Times New Roman"/>
                <a:cs typeface="Times New Roman"/>
              </a:rPr>
              <a:t>на</a:t>
            </a:r>
            <a:r>
              <a:rPr dirty="0" sz="2400" spc="-15" b="1" i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400" spc="-35" b="1" i="1">
                <a:solidFill>
                  <a:srgbClr val="0000FF"/>
                </a:solidFill>
                <a:latin typeface="Times New Roman"/>
                <a:cs typeface="Times New Roman"/>
              </a:rPr>
              <a:t>работу,</a:t>
            </a:r>
            <a:endParaRPr sz="2400">
              <a:latin typeface="Times New Roman"/>
              <a:cs typeface="Times New Roman"/>
            </a:endParaRPr>
          </a:p>
          <a:p>
            <a:pPr marL="469900" marR="1177290" indent="-457834">
              <a:lnSpc>
                <a:spcPts val="2500"/>
              </a:lnSpc>
              <a:spcBef>
                <a:spcPts val="400"/>
              </a:spcBef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dirty="0" u="heavy" sz="2400" spc="-5" b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первичный</a:t>
            </a:r>
            <a:r>
              <a:rPr dirty="0" sz="2400" spc="-5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 i="1">
                <a:solidFill>
                  <a:srgbClr val="0000FF"/>
                </a:solidFill>
                <a:latin typeface="Times New Roman"/>
                <a:cs typeface="Times New Roman"/>
              </a:rPr>
              <a:t>на </a:t>
            </a:r>
            <a:r>
              <a:rPr dirty="0" sz="2000" spc="-15" b="1" i="1">
                <a:solidFill>
                  <a:srgbClr val="0000FF"/>
                </a:solidFill>
                <a:latin typeface="Times New Roman"/>
                <a:cs typeface="Times New Roman"/>
              </a:rPr>
              <a:t>рабочем месте </a:t>
            </a:r>
            <a:r>
              <a:rPr dirty="0" sz="2000" b="1" i="1">
                <a:solidFill>
                  <a:srgbClr val="0000FF"/>
                </a:solidFill>
                <a:latin typeface="Times New Roman"/>
                <a:cs typeface="Times New Roman"/>
              </a:rPr>
              <a:t>с </a:t>
            </a:r>
            <a:r>
              <a:rPr dirty="0" sz="2000" spc="-5" b="1" i="1">
                <a:solidFill>
                  <a:srgbClr val="0000FF"/>
                </a:solidFill>
                <a:latin typeface="Times New Roman"/>
                <a:cs typeface="Times New Roman"/>
              </a:rPr>
              <a:t>практическим </a:t>
            </a:r>
            <a:r>
              <a:rPr dirty="0" sz="2000" spc="-20" b="1" i="1">
                <a:solidFill>
                  <a:srgbClr val="0000FF"/>
                </a:solidFill>
                <a:latin typeface="Times New Roman"/>
                <a:cs typeface="Times New Roman"/>
              </a:rPr>
              <a:t>показом </a:t>
            </a:r>
            <a:r>
              <a:rPr dirty="0" sz="2000" spc="-484" b="1" i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 i="1">
                <a:solidFill>
                  <a:srgbClr val="0000FF"/>
                </a:solidFill>
                <a:latin typeface="Times New Roman"/>
                <a:cs typeface="Times New Roman"/>
              </a:rPr>
              <a:t>безопасных</a:t>
            </a:r>
            <a:r>
              <a:rPr dirty="0" sz="2000" spc="-45" b="1" i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 spc="-10" b="1" i="1">
                <a:solidFill>
                  <a:srgbClr val="0000FF"/>
                </a:solidFill>
                <a:latin typeface="Times New Roman"/>
                <a:cs typeface="Times New Roman"/>
              </a:rPr>
              <a:t>приемов</a:t>
            </a:r>
            <a:r>
              <a:rPr dirty="0" sz="2000" spc="-30" b="1" i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 b="1" i="1">
                <a:solidFill>
                  <a:srgbClr val="0000FF"/>
                </a:solidFill>
                <a:latin typeface="Times New Roman"/>
                <a:cs typeface="Times New Roman"/>
              </a:rPr>
              <a:t>и </a:t>
            </a:r>
            <a:r>
              <a:rPr dirty="0" sz="2000" spc="-10" b="1" i="1">
                <a:solidFill>
                  <a:srgbClr val="0000FF"/>
                </a:solidFill>
                <a:latin typeface="Times New Roman"/>
                <a:cs typeface="Times New Roman"/>
              </a:rPr>
              <a:t>методов</a:t>
            </a:r>
            <a:r>
              <a:rPr dirty="0" sz="2000" spc="-55" b="1" i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 b="1" i="1">
                <a:solidFill>
                  <a:srgbClr val="0000FF"/>
                </a:solidFill>
                <a:latin typeface="Times New Roman"/>
                <a:cs typeface="Times New Roman"/>
              </a:rPr>
              <a:t>работы,</a:t>
            </a:r>
            <a:endParaRPr sz="2000">
              <a:latin typeface="Times New Roman"/>
              <a:cs typeface="Times New Roman"/>
            </a:endParaRPr>
          </a:p>
          <a:p>
            <a:pPr marL="469900" indent="-457834">
              <a:lnSpc>
                <a:spcPts val="2760"/>
              </a:lnSpc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dirty="0" u="heavy" sz="2400" spc="-20" b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повторный</a:t>
            </a:r>
            <a:r>
              <a:rPr dirty="0" sz="2400" spc="-2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0000FF"/>
                </a:solidFill>
                <a:latin typeface="Times New Roman"/>
                <a:cs typeface="Times New Roman"/>
              </a:rPr>
              <a:t>и</a:t>
            </a:r>
            <a:endParaRPr sz="24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dirty="0" u="heavy" sz="2400" spc="-10" b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внеплановый.</a:t>
            </a:r>
            <a:endParaRPr sz="2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1570"/>
              </a:spcBef>
            </a:pP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Порядок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обучения, стажировки,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инструктажа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и проверки знаний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работающих 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по </a:t>
            </a:r>
            <a:r>
              <a:rPr dirty="0" sz="1600" spc="-15" i="1">
                <a:solidFill>
                  <a:srgbClr val="001F5F"/>
                </a:solidFill>
                <a:latin typeface="Times New Roman"/>
                <a:cs typeface="Times New Roman"/>
              </a:rPr>
              <a:t>вопросам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 охраны труда 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установлен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Инструкцией о </a:t>
            </a:r>
            <a:r>
              <a:rPr dirty="0" sz="1600" spc="-15" i="1">
                <a:solidFill>
                  <a:srgbClr val="001F5F"/>
                </a:solidFill>
                <a:latin typeface="Times New Roman"/>
                <a:cs typeface="Times New Roman"/>
              </a:rPr>
              <a:t>порядке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обучения,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стажировки,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инструктажа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и 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проверки знаний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работающих 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по </a:t>
            </a:r>
            <a:r>
              <a:rPr dirty="0" sz="1600" spc="-15" i="1">
                <a:solidFill>
                  <a:srgbClr val="001F5F"/>
                </a:solidFill>
                <a:latin typeface="Times New Roman"/>
                <a:cs typeface="Times New Roman"/>
              </a:rPr>
              <a:t>вопросам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охраны труда,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утвержденной постановлением 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Министерства</a:t>
            </a:r>
            <a:r>
              <a:rPr dirty="0" sz="1600" spc="1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труда</a:t>
            </a:r>
            <a:r>
              <a:rPr dirty="0" sz="1600" spc="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социальной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защиты</a:t>
            </a:r>
            <a:r>
              <a:rPr dirty="0" sz="1600" spc="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15" i="1">
                <a:solidFill>
                  <a:srgbClr val="001F5F"/>
                </a:solidFill>
                <a:latin typeface="Times New Roman"/>
                <a:cs typeface="Times New Roman"/>
              </a:rPr>
              <a:t>Республики</a:t>
            </a:r>
            <a:r>
              <a:rPr dirty="0" sz="1600" spc="1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Беларусь</a:t>
            </a:r>
            <a:r>
              <a:rPr dirty="0" sz="1600" spc="2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28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ноября</a:t>
            </a:r>
            <a:r>
              <a:rPr dirty="0" sz="1600" spc="2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2008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15" i="1">
                <a:solidFill>
                  <a:srgbClr val="001F5F"/>
                </a:solidFill>
                <a:latin typeface="Times New Roman"/>
                <a:cs typeface="Times New Roman"/>
              </a:rPr>
              <a:t>г.</a:t>
            </a:r>
            <a:r>
              <a:rPr dirty="0" sz="1600" spc="1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№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 175.</a:t>
            </a:r>
            <a:endParaRPr sz="1600">
              <a:latin typeface="Times New Roman"/>
              <a:cs typeface="Times New Roman"/>
            </a:endParaRPr>
          </a:p>
        </p:txBody>
      </p:sp>
      <p:pic>
        <p:nvPicPr>
          <p:cNvPr id="13" name="object 1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199373" y="44564"/>
            <a:ext cx="834694" cy="767092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67537" y="207263"/>
            <a:ext cx="4722495" cy="281825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532" y="332625"/>
            <a:ext cx="6624955" cy="708025"/>
          </a:xfrm>
          <a:prstGeom prst="rect"/>
          <a:solidFill>
            <a:srgbClr val="FFFFFF"/>
          </a:solidFill>
        </p:spPr>
        <p:txBody>
          <a:bodyPr wrap="square" lIns="0" tIns="36830" rIns="0" bIns="0" rtlCol="0" vert="horz">
            <a:spAutoFit/>
          </a:bodyPr>
          <a:lstStyle/>
          <a:p>
            <a:pPr marL="1865630" marR="313690" indent="-1547495">
              <a:lnSpc>
                <a:spcPct val="100000"/>
              </a:lnSpc>
              <a:spcBef>
                <a:spcPts val="290"/>
              </a:spcBef>
            </a:pPr>
            <a:r>
              <a:rPr dirty="0" u="none" sz="2000" spc="-5" i="0">
                <a:solidFill>
                  <a:srgbClr val="0033CC"/>
                </a:solidFill>
                <a:latin typeface="Times New Roman"/>
                <a:cs typeface="Times New Roman"/>
              </a:rPr>
              <a:t>Легкие виды </a:t>
            </a:r>
            <a:r>
              <a:rPr dirty="0" u="none" sz="2000" spc="-35" i="0">
                <a:solidFill>
                  <a:srgbClr val="0033CC"/>
                </a:solidFill>
                <a:latin typeface="Times New Roman"/>
                <a:cs typeface="Times New Roman"/>
              </a:rPr>
              <a:t>работ, </a:t>
            </a:r>
            <a:r>
              <a:rPr dirty="0" u="none" sz="2000" spc="-10" i="0">
                <a:solidFill>
                  <a:srgbClr val="0033CC"/>
                </a:solidFill>
                <a:latin typeface="Times New Roman"/>
                <a:cs typeface="Times New Roman"/>
              </a:rPr>
              <a:t>которые </a:t>
            </a:r>
            <a:r>
              <a:rPr dirty="0" u="none" sz="2000" i="0">
                <a:solidFill>
                  <a:srgbClr val="0033CC"/>
                </a:solidFill>
                <a:latin typeface="Times New Roman"/>
                <a:cs typeface="Times New Roman"/>
              </a:rPr>
              <a:t>могут </a:t>
            </a:r>
            <a:r>
              <a:rPr dirty="0" u="none" sz="2000" spc="-10" i="0">
                <a:solidFill>
                  <a:srgbClr val="0033CC"/>
                </a:solidFill>
                <a:latin typeface="Times New Roman"/>
                <a:cs typeface="Times New Roman"/>
              </a:rPr>
              <a:t>выполнять </a:t>
            </a:r>
            <a:r>
              <a:rPr dirty="0" u="none" sz="2000" spc="-5" i="0">
                <a:solidFill>
                  <a:srgbClr val="0033CC"/>
                </a:solidFill>
                <a:latin typeface="Times New Roman"/>
                <a:cs typeface="Times New Roman"/>
              </a:rPr>
              <a:t>лица </a:t>
            </a:r>
            <a:r>
              <a:rPr dirty="0" u="none" sz="2000" spc="-484" i="0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u="none" sz="2000" i="0">
                <a:solidFill>
                  <a:srgbClr val="0033CC"/>
                </a:solidFill>
                <a:latin typeface="Times New Roman"/>
                <a:cs typeface="Times New Roman"/>
              </a:rPr>
              <a:t>в</a:t>
            </a:r>
            <a:r>
              <a:rPr dirty="0" u="none" sz="2000" spc="-20" i="0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u="none" sz="2000" spc="-5" i="0">
                <a:solidFill>
                  <a:srgbClr val="0033CC"/>
                </a:solidFill>
                <a:latin typeface="Times New Roman"/>
                <a:cs typeface="Times New Roman"/>
              </a:rPr>
              <a:t>возрасте</a:t>
            </a:r>
            <a:r>
              <a:rPr dirty="0" u="none" sz="2000" spc="-10" i="0">
                <a:solidFill>
                  <a:srgbClr val="0033CC"/>
                </a:solidFill>
                <a:latin typeface="Times New Roman"/>
                <a:cs typeface="Times New Roman"/>
              </a:rPr>
              <a:t> от </a:t>
            </a:r>
            <a:r>
              <a:rPr dirty="0" u="none" sz="2000" i="0">
                <a:solidFill>
                  <a:srgbClr val="0033CC"/>
                </a:solidFill>
                <a:latin typeface="Times New Roman"/>
                <a:cs typeface="Times New Roman"/>
              </a:rPr>
              <a:t>14</a:t>
            </a:r>
            <a:r>
              <a:rPr dirty="0" u="none" sz="2000" spc="-15" i="0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u="none" sz="2000" spc="-5" i="0">
                <a:solidFill>
                  <a:srgbClr val="0033CC"/>
                </a:solidFill>
                <a:latin typeface="Times New Roman"/>
                <a:cs typeface="Times New Roman"/>
              </a:rPr>
              <a:t>до</a:t>
            </a:r>
            <a:r>
              <a:rPr dirty="0" u="none" sz="2000" spc="-10" i="0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u="none" sz="2000" i="0">
                <a:solidFill>
                  <a:srgbClr val="0033CC"/>
                </a:solidFill>
                <a:latin typeface="Times New Roman"/>
                <a:cs typeface="Times New Roman"/>
              </a:rPr>
              <a:t>16 </a:t>
            </a:r>
            <a:r>
              <a:rPr dirty="0" u="none" sz="2000" spc="-5" i="0">
                <a:solidFill>
                  <a:srgbClr val="0033CC"/>
                </a:solidFill>
                <a:latin typeface="Times New Roman"/>
                <a:cs typeface="Times New Roman"/>
              </a:rPr>
              <a:t>лет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4781" y="5733250"/>
            <a:ext cx="8353425" cy="831215"/>
          </a:xfrm>
          <a:prstGeom prst="rect">
            <a:avLst/>
          </a:prstGeom>
          <a:solidFill>
            <a:srgbClr val="F1F1F1"/>
          </a:solidFill>
        </p:spPr>
        <p:txBody>
          <a:bodyPr wrap="square" lIns="0" tIns="4000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315"/>
              </a:spcBef>
            </a:pP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постановление</a:t>
            </a:r>
            <a:r>
              <a:rPr dirty="0" sz="1600" spc="1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Министерства</a:t>
            </a:r>
            <a:r>
              <a:rPr dirty="0" sz="1600" spc="1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труда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 и</a:t>
            </a:r>
            <a:r>
              <a:rPr dirty="0" sz="1600" spc="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социальной</a:t>
            </a:r>
            <a:r>
              <a:rPr dirty="0" sz="1600" spc="-1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защиты</a:t>
            </a:r>
            <a:r>
              <a:rPr dirty="0" sz="1600" spc="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15" i="1">
                <a:solidFill>
                  <a:srgbClr val="001F5F"/>
                </a:solidFill>
                <a:latin typeface="Times New Roman"/>
                <a:cs typeface="Times New Roman"/>
              </a:rPr>
              <a:t>Республики</a:t>
            </a:r>
            <a:r>
              <a:rPr dirty="0" sz="1600" spc="2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Беларусь</a:t>
            </a:r>
            <a:endParaRPr sz="1600">
              <a:latin typeface="Times New Roman"/>
              <a:cs typeface="Times New Roman"/>
            </a:endParaRPr>
          </a:p>
          <a:p>
            <a:pPr marL="91440">
              <a:lnSpc>
                <a:spcPts val="1900"/>
              </a:lnSpc>
              <a:spcBef>
                <a:spcPts val="5"/>
              </a:spcBef>
            </a:pP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от 15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октября</a:t>
            </a:r>
            <a:r>
              <a:rPr dirty="0" sz="1600" spc="1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2010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15" i="1">
                <a:solidFill>
                  <a:srgbClr val="001F5F"/>
                </a:solidFill>
                <a:latin typeface="Times New Roman"/>
                <a:cs typeface="Times New Roman"/>
              </a:rPr>
              <a:t>г.</a:t>
            </a:r>
            <a:r>
              <a:rPr dirty="0" sz="1600" spc="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№</a:t>
            </a:r>
            <a:r>
              <a:rPr dirty="0" sz="1600" spc="2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144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«Об</a:t>
            </a:r>
            <a:r>
              <a:rPr dirty="0" sz="1600" spc="2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установлении</a:t>
            </a:r>
            <a:r>
              <a:rPr dirty="0" sz="1600" spc="1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перечня</a:t>
            </a:r>
            <a:r>
              <a:rPr dirty="0" sz="1600" spc="3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легких</a:t>
            </a:r>
            <a:r>
              <a:rPr dirty="0" sz="1600" spc="2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видов</a:t>
            </a:r>
            <a:r>
              <a:rPr dirty="0" sz="1600" spc="1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работ, </a:t>
            </a:r>
            <a:r>
              <a:rPr dirty="0" sz="1600" spc="-15" i="1">
                <a:solidFill>
                  <a:srgbClr val="001F5F"/>
                </a:solidFill>
                <a:latin typeface="Times New Roman"/>
                <a:cs typeface="Times New Roman"/>
              </a:rPr>
              <a:t>которые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 могут</a:t>
            </a:r>
            <a:endParaRPr sz="1600">
              <a:latin typeface="Times New Roman"/>
              <a:cs typeface="Times New Roman"/>
            </a:endParaRPr>
          </a:p>
          <a:p>
            <a:pPr marL="91440">
              <a:lnSpc>
                <a:spcPts val="1900"/>
              </a:lnSpc>
            </a:pP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выполнять</a:t>
            </a:r>
            <a:r>
              <a:rPr dirty="0" sz="1600" spc="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лица</a:t>
            </a:r>
            <a:r>
              <a:rPr dirty="0" sz="1600" spc="-1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dirty="0" sz="1600" spc="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Times New Roman"/>
                <a:cs typeface="Times New Roman"/>
              </a:rPr>
              <a:t>возрасте</a:t>
            </a:r>
            <a:r>
              <a:rPr dirty="0" sz="1600" spc="5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от четырнадцати</a:t>
            </a:r>
            <a:r>
              <a:rPr dirty="0" sz="1600" spc="1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до</a:t>
            </a:r>
            <a:r>
              <a:rPr dirty="0" sz="160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шестнадцати</a:t>
            </a:r>
            <a:r>
              <a:rPr dirty="0" sz="1600" spc="10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Times New Roman"/>
                <a:cs typeface="Times New Roman"/>
              </a:rPr>
              <a:t>лет»</a:t>
            </a:r>
            <a:endParaRPr sz="16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22919" y="242049"/>
            <a:ext cx="834694" cy="767092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297179" y="1319783"/>
            <a:ext cx="3477895" cy="457200"/>
            <a:chOff x="297179" y="1319783"/>
            <a:chExt cx="3477895" cy="45720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7179" y="1338071"/>
              <a:ext cx="437388" cy="42519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4547" y="1319783"/>
              <a:ext cx="2354580" cy="4572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796540" y="1319783"/>
              <a:ext cx="978408" cy="457200"/>
            </a:xfrm>
            <a:prstGeom prst="rect">
              <a:avLst/>
            </a:prstGeom>
          </p:spPr>
        </p:pic>
      </p:grpSp>
      <p:grpSp>
        <p:nvGrpSpPr>
          <p:cNvPr id="9" name="object 9"/>
          <p:cNvGrpSpPr/>
          <p:nvPr/>
        </p:nvGrpSpPr>
        <p:grpSpPr>
          <a:xfrm>
            <a:off x="297179" y="2691383"/>
            <a:ext cx="4628515" cy="457200"/>
            <a:chOff x="297179" y="2691383"/>
            <a:chExt cx="4628515" cy="457200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7179" y="2709671"/>
              <a:ext cx="437388" cy="425196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4547" y="2691383"/>
              <a:ext cx="4351020" cy="457200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402437" y="1368043"/>
            <a:ext cx="8340090" cy="42278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99085" marR="5080" indent="-28702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299720" algn="l"/>
              </a:tabLst>
            </a:pPr>
            <a:r>
              <a:rPr dirty="0" sz="1600" spc="-15" b="1" i="1">
                <a:latin typeface="Times New Roman"/>
                <a:cs typeface="Times New Roman"/>
              </a:rPr>
              <a:t>Сельскохозяйственные</a:t>
            </a:r>
            <a:r>
              <a:rPr dirty="0" sz="1600" spc="-10" b="1" i="1">
                <a:latin typeface="Times New Roman"/>
                <a:cs typeface="Times New Roman"/>
              </a:rPr>
              <a:t> работы</a:t>
            </a:r>
            <a:r>
              <a:rPr dirty="0" sz="1600" spc="-5" b="1" i="1">
                <a:latin typeface="Times New Roman"/>
                <a:cs typeface="Times New Roman"/>
              </a:rPr>
              <a:t> </a:t>
            </a:r>
            <a:r>
              <a:rPr dirty="0" sz="1600" i="1">
                <a:latin typeface="Times New Roman"/>
                <a:cs typeface="Times New Roman"/>
              </a:rPr>
              <a:t>по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выращиванию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25" i="1">
                <a:latin typeface="Times New Roman"/>
                <a:cs typeface="Times New Roman"/>
              </a:rPr>
              <a:t>уходу</a:t>
            </a:r>
            <a:r>
              <a:rPr dirty="0" sz="1600" spc="-2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за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сельскохозяйственными </a:t>
            </a:r>
            <a:r>
              <a:rPr dirty="0" sz="1600" spc="-10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культурами,</a:t>
            </a:r>
            <a:r>
              <a:rPr dirty="0" sz="1600" spc="-1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цветами,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20" i="1">
                <a:latin typeface="Times New Roman"/>
                <a:cs typeface="Times New Roman"/>
              </a:rPr>
              <a:t>сбору</a:t>
            </a:r>
            <a:r>
              <a:rPr dirty="0" sz="1600" spc="36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обработке</a:t>
            </a:r>
            <a:r>
              <a:rPr dirty="0" sz="1600" spc="-10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урожая,</a:t>
            </a:r>
            <a:r>
              <a:rPr dirty="0" sz="1600" spc="-10" i="1">
                <a:latin typeface="Times New Roman"/>
                <a:cs typeface="Times New Roman"/>
              </a:rPr>
              <a:t> </a:t>
            </a:r>
            <a:r>
              <a:rPr dirty="0" sz="1600" i="1">
                <a:latin typeface="Times New Roman"/>
                <a:cs typeface="Times New Roman"/>
              </a:rPr>
              <a:t>не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связанные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с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эксплуатацией 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оборудования, </a:t>
            </a:r>
            <a:r>
              <a:rPr dirty="0" sz="1600" spc="-5" i="1">
                <a:latin typeface="Times New Roman"/>
                <a:cs typeface="Times New Roman"/>
              </a:rPr>
              <a:t>машин и </a:t>
            </a:r>
            <a:r>
              <a:rPr dirty="0" sz="1600" spc="-10" i="1">
                <a:latin typeface="Times New Roman"/>
                <a:cs typeface="Times New Roman"/>
              </a:rPr>
              <a:t>механизмов, применением ядохимикатов </a:t>
            </a:r>
            <a:r>
              <a:rPr dirty="0" sz="1600" spc="-5" i="1">
                <a:latin typeface="Times New Roman"/>
                <a:cs typeface="Times New Roman"/>
              </a:rPr>
              <a:t>и других </a:t>
            </a:r>
            <a:r>
              <a:rPr dirty="0" sz="1600" spc="-10" i="1">
                <a:latin typeface="Times New Roman"/>
                <a:cs typeface="Times New Roman"/>
              </a:rPr>
              <a:t>средств </a:t>
            </a:r>
            <a:r>
              <a:rPr dirty="0" sz="1600" spc="-5" i="1">
                <a:latin typeface="Times New Roman"/>
                <a:cs typeface="Times New Roman"/>
              </a:rPr>
              <a:t>защиты 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растений,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электромеханического</a:t>
            </a:r>
            <a:r>
              <a:rPr dirty="0" sz="1600" spc="-10" i="1">
                <a:latin typeface="Times New Roman"/>
                <a:cs typeface="Times New Roman"/>
              </a:rPr>
              <a:t> инструмента,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spc="-25" i="1">
                <a:latin typeface="Times New Roman"/>
                <a:cs typeface="Times New Roman"/>
              </a:rPr>
              <a:t>подъемом</a:t>
            </a:r>
            <a:r>
              <a:rPr dirty="0" sz="1600" spc="-2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на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25" i="1">
                <a:latin typeface="Times New Roman"/>
                <a:cs typeface="Times New Roman"/>
              </a:rPr>
              <a:t>высоту,</a:t>
            </a:r>
            <a:r>
              <a:rPr dirty="0" sz="1600" spc="-2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при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обеспечении 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соблюдения</a:t>
            </a:r>
            <a:r>
              <a:rPr dirty="0" sz="1600" spc="10" i="1">
                <a:latin typeface="Times New Roman"/>
                <a:cs typeface="Times New Roman"/>
              </a:rPr>
              <a:t> </a:t>
            </a:r>
            <a:r>
              <a:rPr dirty="0" sz="1600" i="1">
                <a:latin typeface="Times New Roman"/>
                <a:cs typeface="Times New Roman"/>
              </a:rPr>
              <a:t>установленных</a:t>
            </a:r>
            <a:r>
              <a:rPr dirty="0" sz="1600" spc="60" i="1">
                <a:latin typeface="Times New Roman"/>
                <a:cs typeface="Times New Roman"/>
              </a:rPr>
              <a:t> </a:t>
            </a:r>
            <a:r>
              <a:rPr dirty="0" sz="1600" spc="-25" i="1">
                <a:latin typeface="Times New Roman"/>
                <a:cs typeface="Times New Roman"/>
              </a:rPr>
              <a:t>норм</a:t>
            </a:r>
            <a:r>
              <a:rPr dirty="0" sz="1600" spc="10" i="1">
                <a:latin typeface="Times New Roman"/>
                <a:cs typeface="Times New Roman"/>
              </a:rPr>
              <a:t> </a:t>
            </a:r>
            <a:r>
              <a:rPr dirty="0" sz="1600" spc="-20" i="1">
                <a:latin typeface="Times New Roman"/>
                <a:cs typeface="Times New Roman"/>
              </a:rPr>
              <a:t>подъема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перемещения</a:t>
            </a:r>
            <a:r>
              <a:rPr dirty="0" sz="1600" spc="5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тяжестей</a:t>
            </a:r>
            <a:r>
              <a:rPr dirty="0" sz="1600" spc="1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вручную.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200"/>
              </a:spcBef>
              <a:buFont typeface="Wingdings"/>
              <a:buChar char=""/>
              <a:tabLst>
                <a:tab pos="299720" algn="l"/>
              </a:tabLst>
            </a:pPr>
            <a:r>
              <a:rPr dirty="0" sz="1600" spc="-20" b="1" i="1">
                <a:latin typeface="Times New Roman"/>
                <a:cs typeface="Times New Roman"/>
              </a:rPr>
              <a:t>Работы</a:t>
            </a:r>
            <a:r>
              <a:rPr dirty="0" sz="1600" spc="30" b="1" i="1">
                <a:latin typeface="Times New Roman"/>
                <a:cs typeface="Times New Roman"/>
              </a:rPr>
              <a:t> </a:t>
            </a:r>
            <a:r>
              <a:rPr dirty="0" sz="1600" spc="-5" b="1" i="1">
                <a:latin typeface="Times New Roman"/>
                <a:cs typeface="Times New Roman"/>
              </a:rPr>
              <a:t>в </a:t>
            </a:r>
            <a:r>
              <a:rPr dirty="0" sz="1600" spc="-20" b="1" i="1">
                <a:latin typeface="Times New Roman"/>
                <a:cs typeface="Times New Roman"/>
              </a:rPr>
              <a:t>лесном</a:t>
            </a:r>
            <a:r>
              <a:rPr dirty="0" sz="1600" spc="30" b="1" i="1">
                <a:latin typeface="Times New Roman"/>
                <a:cs typeface="Times New Roman"/>
              </a:rPr>
              <a:t> </a:t>
            </a:r>
            <a:r>
              <a:rPr dirty="0" sz="1600" spc="-15" b="1" i="1">
                <a:latin typeface="Times New Roman"/>
                <a:cs typeface="Times New Roman"/>
              </a:rPr>
              <a:t>хозяйстве</a:t>
            </a:r>
            <a:r>
              <a:rPr dirty="0" sz="1600" spc="20" b="1" i="1">
                <a:latin typeface="Times New Roman"/>
                <a:cs typeface="Times New Roman"/>
              </a:rPr>
              <a:t> </a:t>
            </a:r>
            <a:r>
              <a:rPr dirty="0" sz="1600" spc="-5" b="1" i="1">
                <a:latin typeface="Times New Roman"/>
                <a:cs typeface="Times New Roman"/>
              </a:rPr>
              <a:t>и</a:t>
            </a:r>
            <a:r>
              <a:rPr dirty="0" sz="1600" spc="5" b="1" i="1">
                <a:latin typeface="Times New Roman"/>
                <a:cs typeface="Times New Roman"/>
              </a:rPr>
              <a:t> </a:t>
            </a:r>
            <a:r>
              <a:rPr dirty="0" sz="1600" spc="-5" b="1" i="1">
                <a:latin typeface="Times New Roman"/>
                <a:cs typeface="Times New Roman"/>
              </a:rPr>
              <a:t>по</a:t>
            </a:r>
            <a:r>
              <a:rPr dirty="0" sz="1600" b="1" i="1">
                <a:latin typeface="Times New Roman"/>
                <a:cs typeface="Times New Roman"/>
              </a:rPr>
              <a:t> </a:t>
            </a:r>
            <a:r>
              <a:rPr dirty="0" sz="1600" spc="-15" b="1" i="1">
                <a:latin typeface="Times New Roman"/>
                <a:cs typeface="Times New Roman"/>
              </a:rPr>
              <a:t>озеленению</a:t>
            </a:r>
            <a:r>
              <a:rPr dirty="0" sz="1600" spc="40" b="1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городских</a:t>
            </a:r>
            <a:r>
              <a:rPr dirty="0" sz="1600" spc="1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территорий,</a:t>
            </a:r>
            <a:r>
              <a:rPr dirty="0" sz="1600" spc="-3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не</a:t>
            </a:r>
            <a:r>
              <a:rPr dirty="0" sz="1600" spc="2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связанные</a:t>
            </a:r>
            <a:r>
              <a:rPr dirty="0" sz="1600" spc="3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с</a:t>
            </a:r>
            <a:endParaRPr sz="16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</a:pPr>
            <a:r>
              <a:rPr dirty="0" sz="1600" spc="-10" i="1">
                <a:latin typeface="Times New Roman"/>
                <a:cs typeface="Times New Roman"/>
              </a:rPr>
              <a:t>эксплуатацией оборудования,</a:t>
            </a:r>
            <a:r>
              <a:rPr dirty="0" sz="1600" spc="2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машин</a:t>
            </a:r>
            <a:r>
              <a:rPr dirty="0" sz="1600" spc="1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механизмов,</a:t>
            </a:r>
            <a:r>
              <a:rPr dirty="0" sz="1600" spc="4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применением</a:t>
            </a:r>
            <a:r>
              <a:rPr dirty="0" sz="1600" spc="2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ядохимикатов</a:t>
            </a:r>
            <a:r>
              <a:rPr dirty="0" sz="1600" spc="1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других</a:t>
            </a:r>
            <a:endParaRPr sz="1600">
              <a:latin typeface="Times New Roman"/>
              <a:cs typeface="Times New Roman"/>
            </a:endParaRPr>
          </a:p>
          <a:p>
            <a:pPr marL="299085" marR="71755">
              <a:lnSpc>
                <a:spcPct val="100000"/>
              </a:lnSpc>
            </a:pPr>
            <a:r>
              <a:rPr dirty="0" sz="1600" spc="-10" i="1">
                <a:latin typeface="Times New Roman"/>
                <a:cs typeface="Times New Roman"/>
              </a:rPr>
              <a:t>средств</a:t>
            </a:r>
            <a:r>
              <a:rPr dirty="0" sz="1600" spc="2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защиты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растений,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15" i="1">
                <a:latin typeface="Times New Roman"/>
                <a:cs typeface="Times New Roman"/>
              </a:rPr>
              <a:t>электромеханического</a:t>
            </a:r>
            <a:r>
              <a:rPr dirty="0" sz="1600" spc="4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инструмента,</a:t>
            </a:r>
            <a:r>
              <a:rPr dirty="0" sz="1600" spc="20" i="1">
                <a:latin typeface="Times New Roman"/>
                <a:cs typeface="Times New Roman"/>
              </a:rPr>
              <a:t> </a:t>
            </a:r>
            <a:r>
              <a:rPr dirty="0" sz="1600" spc="-25" i="1">
                <a:latin typeface="Times New Roman"/>
                <a:cs typeface="Times New Roman"/>
              </a:rPr>
              <a:t>подъемом</a:t>
            </a:r>
            <a:r>
              <a:rPr dirty="0" sz="1600" spc="1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на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30" i="1">
                <a:latin typeface="Times New Roman"/>
                <a:cs typeface="Times New Roman"/>
              </a:rPr>
              <a:t>высоту,</a:t>
            </a:r>
            <a:r>
              <a:rPr dirty="0" sz="1600" spc="2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при </a:t>
            </a:r>
            <a:r>
              <a:rPr dirty="0" sz="1600" spc="-38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обеспечении</a:t>
            </a:r>
            <a:r>
              <a:rPr dirty="0" sz="1600" spc="2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соблюдения</a:t>
            </a:r>
            <a:r>
              <a:rPr dirty="0" sz="1600" spc="10" i="1">
                <a:latin typeface="Times New Roman"/>
                <a:cs typeface="Times New Roman"/>
              </a:rPr>
              <a:t> </a:t>
            </a:r>
            <a:r>
              <a:rPr dirty="0" sz="1600" i="1">
                <a:latin typeface="Times New Roman"/>
                <a:cs typeface="Times New Roman"/>
              </a:rPr>
              <a:t>установленных</a:t>
            </a:r>
            <a:r>
              <a:rPr dirty="0" sz="1600" spc="55" i="1">
                <a:latin typeface="Times New Roman"/>
                <a:cs typeface="Times New Roman"/>
              </a:rPr>
              <a:t> </a:t>
            </a:r>
            <a:r>
              <a:rPr dirty="0" sz="1600" spc="-25" i="1">
                <a:latin typeface="Times New Roman"/>
                <a:cs typeface="Times New Roman"/>
              </a:rPr>
              <a:t>норм</a:t>
            </a:r>
            <a:r>
              <a:rPr dirty="0" sz="1600" spc="10" i="1">
                <a:latin typeface="Times New Roman"/>
                <a:cs typeface="Times New Roman"/>
              </a:rPr>
              <a:t> </a:t>
            </a:r>
            <a:r>
              <a:rPr dirty="0" sz="1600" spc="-20" i="1">
                <a:latin typeface="Times New Roman"/>
                <a:cs typeface="Times New Roman"/>
              </a:rPr>
              <a:t>подъема</a:t>
            </a:r>
            <a:r>
              <a:rPr dirty="0" sz="1600" spc="1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перемещения</a:t>
            </a:r>
            <a:r>
              <a:rPr dirty="0" sz="1600" spc="3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тяжестей</a:t>
            </a:r>
            <a:r>
              <a:rPr dirty="0" sz="1600" spc="1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вручную.</a:t>
            </a:r>
            <a:endParaRPr sz="1600">
              <a:latin typeface="Times New Roman"/>
              <a:cs typeface="Times New Roman"/>
            </a:endParaRPr>
          </a:p>
          <a:p>
            <a:pPr marL="299085" marR="191770" indent="-287020">
              <a:lnSpc>
                <a:spcPct val="100000"/>
              </a:lnSpc>
              <a:spcBef>
                <a:spcPts val="1205"/>
              </a:spcBef>
              <a:buFont typeface="Wingdings"/>
              <a:buChar char=""/>
              <a:tabLst>
                <a:tab pos="299720" algn="l"/>
              </a:tabLst>
            </a:pPr>
            <a:r>
              <a:rPr dirty="0" sz="1600" spc="-10" i="1">
                <a:latin typeface="Times New Roman"/>
                <a:cs typeface="Times New Roman"/>
              </a:rPr>
              <a:t>Выполнение</a:t>
            </a:r>
            <a:r>
              <a:rPr dirty="0" sz="1600" spc="2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видов</a:t>
            </a:r>
            <a:r>
              <a:rPr dirty="0" sz="1600" spc="2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работ,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освоенных</a:t>
            </a:r>
            <a:r>
              <a:rPr dirty="0" sz="1600" spc="3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в</a:t>
            </a:r>
            <a:r>
              <a:rPr dirty="0" sz="1600" spc="1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учебно-производственных</a:t>
            </a:r>
            <a:r>
              <a:rPr dirty="0" sz="1600" spc="6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мастерских</a:t>
            </a:r>
            <a:r>
              <a:rPr dirty="0" sz="1600" spc="2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учреждений </a:t>
            </a:r>
            <a:r>
              <a:rPr dirty="0" sz="1600" spc="-38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образования,</a:t>
            </a:r>
            <a:r>
              <a:rPr dirty="0" sz="1600" spc="1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реализующих</a:t>
            </a:r>
            <a:r>
              <a:rPr dirty="0" sz="1600" spc="3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программы</a:t>
            </a:r>
            <a:r>
              <a:rPr dirty="0" sz="1600" spc="1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профессионально-технического,</a:t>
            </a:r>
            <a:r>
              <a:rPr dirty="0" sz="1600" spc="6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общего</a:t>
            </a:r>
            <a:r>
              <a:rPr dirty="0" sz="1600" spc="4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среднего 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образования,</a:t>
            </a:r>
            <a:r>
              <a:rPr dirty="0" sz="1600" spc="-5" i="1">
                <a:latin typeface="Times New Roman"/>
                <a:cs typeface="Times New Roman"/>
              </a:rPr>
              <a:t> а также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объединениях</a:t>
            </a:r>
            <a:r>
              <a:rPr dirty="0" sz="1600" spc="2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по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интересам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в</a:t>
            </a:r>
            <a:r>
              <a:rPr dirty="0" sz="1600" spc="1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учреждениях</a:t>
            </a:r>
            <a:r>
              <a:rPr dirty="0" sz="1600" spc="2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образования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иных 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организациях, </a:t>
            </a:r>
            <a:r>
              <a:rPr dirty="0" sz="1600" spc="-15" i="1">
                <a:latin typeface="Times New Roman"/>
                <a:cs typeface="Times New Roman"/>
              </a:rPr>
              <a:t>которым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в </a:t>
            </a:r>
            <a:r>
              <a:rPr dirty="0" sz="1600" spc="-10" i="1">
                <a:latin typeface="Times New Roman"/>
                <a:cs typeface="Times New Roman"/>
              </a:rPr>
              <a:t>соответствии</a:t>
            </a:r>
            <a:r>
              <a:rPr dirty="0" sz="1600" spc="1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с </a:t>
            </a:r>
            <a:r>
              <a:rPr dirty="0" sz="1600" spc="-15" i="1">
                <a:latin typeface="Times New Roman"/>
                <a:cs typeface="Times New Roman"/>
              </a:rPr>
              <a:t>законодательством</a:t>
            </a:r>
            <a:r>
              <a:rPr dirty="0" sz="1600" spc="1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предоставлено</a:t>
            </a:r>
            <a:r>
              <a:rPr dirty="0" sz="1600" spc="1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право</a:t>
            </a:r>
            <a:endParaRPr sz="1600">
              <a:latin typeface="Times New Roman"/>
              <a:cs typeface="Times New Roman"/>
            </a:endParaRPr>
          </a:p>
          <a:p>
            <a:pPr marL="299085" marR="85090">
              <a:lnSpc>
                <a:spcPct val="99100"/>
              </a:lnSpc>
              <a:spcBef>
                <a:spcPts val="20"/>
              </a:spcBef>
            </a:pPr>
            <a:r>
              <a:rPr dirty="0" sz="1600" spc="-5" i="1">
                <a:latin typeface="Times New Roman"/>
                <a:cs typeface="Times New Roman"/>
              </a:rPr>
              <a:t>осуществлять</a:t>
            </a:r>
            <a:r>
              <a:rPr dirty="0" sz="1600" spc="3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образовательную</a:t>
            </a:r>
            <a:r>
              <a:rPr dirty="0" sz="1600" spc="-5" i="1">
                <a:latin typeface="Times New Roman"/>
                <a:cs typeface="Times New Roman"/>
              </a:rPr>
              <a:t> деятельность,</a:t>
            </a:r>
            <a:r>
              <a:rPr dirty="0" sz="1600" spc="2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реализующих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программы</a:t>
            </a:r>
            <a:r>
              <a:rPr dirty="0" sz="1600" spc="1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дополнительного </a:t>
            </a:r>
            <a:r>
              <a:rPr dirty="0" sz="1600" spc="-38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образования</a:t>
            </a:r>
            <a:r>
              <a:rPr dirty="0" sz="1600" spc="-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детей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молодежи,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дополнительного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образования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одаренных</a:t>
            </a:r>
            <a:r>
              <a:rPr dirty="0" sz="1600" spc="25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детей</a:t>
            </a:r>
            <a:r>
              <a:rPr dirty="0" sz="1600" spc="10" i="1">
                <a:latin typeface="Times New Roman"/>
                <a:cs typeface="Times New Roman"/>
              </a:rPr>
              <a:t> </a:t>
            </a:r>
            <a:r>
              <a:rPr dirty="0" sz="1600" spc="-5" i="1">
                <a:latin typeface="Times New Roman"/>
                <a:cs typeface="Times New Roman"/>
              </a:rPr>
              <a:t>и 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 spc="-10" i="1">
                <a:latin typeface="Times New Roman"/>
                <a:cs typeface="Times New Roman"/>
              </a:rPr>
              <a:t>молодежи.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Пользователь</dc:creator>
  <dc:title>Презентация PowerPoint</dc:title>
  <dcterms:created xsi:type="dcterms:W3CDTF">2023-05-18T11:34:49Z</dcterms:created>
  <dcterms:modified xsi:type="dcterms:W3CDTF">2023-05-18T11:34:49Z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2023-05-10T00:00:00Z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2023-05-18T00:00:00Z</vt:filetime>
  </property>
</Properties>
</file>