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815" r:id="rId3"/>
    <p:sldId id="801" r:id="rId4"/>
    <p:sldId id="802" r:id="rId5"/>
    <p:sldId id="798" r:id="rId6"/>
    <p:sldId id="816" r:id="rId7"/>
    <p:sldId id="817" r:id="rId8"/>
    <p:sldId id="819" r:id="rId9"/>
    <p:sldId id="820" r:id="rId10"/>
    <p:sldId id="821" r:id="rId11"/>
    <p:sldId id="818" r:id="rId12"/>
    <p:sldId id="822" r:id="rId13"/>
    <p:sldId id="803" r:id="rId14"/>
    <p:sldId id="656" r:id="rId15"/>
    <p:sldId id="640" r:id="rId16"/>
    <p:sldId id="742" r:id="rId17"/>
    <p:sldId id="812" r:id="rId18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1147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13"/>
          <c:y val="2.1164315076102693E-2"/>
        </c:manualLayout>
      </c:layout>
    </c:title>
    <c:view3D>
      <c:rotX val="30"/>
      <c:depthPercent val="100"/>
      <c:perspective val="30"/>
    </c:view3D>
    <c:plotArea>
      <c:layout/>
      <c:pie3DChart>
        <c:varyColors val="1"/>
        <c:dLbls/>
      </c:pie3DChart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64E-2"/>
        </c:manualLayout>
      </c:layout>
    </c:title>
    <c:plotArea>
      <c:layout/>
      <c:pieChart>
        <c:varyColors val="1"/>
        <c:dLbls/>
        <c:firstSliceAng val="0"/>
      </c:pieChart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0106541022023042"/>
          <c:y val="3.2210834553440711E-2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view3D>
      <c:rotX val="40"/>
      <c:rotY val="260"/>
      <c:perspective val="120"/>
    </c:view3D>
    <c:sideWall>
      <c:spPr>
        <a:noFill/>
        <a:ln w="25672">
          <a:noFill/>
        </a:ln>
      </c:spPr>
    </c:sideWall>
    <c:backWall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43E-2"/>
          <c:w val="0.67638194392970974"/>
          <c:h val="0.98382172213831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spPr>
              <a:solidFill>
                <a:srgbClr val="FF050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29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32-4CCF-A47D-5695D388EC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074818028680299"/>
                  <c:y val="-0.15812591508052717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32-4CCF-A47D-5695D388EC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673669946605184E-2"/>
                  <c:y val="-9.956076134699858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E32-4CCF-A47D-5695D388EC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1242</c:v>
                </c:pt>
                <c:pt idx="1">
                  <c:v>153</c:v>
                </c:pt>
                <c:pt idx="2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"/>
          <c:y val="0.68278069194498581"/>
          <c:w val="0.93477528639892604"/>
          <c:h val="0.2235150620813687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19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Гибель</a:t>
            </a:r>
            <a:endParaRPr lang="ru-RU" dirty="0"/>
          </a:p>
        </c:rich>
      </c:tx>
      <c:layout>
        <c:manualLayout>
          <c:xMode val="edge"/>
          <c:yMode val="edge"/>
          <c:x val="0.30106541022023042"/>
          <c:y val="3.2210834553440711E-2"/>
        </c:manualLayout>
      </c:layout>
    </c:title>
    <c:view3D>
      <c:rotX val="40"/>
      <c:rotY val="260"/>
      <c:perspective val="120"/>
    </c:view3D>
    <c:sideWall>
      <c:spPr>
        <a:noFill/>
        <a:ln w="25672">
          <a:noFill/>
        </a:ln>
      </c:spPr>
    </c:sideWall>
    <c:backWall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42E-2"/>
          <c:w val="0.67638194392970974"/>
          <c:h val="0.98382172213831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spPr>
              <a:solidFill>
                <a:srgbClr val="FF050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1879959468"/>
                  <c:y val="6.442166910688142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03-4F9D-998E-8DCC9B6807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7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03-4F9D-998E-8DCC9B6807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03-4F9D-998E-8DCC9B6807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жилой фонд</c:v>
                </c:pt>
                <c:pt idx="1">
                  <c:v>объекты организаций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128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/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604"/>
          <c:h val="0.2235150620813687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19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11"/>
          <c:y val="0.10235649112601268"/>
          <c:w val="0.51183346283855335"/>
          <c:h val="0.5571649290562865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7791436518196418"/>
                  <c:y val="-5.1275824598201122E-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29-41F6-8AE3-53CEE02FCF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26598167766335"/>
                  <c:y val="-6.762584757950388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29-41F6-8AE3-53CEE02FCF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25188455920626"/>
                  <c:y val="1.568587248003805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29-41F6-8AE3-53CEE02FCF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404535253988789E-2"/>
                  <c:y val="-5.645279260810709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329-41F6-8AE3-53CEE02FCF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429</c:v>
                </c:pt>
                <c:pt idx="1">
                  <c:v>321</c:v>
                </c:pt>
                <c:pt idx="2">
                  <c:v>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/>
        <c:shape val="box"/>
        <c:axId val="142084352"/>
        <c:axId val="142106624"/>
        <c:axId val="0"/>
      </c:bar3DChart>
      <c:catAx>
        <c:axId val="1420843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106624"/>
        <c:crosses val="autoZero"/>
        <c:auto val="1"/>
        <c:lblAlgn val="r"/>
        <c:lblOffset val="100"/>
      </c:catAx>
      <c:valAx>
        <c:axId val="1421066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208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65"/>
          <c:y val="9.3750000000000482E-3"/>
          <c:w val="0.45710597112860984"/>
          <c:h val="0.71953223425196688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dLbls>
            <c:dLbl>
              <c:idx val="0"/>
              <c:layout>
                <c:manualLayout>
                  <c:x val="0.23262714316818203"/>
                  <c:y val="-2.044026880059693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F0E-42F1-8E9C-3613D1AF61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149744101378293E-2"/>
                  <c:y val="-2.732627333500410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0E-42F1-8E9C-3613D1AF61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803372845807657E-2"/>
                  <c:y val="-2.550621586809423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F0E-42F1-8E9C-3613D1AF618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11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/>
        <c:shape val="box"/>
        <c:axId val="159634944"/>
        <c:axId val="159636480"/>
        <c:axId val="0"/>
      </c:bar3DChart>
      <c:catAx>
        <c:axId val="1596349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636480"/>
        <c:crosses val="autoZero"/>
        <c:auto val="1"/>
        <c:lblAlgn val="ctr"/>
        <c:lblOffset val="100"/>
      </c:catAx>
      <c:valAx>
        <c:axId val="15963648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963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неработающие пенсионеры</c:v>
                </c:pt>
                <c:pt idx="1">
                  <c:v>неработающие граждане трудоспособного возраста</c:v>
                </c:pt>
                <c:pt idx="2">
                  <c:v>работающие граждане</c:v>
                </c:pt>
                <c:pt idx="3">
                  <c:v>работающие пенисонеры</c:v>
                </c:pt>
                <c:pt idx="4">
                  <c:v>Дети школьного возраста</c:v>
                </c:pt>
                <c:pt idx="5">
                  <c:v>Дети дошкольного возраста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58</c:v>
                </c:pt>
                <c:pt idx="2">
                  <c:v>28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09-4ADE-B666-681F0164245E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09-4ADE-B666-681F0164245E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609-4ADE-B666-681F01642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средне-специальное образование</c:v>
                </c:pt>
                <c:pt idx="3">
                  <c:v>профессионально-техническое образование</c:v>
                </c:pt>
                <c:pt idx="4">
                  <c:v>базовое образование</c:v>
                </c:pt>
                <c:pt idx="5">
                  <c:v>начальное образование</c:v>
                </c:pt>
                <c:pt idx="6">
                  <c:v>образование не получали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79</c:v>
                </c:pt>
                <c:pt idx="2">
                  <c:v>33</c:v>
                </c:pt>
                <c:pt idx="3">
                  <c:v>1</c:v>
                </c:pt>
                <c:pt idx="4">
                  <c:v>9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7" tIns="46524" rIns="93047" bIns="4652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3047" tIns="46524" rIns="93047" bIns="46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3047" tIns="46524" rIns="93047" bIns="46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87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066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47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Текст второго уровня</a:t>
            </a:r>
          </a:p>
          <a:p>
            <a:pPr lvl="2"/>
            <a:r>
              <a:rPr lang="ru-RU" altLang="ru-RU" smtClean="0"/>
              <a:t>Текст третьего уровня</a:t>
            </a:r>
          </a:p>
          <a:p>
            <a:pPr lvl="3"/>
            <a:r>
              <a:rPr lang="ru-RU" altLang="ru-RU" smtClean="0"/>
              <a:t> Текст четвертого уровня</a:t>
            </a:r>
          </a:p>
          <a:p>
            <a:pPr lvl="4"/>
            <a:r>
              <a:rPr lang="ru-RU" altLang="ru-RU" smtClean="0"/>
              <a:t>Текст пятого уровня</a:t>
            </a:r>
          </a:p>
          <a:p>
            <a:pPr lvl="1"/>
            <a:endParaRPr lang="ru-RU" altLang="ru-RU" smtClean="0"/>
          </a:p>
          <a:p>
            <a:pPr lvl="2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</a:t>
            </a:r>
            <a:b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зимний отопительный период</a:t>
            </a:r>
            <a:endParaRPr lang="ru-RU" altLang="ru-RU" sz="28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6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F4E304-C613-485C-B59D-2D99F827E49E}" type="slidenum">
              <a:rPr lang="ru-RU" altLang="ru-RU">
                <a:latin typeface="Trebuchet MS" panose="020B0603020202020204" pitchFamily="34" charset="0"/>
              </a:rPr>
              <a:pPr/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2075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/>
            <a:r>
              <a:rPr lang="ru-RU" sz="2400" dirty="0"/>
              <a:t>Требования к эксплуатации теплогенерирующих аппаратов и отопительных приборов, печей изложены в «Правилах пожарной безопасности для жилых домов, строений и сооружений, расположенных на придомовой территории, садовых домиков, хозяйственных строений и сооружений, расположенных на земельном участке, предоставленным для ведения коллективного садоводства, дач, хозяйственных строений и сооружений, расположенных на земельном участке, предоставленном для дачного строительства», утвержденных постановлением Министерства по чрезвычайным ситуациям Республики Беларусь от 25.03.2020 № 13.</a:t>
            </a:r>
          </a:p>
        </p:txBody>
      </p:sp>
    </p:spTree>
    <p:extLst>
      <p:ext uri="{BB962C8B-B14F-4D97-AF65-F5344CB8AC3E}">
        <p14:creationId xmlns:p14="http://schemas.microsoft.com/office/powerpoint/2010/main" xmlns="" val="17642986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12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757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796062"/>
            <a:ext cx="86439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200,6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граждан.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 </a:t>
            </a:r>
            <a:endParaRPr lang="ru-RU" sz="2400" dirty="0" smtClean="0">
              <a:solidFill>
                <a:srgbClr val="284C6A"/>
              </a:solidFill>
              <a:latin typeface="+mn-lt"/>
              <a:ea typeface="+mj-ea"/>
              <a:cs typeface="+mj-cs"/>
            </a:endParaRP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Смотровыми комиссиями, в состав которых включены представители всех заинтересованных субъектов профилактики, проведены обследования более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421,1 тыс.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граждан, а также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30,7 тыс.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садовых домиков.</a:t>
            </a: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2829-A151-4BB1-93FB-C89046F4F183}" type="slidenum">
              <a:rPr lang="ru-RU" altLang="ru-RU"/>
              <a:pPr/>
              <a:t>14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30105"/>
            <a:ext cx="3816424" cy="254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30105"/>
            <a:ext cx="3824461" cy="255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12534"/>
            <a:ext cx="3879133" cy="290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823795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 smtClean="0">
                <a:latin typeface="+mn-lt"/>
              </a:rPr>
              <a:t>Проведены ремонты отопительных печей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695</a:t>
            </a:r>
            <a:r>
              <a:rPr lang="ru-RU" sz="3000" dirty="0" smtClean="0">
                <a:latin typeface="+mn-lt"/>
              </a:rPr>
              <a:t> домовладениях (100%), электропроводки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470</a:t>
            </a:r>
            <a:r>
              <a:rPr lang="ru-RU" sz="3000" dirty="0" smtClean="0">
                <a:latin typeface="+mn-lt"/>
              </a:rPr>
              <a:t> домовладениях (100%), установлены АПИ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более </a:t>
            </a:r>
            <a:r>
              <a:rPr lang="ru-RU" sz="3000" dirty="0">
                <a:latin typeface="+mn-lt"/>
              </a:rPr>
              <a:t>чем 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,7 тыс.</a:t>
            </a:r>
            <a:r>
              <a:rPr lang="ru-RU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 smtClean="0">
                <a:latin typeface="+mn-lt"/>
              </a:rPr>
              <a:t>домовладениях (квартирах) (100%), 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294</a:t>
            </a:r>
            <a:r>
              <a:rPr lang="ru-RU" sz="3000" dirty="0" smtClean="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 smtClean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</a:t>
            </a: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на родительских собраниях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3D8A-DD0B-41A3-8B98-FBBE482F2489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73872"/>
            <a:ext cx="4464496" cy="297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73871"/>
            <a:ext cx="4469471" cy="297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560" y="3951656"/>
            <a:ext cx="4259030" cy="283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951656"/>
            <a:ext cx="4325920" cy="288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Минской области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185D-BDD3-4E15-A7AB-749D75D3C4E4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95971051"/>
              </p:ext>
            </p:extLst>
          </p:nvPr>
        </p:nvGraphicFramePr>
        <p:xfrm>
          <a:off x="5220073" y="1124744"/>
          <a:ext cx="3672407" cy="4464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245">
                  <a:extLst>
                    <a:ext uri="{9D8B030D-6E8A-4147-A177-3AD203B41FA5}">
                      <a16:colId xmlns="" xmlns:a16="http://schemas.microsoft.com/office/drawing/2014/main" val="1109095669"/>
                    </a:ext>
                  </a:extLst>
                </a:gridCol>
                <a:gridCol w="714982">
                  <a:extLst>
                    <a:ext uri="{9D8B030D-6E8A-4147-A177-3AD203B41FA5}">
                      <a16:colId xmlns="" xmlns:a16="http://schemas.microsoft.com/office/drawing/2014/main" val="3660606976"/>
                    </a:ext>
                  </a:extLst>
                </a:gridCol>
                <a:gridCol w="311992">
                  <a:extLst>
                    <a:ext uri="{9D8B030D-6E8A-4147-A177-3AD203B41FA5}">
                      <a16:colId xmlns="" xmlns:a16="http://schemas.microsoft.com/office/drawing/2014/main" val="1652410013"/>
                    </a:ext>
                  </a:extLst>
                </a:gridCol>
                <a:gridCol w="282743">
                  <a:extLst>
                    <a:ext uri="{9D8B030D-6E8A-4147-A177-3AD203B41FA5}">
                      <a16:colId xmlns="" xmlns:a16="http://schemas.microsoft.com/office/drawing/2014/main" val="3049379823"/>
                    </a:ext>
                  </a:extLst>
                </a:gridCol>
                <a:gridCol w="519987">
                  <a:extLst>
                    <a:ext uri="{9D8B030D-6E8A-4147-A177-3AD203B41FA5}">
                      <a16:colId xmlns="" xmlns:a16="http://schemas.microsoft.com/office/drawing/2014/main" val="1921511711"/>
                    </a:ext>
                  </a:extLst>
                </a:gridCol>
                <a:gridCol w="282743">
                  <a:extLst>
                    <a:ext uri="{9D8B030D-6E8A-4147-A177-3AD203B41FA5}">
                      <a16:colId xmlns="" xmlns:a16="http://schemas.microsoft.com/office/drawing/2014/main" val="2538612479"/>
                    </a:ext>
                  </a:extLst>
                </a:gridCol>
                <a:gridCol w="311992">
                  <a:extLst>
                    <a:ext uri="{9D8B030D-6E8A-4147-A177-3AD203B41FA5}">
                      <a16:colId xmlns="" xmlns:a16="http://schemas.microsoft.com/office/drawing/2014/main" val="3250203514"/>
                    </a:ext>
                  </a:extLst>
                </a:gridCol>
                <a:gridCol w="282743">
                  <a:extLst>
                    <a:ext uri="{9D8B030D-6E8A-4147-A177-3AD203B41FA5}">
                      <a16:colId xmlns="" xmlns:a16="http://schemas.microsoft.com/office/drawing/2014/main" val="3201337000"/>
                    </a:ext>
                  </a:extLst>
                </a:gridCol>
                <a:gridCol w="282743">
                  <a:extLst>
                    <a:ext uri="{9D8B030D-6E8A-4147-A177-3AD203B41FA5}">
                      <a16:colId xmlns="" xmlns:a16="http://schemas.microsoft.com/office/drawing/2014/main" val="2189586418"/>
                    </a:ext>
                  </a:extLst>
                </a:gridCol>
                <a:gridCol w="497237">
                  <a:extLst>
                    <a:ext uri="{9D8B030D-6E8A-4147-A177-3AD203B41FA5}">
                      <a16:colId xmlns="" xmlns:a16="http://schemas.microsoft.com/office/drawing/2014/main" val="2587498371"/>
                    </a:ext>
                  </a:extLst>
                </a:gridCol>
              </a:tblGrid>
              <a:tr h="4058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пп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Список районов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Количество пожаров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к прошлому году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Погибло людей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% к прошлому году</a:t>
                      </a:r>
                      <a:endParaRPr lang="ru-RU" sz="8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="" xmlns:a16="http://schemas.microsoft.com/office/drawing/2014/main" val="88086577"/>
                  </a:ext>
                </a:extLst>
              </a:tr>
              <a:tr h="39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 них детей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3081607"/>
                  </a:ext>
                </a:extLst>
              </a:tr>
              <a:tr h="173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2020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2019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2020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2019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2020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2019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3200360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Березинский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51,90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05770540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Борисовский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-1,50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2,1 р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27056438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Вилейский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-11,30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23608764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Воложинский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-16,40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 р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07594052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Дзержинский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42,40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2,2 р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8609857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Клецкий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-30,60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-50,00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02685803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Копыльский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-27,50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75,00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08005481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Крупский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-10,00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8607873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Логойский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6,20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-50,00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2568672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Любанский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71,40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 р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83386491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Минский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237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231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-5,00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93403417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Молодечненский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31,00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16,70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20997235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Мядельский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58,60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-33,30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37366070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Несвижский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-14,70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2,3 р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95333421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Пуховичский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-12,80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-14,30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50975546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Слуцкий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-15,60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46790441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Смолевичский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1,10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22842116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Солигорский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-2,40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2,3 р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15739070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Стародорожский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61036112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Столбцовский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69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-8,70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46163076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Узденский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-25,00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83765785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Червенский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56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33,30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79124683"/>
                  </a:ext>
                </a:extLst>
              </a:tr>
              <a:tr h="144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г. Жодино</a:t>
                      </a:r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9,10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04073228"/>
                  </a:ext>
                </a:extLst>
              </a:tr>
              <a:tr h="1546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ИТОГО: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1506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1445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4,20</a:t>
                      </a:r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148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119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24,40</a:t>
                      </a:r>
                      <a:endParaRPr lang="ru-RU" sz="8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7550391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16632"/>
            <a:ext cx="820891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23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77,6%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 и </a:t>
            </a:r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98,4%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7112151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6938634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</a:t>
            </a:r>
            <a:r>
              <a:rPr lang="ru-RU" alt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пожаров</a:t>
            </a:r>
            <a:endParaRPr lang="ru-RU" alt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1847164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гибели людей от пожаров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3386063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115949826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31757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128362927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83946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1"/>
            <a:ext cx="3384376" cy="310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16631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18394"/>
            <a:ext cx="4185815" cy="313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99420"/>
            <a:ext cx="3984444" cy="298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60104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7706077" cy="530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00123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9903</TotalTime>
  <Words>412</Words>
  <Application>Microsoft Office PowerPoint</Application>
  <PresentationFormat>Экран (4:3)</PresentationFormat>
  <Paragraphs>306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Учебный семинар — 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Проведены ремонты отопительных печей  в 695 домовладениях (100%), электропроводки  в 470 домовладениях (100%), установлены АПИ  в более чем  5,7 тыс. домовладениях (квартирах) (100%), в 294 домовладениях (квартирах) выполнены работы по установке и объединению АПИ в сеть (либо выводу сигнала на СЗУ) 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SenojatskiyAN</cp:lastModifiedBy>
  <cp:revision>1283</cp:revision>
  <cp:lastPrinted>2015-07-31T05:41:34Z</cp:lastPrinted>
  <dcterms:created xsi:type="dcterms:W3CDTF">2014-06-25T09:09:40Z</dcterms:created>
  <dcterms:modified xsi:type="dcterms:W3CDTF">2022-01-17T13:37:10Z</dcterms:modified>
</cp:coreProperties>
</file>