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99" r:id="rId3"/>
    <p:sldId id="285" r:id="rId4"/>
    <p:sldId id="297" r:id="rId5"/>
    <p:sldId id="298" r:id="rId6"/>
    <p:sldId id="283" r:id="rId7"/>
    <p:sldId id="260" r:id="rId8"/>
    <p:sldId id="302" r:id="rId9"/>
    <p:sldId id="263" r:id="rId10"/>
    <p:sldId id="303" r:id="rId11"/>
    <p:sldId id="269" r:id="rId12"/>
    <p:sldId id="304" r:id="rId13"/>
    <p:sldId id="305" r:id="rId14"/>
    <p:sldId id="306" r:id="rId15"/>
    <p:sldId id="300" r:id="rId16"/>
    <p:sldId id="30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9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36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E51D080-0FA4-452C-BE9C-57B885F95115}" type="datetime1">
              <a:rPr lang="ru-RU" smtClean="0"/>
              <a:t>01.10.2025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68A2903-BD5A-4833-B0CA-AB5B8165171B}" type="datetime1">
              <a:rPr lang="ru-RU" smtClean="0"/>
              <a:t>01.10.2025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D4DAEB3-2211-4CA3-9D23-0143FCF3926F}" type="datetime1">
              <a:rPr lang="ru-RU" smtClean="0"/>
              <a:t>01.10.2025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080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F57-8526-4A03-89D8-FFB0245E6649}" type="datetime1">
              <a:rPr lang="ru-RU" smtClean="0"/>
              <a:t>01.10.2025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57100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F57-8526-4A03-89D8-FFB0245E6649}" type="datetime1">
              <a:rPr lang="ru-RU" smtClean="0"/>
              <a:t>01.10.2025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664878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F57-8526-4A03-89D8-FFB0245E6649}" type="datetime1">
              <a:rPr lang="ru-RU" smtClean="0"/>
              <a:t>01.10.2025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5319374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F57-8526-4A03-89D8-FFB0245E6649}" type="datetime1">
              <a:rPr lang="ru-RU" smtClean="0"/>
              <a:t>01.10.2025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536831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F57-8526-4A03-89D8-FFB0245E6649}" type="datetime1">
              <a:rPr lang="ru-RU" smtClean="0"/>
              <a:t>01.10.2025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024412"/>
      </p:ext>
    </p:extLst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F57-8526-4A03-89D8-FFB0245E6649}" type="datetime1">
              <a:rPr lang="ru-RU" smtClean="0"/>
              <a:t>01.10.2025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22004"/>
      </p:ext>
    </p:extLst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82E9B35-0826-45CC-9C2C-707B22DFAA83}" type="datetime1">
              <a:rPr lang="ru-RU" smtClean="0"/>
              <a:t>01.10.2025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7947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4C0063D-EDF2-4190-A726-B9B651F864E7}" type="datetime1">
              <a:rPr lang="ru-RU" smtClean="0"/>
              <a:t>01.10.2025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178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01.10.2025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787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3EFA117-2261-4A1D-8BE7-0B7E6A1366C0}" type="datetime1">
              <a:rPr lang="ru-RU" smtClean="0"/>
              <a:t>01.10.2025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618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59279E9-B6DA-4AB3-A7CE-B748E56BEA69}" type="datetime1">
              <a:rPr lang="ru-RU" smtClean="0"/>
              <a:t>01.10.2025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718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7CF7452-61A3-4CDC-ACAB-74E5B4A7EF57}" type="datetime1">
              <a:rPr lang="ru-RU" smtClean="0"/>
              <a:t>01.10.2025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703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4D00952-BE77-47A2-BE29-2226E2D6BB12}" type="datetime1">
              <a:rPr lang="ru-RU" smtClean="0"/>
              <a:t>01.10.2025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344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4D5EF43-AECB-4459-AE90-3AFB54138C76}" type="datetime1">
              <a:rPr lang="ru-RU" smtClean="0"/>
              <a:t>01.10.2025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532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D0FAC8F-653F-479B-B209-9F30C9091843}" type="datetime1">
              <a:rPr lang="ru-RU" smtClean="0"/>
              <a:t>01.10.2025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267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6FD9FC9-5FD1-4E3B-B719-212F55599717}" type="datetime1">
              <a:rPr lang="ru-RU" smtClean="0"/>
              <a:t>01.10.2025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737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28A7F57-8526-4A03-89D8-FFB0245E6649}" type="datetime1">
              <a:rPr lang="ru-RU" smtClean="0"/>
              <a:t>01.10.2025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3876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-193960"/>
            <a:ext cx="6269347" cy="5034408"/>
          </a:xfrm>
        </p:spPr>
        <p:txBody>
          <a:bodyPr rtlCol="0">
            <a:noAutofit/>
          </a:bodyPr>
          <a:lstStyle/>
          <a:p>
            <a:br>
              <a:rPr lang="ru-RU" sz="4000" dirty="0"/>
            </a:br>
            <a:r>
              <a:rPr lang="ru-RU" sz="4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Вовлечение подростков в экстремистские и неонацистские движения </a:t>
            </a:r>
            <a:endParaRPr lang="ru" sz="40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1133" y="5201342"/>
            <a:ext cx="6269347" cy="1021498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Комиссия по делам несовершеннолетних гомельского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ГОРИСПОЛКОМА</a:t>
            </a:r>
            <a:endParaRPr lang="ru" sz="1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5" name="Рисунок 4" descr="Изображение здания, места для сидения, скамейки, вид сбоку&#10;&#10;Автоматически созданное описание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505017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492DD3-7FB4-7150-E3AD-F1050FE08A27}"/>
              </a:ext>
            </a:extLst>
          </p:cNvPr>
          <p:cNvSpPr txBox="1"/>
          <p:nvPr/>
        </p:nvSpPr>
        <p:spPr>
          <a:xfrm>
            <a:off x="505906" y="1137930"/>
            <a:ext cx="5853330" cy="3277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повседневной жизни предпочитают одежду в стиле «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Casual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или «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Military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Среди отличительных предметов гардероба выделяются: головные уборы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панамы, шотландские клетчатые кепки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тенниски, толстовки с капюшоном, куртки-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бомберы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брюки-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милитари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карго, подтяжки, ботинки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высоким берцем 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белая или красная шнуровка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x-none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E5C382-33C8-B4F3-41F9-EB5129857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468" y="1313411"/>
            <a:ext cx="4252857" cy="49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18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8D7CBA-B192-BE89-9CD1-086A1DC303FF}"/>
              </a:ext>
            </a:extLst>
          </p:cNvPr>
          <p:cNvSpPr txBox="1"/>
          <p:nvPr/>
        </p:nvSpPr>
        <p:spPr>
          <a:xfrm>
            <a:off x="695325" y="381000"/>
            <a:ext cx="11339332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kern="1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Уголовная, административная ответственность может наступить и за нанесение определенных татуировок</a:t>
            </a:r>
          </a:p>
          <a:p>
            <a:pPr algn="ctr"/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руны, названия музыкальных групп, например «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TX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(</a:t>
            </a:r>
            <a:r>
              <a:rPr lang="ru-RU" sz="2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«Молот Гитлера»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аббревиатуры «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.», надписи «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WRATH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NATURAL SELECTION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MISANTHROPE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NS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WP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в том числе включающих в себя цифровые коды 14, 18, 28, 88, 1161 и прочие. </a:t>
            </a:r>
            <a:endParaRPr lang="x-none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966EA1-E73C-5BBC-44F3-064839E89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9" y="2738437"/>
            <a:ext cx="3067050" cy="371353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6374D5-EAC0-7037-7CEE-F4A435915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073" y="2601794"/>
            <a:ext cx="3605213" cy="371163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30194E7-AD5A-F609-720B-F397ACE973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2" y="2738437"/>
            <a:ext cx="1819275" cy="371163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FE1702-81A7-3BC5-DD0A-18300CF1D7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9676" y="2738436"/>
            <a:ext cx="3204981" cy="3711631"/>
          </a:xfrm>
          <a:prstGeom prst="rect">
            <a:avLst/>
          </a:prstGeom>
        </p:spPr>
      </p:pic>
      <p:sp>
        <p:nvSpPr>
          <p:cNvPr id="2" name="Знак ''минус'' 1">
            <a:extLst>
              <a:ext uri="{FF2B5EF4-FFF2-40B4-BE49-F238E27FC236}">
                <a16:creationId xmlns:a16="http://schemas.microsoft.com/office/drawing/2014/main" id="{17A9D5B1-8E98-4C9A-AC7A-54477964B598}"/>
              </a:ext>
            </a:extLst>
          </p:cNvPr>
          <p:cNvSpPr/>
          <p:nvPr/>
        </p:nvSpPr>
        <p:spPr>
          <a:xfrm>
            <a:off x="-831273" y="2642665"/>
            <a:ext cx="14685818" cy="181494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4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2420E28-C4ED-C52E-CD1D-9E2BC6582592}"/>
              </a:ext>
            </a:extLst>
          </p:cNvPr>
          <p:cNvSpPr txBox="1"/>
          <p:nvPr/>
        </p:nvSpPr>
        <p:spPr>
          <a:xfrm>
            <a:off x="584462" y="292231"/>
            <a:ext cx="11255604" cy="6134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</a:p>
          <a:p>
            <a:pPr algn="just"/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ведении социальных сетей отмечаются следующие особенности:</a:t>
            </a:r>
            <a:endParaRPr lang="x-none" sz="23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аватар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подростка посвящен преступникам или террористам (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маньякам, серийным убийцам либо вымышленным персонажам, в </a:t>
            </a:r>
            <a:r>
              <a:rPr lang="ru-RU" sz="2300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т.ч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мифическим, символизирующим насилие, смерть или авторитарную власть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x-none" sz="23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несовершеннолетние подписаны на тематические группы популяризирующие культы насилия, посвященные преступникам и преступлениям экстремистского толка;</a:t>
            </a:r>
            <a:endParaRPr lang="x-none" sz="23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подростки размещают видеоролики, в которых подражают (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поведении, одежде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террористам и убийцам. Создают цифровой контент, в котором причисляют преступников к «лику святых», «обожествляют» их;</a:t>
            </a:r>
            <a:endParaRPr lang="x-none" sz="23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фиксируется ведение личных микро-блогов, посвященных идеологии и личному взгляду на возможное решение социальных проблем путем совершения насильственных действий, написание манифестов, рассуждения о смерти и убийствах;</a:t>
            </a:r>
            <a:endParaRPr lang="x-none" sz="23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19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2420E28-C4ED-C52E-CD1D-9E2BC6582592}"/>
              </a:ext>
            </a:extLst>
          </p:cNvPr>
          <p:cNvSpPr txBox="1"/>
          <p:nvPr/>
        </p:nvSpPr>
        <p:spPr>
          <a:xfrm>
            <a:off x="584462" y="292231"/>
            <a:ext cx="11255604" cy="51471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</a:p>
          <a:p>
            <a:pPr algn="just"/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распространяют символику третьего Рейха и атрибутика скандинавской мифологии, в 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т.ч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 «юмористическом» свете, допускаются высказывания одобрения геноцида, холокоста;</a:t>
            </a:r>
            <a:endParaRPr lang="x-none" sz="23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 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микроблоге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присутствуют заявления о подготавливаемых преступлениях, предупреждения о нежелательности посещения учреждений образований ввиду планируемой экстремистской акции;</a:t>
            </a:r>
            <a:endParaRPr lang="x-none" sz="23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обсуждение тактики совершения актов терроризма (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углубленный интерес к химии, изучение планов административных зданий, поведение объекта, методики изготовления «самострелов», зажигательных смесей, СВУ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x-none" sz="23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ограниченный круг подписчиков, создание управляемых, объединенных одной идеей микро-групп.</a:t>
            </a:r>
            <a:endParaRPr lang="ru-RU" sz="23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14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A83A4CF-C043-BF5D-C070-238BD37D82C5}"/>
              </a:ext>
            </a:extLst>
          </p:cNvPr>
          <p:cNvSpPr txBox="1"/>
          <p:nvPr/>
        </p:nvSpPr>
        <p:spPr>
          <a:xfrm>
            <a:off x="333375" y="880716"/>
            <a:ext cx="6096000" cy="4644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 г. Мозырь группа подростков в период с декабря 2023 г. по апрель 2024 г., руководствуясь идеологией нацизма, совершили ряд экстремистских акций, сопряжённых с нападениями на граждан, которые, по их мнению, относились к неполноценным группам населения.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настоящее время фигуранты задержаны, материалы уголовного дела переданы в суд.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x-none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358366E-02C9-B5FB-F84E-BD95C6B51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8700" y="1099364"/>
            <a:ext cx="5299925" cy="494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3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-193960"/>
            <a:ext cx="6269347" cy="4558140"/>
          </a:xfrm>
        </p:spPr>
        <p:txBody>
          <a:bodyPr rtlCol="0">
            <a:noAutofit/>
          </a:bodyPr>
          <a:lstStyle/>
          <a:p>
            <a:br>
              <a:rPr lang="ru-RU" sz="4000" dirty="0"/>
            </a:br>
            <a:endParaRPr lang="ru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8679" y="1208015"/>
            <a:ext cx="6220004" cy="5014825"/>
          </a:xfrm>
        </p:spPr>
        <p:txBody>
          <a:bodyPr rtlCol="0">
            <a:normAutofit lnSpcReduction="10000"/>
          </a:bodyPr>
          <a:lstStyle/>
          <a:p>
            <a:pPr algn="just"/>
            <a:r>
              <a:rPr lang="ru-RU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Мы много говорили об уголовной и административной ответственности за экстремизм, за разжигание розни, но ведь самой важной ответственностью является МОРАЛЬНАЯ и ВНУТРЕННЯЯ. </a:t>
            </a:r>
          </a:p>
          <a:p>
            <a:pPr algn="just"/>
            <a:r>
              <a:rPr lang="ru-RU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В непростое время именно патриотизм и гражданственность позволят государству выстоять, находится в мире, матерям, видеть детей улыбающимся. И в том огромном круговороте информации, выбросов, мнений и позиций, каждый молодой человек должен знать, что он часть государства и общества, быть одним щитом, а не падать в омут обещаний, которые могут стоить жизни, свободы</a:t>
            </a:r>
            <a:r>
              <a:rPr lang="ru-RU" dirty="0">
                <a:solidFill>
                  <a:schemeClr val="tx1"/>
                </a:solidFill>
              </a:rPr>
              <a:t>.  </a:t>
            </a:r>
          </a:p>
          <a:p>
            <a:pPr rtl="0"/>
            <a:endParaRPr lang="ru" sz="1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5" name="Рисунок 4" descr="Изображение здания, места для сидения, скамейки, вид сбоку&#10;&#10;Автоматически созданное описание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505017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913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-193960"/>
            <a:ext cx="6269347" cy="4558140"/>
          </a:xfrm>
        </p:spPr>
        <p:txBody>
          <a:bodyPr rtlCol="0">
            <a:noAutofit/>
          </a:bodyPr>
          <a:lstStyle/>
          <a:p>
            <a:br>
              <a:rPr lang="ru-RU" sz="4000" dirty="0"/>
            </a:br>
            <a:r>
              <a:rPr lang="ru-RU" sz="4000" dirty="0"/>
              <a:t>Вовлечение подростков в экстремистские и неонацистские движения. </a:t>
            </a:r>
            <a:endParaRPr lang="ru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1133" y="5201342"/>
            <a:ext cx="6269347" cy="1021498"/>
          </a:xfrm>
        </p:spPr>
        <p:txBody>
          <a:bodyPr rtlCol="0">
            <a:normAutofit/>
          </a:bodyPr>
          <a:lstStyle/>
          <a:p>
            <a:pPr rtl="0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Комиссия по делам несовершеннолетних гомельского горисполкома</a:t>
            </a:r>
            <a:endParaRPr lang="ru" sz="1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5" name="Рисунок 4" descr="Изображение здания, места для сидения, скамейки, вид сбоку&#10;&#10;Автоматически созданное описание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505017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35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2420E28-C4ED-C52E-CD1D-9E2BC6582592}"/>
              </a:ext>
            </a:extLst>
          </p:cNvPr>
          <p:cNvSpPr txBox="1"/>
          <p:nvPr/>
        </p:nvSpPr>
        <p:spPr>
          <a:xfrm>
            <a:off x="584462" y="292231"/>
            <a:ext cx="11255604" cy="5678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</a:p>
          <a:p>
            <a:pPr algn="just"/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экстремизма в Республике Беларусь в последние годы приобретает остроту и актуальность. В том числе это касается молодежной среды, где деструктивные проявления непредсказуемы, молниеносны и особенно опасны.</a:t>
            </a:r>
          </a:p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Молодежный экстремизм – это взгляды и тип поведения молодых людей, основанные на культивировании принципа силы, агрессии в отношении окружающих, вплоть до насилия и убийства. Он предполагает непримиримость к инакомыслящим (</a:t>
            </a:r>
            <a:r>
              <a:rPr lang="ru-RU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к представителям определенных молодежных движений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а также стремление к созданию тоталитарного сообщества, основанного на подчинении.</a:t>
            </a:r>
          </a:p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Сегодня экстремизм в молодежной среде становится массовым явлением, активизировалась деятельность асоциальных молодежных организаций радикального толка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скинхеды, фанаты, неонацисты и т.д.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спекулирующих на идеях национального возрождения. В частности, отмечается рост интереса молодежи к праворадикальным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ультраправым, неонацистским, национал-социалистическим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взглядам.</a:t>
            </a:r>
          </a:p>
        </p:txBody>
      </p:sp>
    </p:spTree>
    <p:extLst>
      <p:ext uri="{BB962C8B-B14F-4D97-AF65-F5344CB8AC3E}">
        <p14:creationId xmlns:p14="http://schemas.microsoft.com/office/powerpoint/2010/main" val="353738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2BB2AA-2073-4CCC-8547-0C81A4F38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3818" y="1233055"/>
            <a:ext cx="5566604" cy="4337235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latin typeface="Arial Narrow" panose="020B0606020202030204" pitchFamily="34" charset="0"/>
                <a:cs typeface="Angsana New" panose="02020603050405020304" pitchFamily="18" charset="-34"/>
              </a:rPr>
              <a:t>Экстремизм (от </a:t>
            </a:r>
            <a:r>
              <a:rPr lang="ru-RU" sz="2800" dirty="0" err="1">
                <a:latin typeface="Arial Narrow" panose="020B0606020202030204" pitchFamily="34" charset="0"/>
                <a:cs typeface="Angsana New" panose="02020603050405020304" pitchFamily="18" charset="-34"/>
              </a:rPr>
              <a:t>лат.extremus</a:t>
            </a:r>
            <a:r>
              <a:rPr lang="ru-RU" sz="2800" dirty="0">
                <a:latin typeface="Arial Narrow" panose="020B0606020202030204" pitchFamily="34" charset="0"/>
                <a:cs typeface="Angsana New" panose="02020603050405020304" pitchFamily="18" charset="-34"/>
              </a:rPr>
              <a:t>-крайний) приверженность к крайним взглядам и действиям, радикально отрицающим существующие в обществе нормы и правила. </a:t>
            </a:r>
            <a:br>
              <a:rPr lang="ru-RU" sz="2800" dirty="0">
                <a:latin typeface="Arial Narrow" panose="020B0606020202030204" pitchFamily="34" charset="0"/>
                <a:cs typeface="Angsana New" panose="02020603050405020304" pitchFamily="18" charset="-34"/>
              </a:rPr>
            </a:br>
            <a:br>
              <a:rPr lang="ru-RU" sz="2800" dirty="0">
                <a:latin typeface="Arial Narrow" panose="020B0606020202030204" pitchFamily="34" charset="0"/>
                <a:cs typeface="Angsana New" panose="02020603050405020304" pitchFamily="18" charset="-34"/>
              </a:rPr>
            </a:br>
            <a:r>
              <a:rPr lang="ru-RU" sz="2800" dirty="0">
                <a:latin typeface="Arial Narrow" panose="020B0606020202030204" pitchFamily="34" charset="0"/>
                <a:cs typeface="Angsana New" panose="02020603050405020304" pitchFamily="18" charset="-34"/>
              </a:rPr>
              <a:t>Базовой основой экстремизма является агрессивность, наполненная каким-либо содержанием (смыслом).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3F04E035-4798-4E1D-997D-8C4836037F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05" y="243842"/>
            <a:ext cx="5729695" cy="5854392"/>
          </a:xfr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B4494F44-F9BB-4EE6-82DB-3E6A1330E9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3651996" cy="365125"/>
          </a:xfrm>
        </p:spPr>
        <p:txBody>
          <a:bodyPr/>
          <a:lstStyle/>
          <a:p>
            <a:pPr rtl="0"/>
            <a:r>
              <a:rPr lang="ru-RU" sz="1400" dirty="0"/>
              <a:t>Ваша безопасность в ВАШИХ руках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69117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DBFE6-1242-4FD5-8BAD-FB168AD43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381000"/>
            <a:ext cx="3792733" cy="2217552"/>
          </a:xfrm>
        </p:spPr>
        <p:txBody>
          <a:bodyPr/>
          <a:lstStyle/>
          <a:p>
            <a:r>
              <a:rPr lang="ru-RU" dirty="0"/>
              <a:t>Пропаганда терроризма, нацизма, агрессии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121C0AA8-EE43-4FCF-A889-C3058277F9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10024"/>
            <a:ext cx="4529757" cy="6102464"/>
          </a:xfrm>
        </p:spPr>
      </p:pic>
      <p:sp>
        <p:nvSpPr>
          <p:cNvPr id="5" name="Дата 4">
            <a:extLst>
              <a:ext uri="{FF2B5EF4-FFF2-40B4-BE49-F238E27FC236}">
                <a16:creationId xmlns:a16="http://schemas.microsoft.com/office/drawing/2014/main" id="{A802FD0D-CC75-4596-92CD-2739E7B761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3464" y="6765926"/>
            <a:ext cx="3517568" cy="45719"/>
          </a:xfrm>
        </p:spPr>
        <p:txBody>
          <a:bodyPr/>
          <a:lstStyle/>
          <a:p>
            <a:r>
              <a:rPr lang="ru-RU" dirty="0"/>
              <a:t>КДН Гомельского ГИК </a:t>
            </a:r>
            <a:endParaRPr lang="en-US" dirty="0"/>
          </a:p>
          <a:p>
            <a:pPr rtl="0"/>
            <a:endParaRPr lang="en-US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11CC5B8-E971-4CBE-89BB-44654227500E}"/>
              </a:ext>
            </a:extLst>
          </p:cNvPr>
          <p:cNvSpPr/>
          <p:nvPr/>
        </p:nvSpPr>
        <p:spPr>
          <a:xfrm>
            <a:off x="4898058" y="132308"/>
            <a:ext cx="692564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12700" indent="457200" algn="just">
              <a:spcAft>
                <a:spcPts val="0"/>
              </a:spcAft>
            </a:pPr>
            <a:r>
              <a:rPr lang="ru-RU" sz="44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Подписка</a:t>
            </a:r>
            <a:r>
              <a:rPr lang="ru-RU" sz="2000" dirty="0">
                <a:latin typeface="Arial Narrow" panose="020B0606020202030204" pitchFamily="34" charset="0"/>
                <a:ea typeface="Times New Roman" panose="02020603050405020304" pitchFamily="18" charset="0"/>
              </a:rPr>
              <a:t> – </a:t>
            </a:r>
          </a:p>
          <a:p>
            <a:pPr marL="25400" marR="12700" indent="457200" algn="just">
              <a:spcAft>
                <a:spcPts val="0"/>
              </a:spcAft>
            </a:pPr>
            <a:r>
              <a:rPr lang="ru-RU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это элемент популяризации, распространения экстремистской информации, т.е. хранение в открытом доступе в сети Интернет (</a:t>
            </a:r>
            <a:r>
              <a:rPr lang="ru-RU" sz="2400" i="1" dirty="0">
                <a:latin typeface="Arial Narrow" panose="020B0606020202030204" pitchFamily="34" charset="0"/>
                <a:ea typeface="Times New Roman" panose="02020603050405020304" pitchFamily="18" charset="0"/>
              </a:rPr>
              <a:t>на личных страницах в социальных сетях либо мессенджерах «</a:t>
            </a:r>
            <a:r>
              <a:rPr lang="ru-RU" sz="2400" i="1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Вайбер</a:t>
            </a:r>
            <a:r>
              <a:rPr lang="ru-RU" sz="2400" i="1" dirty="0">
                <a:latin typeface="Arial Narrow" panose="020B0606020202030204" pitchFamily="34" charset="0"/>
                <a:ea typeface="Times New Roman" panose="02020603050405020304" pitchFamily="18" charset="0"/>
              </a:rPr>
              <a:t>», «Телеграмм» и т.д.</a:t>
            </a:r>
            <a:r>
              <a:rPr lang="ru-RU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) ссылок на телеграмм-каналы (чаты), включенные в республиканский список экстремистских материалов, и расценивается как хранение с целью распространения, что предусматривает административную ответственность, предусмотренную ст.19.11 КоАП </a:t>
            </a:r>
            <a:r>
              <a:rPr lang="ru-RU" sz="2400" i="1" dirty="0">
                <a:latin typeface="Arial Narrow" panose="020B0606020202030204" pitchFamily="34" charset="0"/>
                <a:ea typeface="Times New Roman" panose="02020603050405020304" pitchFamily="18" charset="0"/>
              </a:rPr>
              <a:t>(«распространение, изготовление, хранение, перевозка информационной продукции, содержащей призывы к экстремистской деятельности или пропагандирующей такую деятельность»)</a:t>
            </a:r>
            <a:r>
              <a:rPr lang="ru-RU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, а именно ч.2 указанной статьи.</a:t>
            </a:r>
          </a:p>
        </p:txBody>
      </p:sp>
    </p:spTree>
    <p:extLst>
      <p:ext uri="{BB962C8B-B14F-4D97-AF65-F5344CB8AC3E}">
        <p14:creationId xmlns:p14="http://schemas.microsoft.com/office/powerpoint/2010/main" val="4065093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4838" y="1346662"/>
            <a:ext cx="6511636" cy="4876178"/>
          </a:xfrm>
        </p:spPr>
        <p:txBody>
          <a:bodyPr rtlCol="0">
            <a:noAutofit/>
          </a:bodyPr>
          <a:lstStyle/>
          <a:p>
            <a:pPr algn="just"/>
            <a:br>
              <a:rPr lang="ru-RU" sz="2000" dirty="0">
                <a:latin typeface="Arial Narrow" panose="020B0606020202030204" pitchFamily="34" charset="0"/>
              </a:rPr>
            </a:br>
            <a:r>
              <a:rPr lang="ru-RU" sz="2000" dirty="0">
                <a:latin typeface="Arial Narrow" panose="020B0606020202030204" pitchFamily="34" charset="0"/>
              </a:rPr>
              <a:t>Часть 2 ст.19.11 </a:t>
            </a:r>
            <a:r>
              <a:rPr lang="ru-RU" sz="2000" b="1" dirty="0">
                <a:latin typeface="Arial Narrow" panose="020B0606020202030204" pitchFamily="34" charset="0"/>
              </a:rPr>
              <a:t>КоАП «Распространение информационной продукции, включенной в республиканский список экстремистских материалов, а равно изготовление, издание, хранение либо перевозка с целью распространения такой информационной продукции </a:t>
            </a:r>
            <a:r>
              <a:rPr lang="ru-RU" sz="2000" dirty="0">
                <a:latin typeface="Arial Narrow" panose="020B0606020202030204" pitchFamily="34" charset="0"/>
              </a:rPr>
              <a:t>– </a:t>
            </a:r>
            <a:br>
              <a:rPr lang="ru-RU" sz="2000" dirty="0">
                <a:latin typeface="Arial Narrow" panose="020B0606020202030204" pitchFamily="34" charset="0"/>
              </a:rPr>
            </a:br>
            <a:r>
              <a:rPr lang="ru-RU" sz="2000" dirty="0">
                <a:latin typeface="Arial Narrow" panose="020B0606020202030204" pitchFamily="34" charset="0"/>
              </a:rPr>
              <a:t>влекут наложение </a:t>
            </a:r>
            <a:r>
              <a:rPr lang="ru-RU" sz="2000" b="1" dirty="0">
                <a:latin typeface="Arial Narrow" panose="020B0606020202030204" pitchFamily="34" charset="0"/>
              </a:rPr>
              <a:t>штрафа в размере от десяти до тридцати базовых величин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b="1" dirty="0">
                <a:latin typeface="Arial Narrow" panose="020B0606020202030204" pitchFamily="34" charset="0"/>
              </a:rPr>
              <a:t>с конфискацией</a:t>
            </a:r>
            <a:r>
              <a:rPr lang="ru-RU" sz="2000" dirty="0">
                <a:latin typeface="Arial Narrow" panose="020B0606020202030204" pitchFamily="34" charset="0"/>
              </a:rPr>
              <a:t> предмета административного правонарушения, а также орудий и средств совершения указанного нарушения или без конфискации таких орудий и средств, или общественные работы с конфискацией предмета административного правонарушения, а также орудий и средств совершения указанного нарушения или без </a:t>
            </a:r>
            <a:r>
              <a:rPr lang="ru-RU" sz="2000" b="1" dirty="0">
                <a:latin typeface="Arial Narrow" panose="020B0606020202030204" pitchFamily="34" charset="0"/>
              </a:rPr>
              <a:t>конфискации таких орудий и средств, или административный арест. </a:t>
            </a:r>
            <a:endParaRPr lang="ru" sz="2000" b="1" dirty="0">
              <a:latin typeface="Arial Narrow" panose="020B060602020203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38AA3CC-8BBF-43C2-8F01-662F0AD865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62" y="160680"/>
            <a:ext cx="4285366" cy="606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329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2BB2AA-2073-4CCC-8547-0C81A4F38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964" y="383860"/>
            <a:ext cx="5774422" cy="5634555"/>
          </a:xfrm>
        </p:spPr>
        <p:txBody>
          <a:bodyPr>
            <a:no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Так, управляющая одним из кинотеатров </a:t>
            </a:r>
            <a:br>
              <a:rPr lang="en-US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</a:br>
            <a:r>
              <a:rPr lang="ru-RU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1977 г.р. в соцсети «Фейсбук» хранила с целью распространения информационную продукцию, включенную в республиканский список экстремистских материалов. Проведен личный обыск (изъят мобильный телефон). Составлен протокол об административном правонарушении по ч. 2 ст. 19.11 КоАП. Водворена в ИВС.</a:t>
            </a:r>
            <a:br>
              <a:rPr lang="ru-RU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</a:br>
            <a:br>
              <a:rPr lang="ru-RU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</a:br>
            <a:r>
              <a:rPr lang="ru-RU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Ведущий инженер одного из республиканских предприятий 1968</a:t>
            </a:r>
            <a:r>
              <a:rPr lang="en-US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г.р. в соцсети «Одноклассники» хранил с целью распространения информационную продукцию, включенную в республиканский список экстремистских материалов. Проведен личный обыск (изъят мобильный телефон). Составлен протокол об административном правонарушении по ч. 2 ст. 19.11 КоАП. Водворен в ИВС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3F04E035-4798-4E1D-997D-8C4836037F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56" y="383861"/>
            <a:ext cx="5729695" cy="5747624"/>
          </a:xfr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B4494F44-F9BB-4EE6-82DB-3E6A1330E9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34399" y="6474140"/>
            <a:ext cx="3529987" cy="337823"/>
          </a:xfrm>
        </p:spPr>
        <p:txBody>
          <a:bodyPr/>
          <a:lstStyle/>
          <a:p>
            <a:pPr rtl="0"/>
            <a:r>
              <a:rPr lang="ru-RU" sz="1400" dirty="0"/>
              <a:t>Ваша безопасность в ВАШИХ руках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05778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492DD3-7FB4-7150-E3AD-F1050FE08A27}"/>
              </a:ext>
            </a:extLst>
          </p:cNvPr>
          <p:cNvSpPr txBox="1"/>
          <p:nvPr/>
        </p:nvSpPr>
        <p:spPr>
          <a:xfrm>
            <a:off x="505905" y="1137930"/>
            <a:ext cx="11381295" cy="4914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настоящее время среди молодежи отмечается волна симпатий к насильственным культам и идеям неонацизма.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300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Молодые сторонники праворадикальных культов в повседневной жизни вдохновляются идеологией и «эстетикой» третьего Рейха, сатанизма, идеями «сверхчеловека», ассоциируют себя с высшими существами.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3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их поведении отчетливо прослеживается стремление установить власть над </a:t>
            </a:r>
            <a:r>
              <a:rPr lang="ru-RU" sz="2300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сверстниками, принимать решения «кому жить, а кому умирать», создавать закрытые сообщества (</a:t>
            </a:r>
            <a:r>
              <a:rPr lang="ru-RU" sz="2300" i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ячейки, «ордены»</a:t>
            </a:r>
            <a:r>
              <a:rPr lang="ru-RU" sz="2300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Основной идеей является очищение общества от «слабых особей» (</a:t>
            </a:r>
            <a:r>
              <a:rPr lang="ru-RU" sz="2300" i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300" i="1" kern="1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биомусора</a:t>
            </a:r>
            <a:r>
              <a:rPr lang="ru-RU" sz="2300" i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300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пропагандирование «величия белой расы», традиционных ценностей, радикального взгляда на здоровый образ жизни (</a:t>
            </a:r>
            <a:r>
              <a:rPr lang="ru-RU" sz="2300" i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en-US" sz="2300" i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Street Edge</a:t>
            </a:r>
            <a:r>
              <a:rPr lang="ru-RU" sz="2300" i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300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300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300" kern="1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300" b="1" kern="100" dirty="0">
                <a:solidFill>
                  <a:schemeClr val="accent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 </a:t>
            </a:r>
            <a:r>
              <a:rPr lang="ru-RU" sz="2300" b="1" kern="100" dirty="0">
                <a:solidFill>
                  <a:schemeClr val="accent3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ТОЛЬКО ЗА ТАКИЕ ДЕЙСТВИЯ НАСТУПАЕТ СЕРЬЕЗНАЯ УГОЛОВНАЯ ОТВЕТСТВЕННОСТЬ!</a:t>
            </a:r>
            <a:endParaRPr lang="x-none" sz="2300" b="1" kern="100" dirty="0">
              <a:solidFill>
                <a:schemeClr val="accent3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80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492DD3-7FB4-7150-E3AD-F1050FE08A27}"/>
              </a:ext>
            </a:extLst>
          </p:cNvPr>
          <p:cNvSpPr txBox="1"/>
          <p:nvPr/>
        </p:nvSpPr>
        <p:spPr>
          <a:xfrm>
            <a:off x="505906" y="1137930"/>
            <a:ext cx="5853330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Молодые люди, интересующиеся данной идеологией, выражают свой внутренний мир посредством 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субкультурного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искусства. 		В частности, адепты культа насилия предпочитают музыку в стиле «</a:t>
            </a:r>
            <a:r>
              <a:rPr lang="en-US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hardcore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black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metal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ns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black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metal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horrorcore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и «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murdercore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</a:t>
            </a:r>
          </a:p>
          <a:p>
            <a:pPr algn="just">
              <a:spcAft>
                <a:spcPts val="0"/>
              </a:spcAft>
            </a:pP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Выполняют тематические рисунки и граффити, посвященные субкультуре, насилию, убийствам с использованием атрибутики неонацистского движения, изображают своих «кумиров».</a:t>
            </a:r>
            <a:endParaRPr lang="x-none" sz="23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5">
            <a:extLst>
              <a:ext uri="{FF2B5EF4-FFF2-40B4-BE49-F238E27FC236}">
                <a16:creationId xmlns:a16="http://schemas.microsoft.com/office/drawing/2014/main" id="{D95E59D6-2A69-DB1F-8BF9-EBA33B627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2257" y="1363700"/>
            <a:ext cx="3943546" cy="526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64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D5D5F434-0C86-45A1-B85E-017E8A585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21" y="1636327"/>
            <a:ext cx="4346095" cy="4584364"/>
          </a:xfrm>
        </p:spPr>
        <p:txBody>
          <a:bodyPr>
            <a:noAutofit/>
          </a:bodyPr>
          <a:lstStyle/>
          <a:p>
            <a:r>
              <a:rPr lang="ru-RU" sz="2000" dirty="0"/>
              <a:t>Возвращение моды на субкультуру скинхедов в 2022 году – это не только тенденция в популярной одежде, которая привлекает подростков, но и «заигрывание» с идеологией правого толка и героизация нацистов, экстремистов.</a:t>
            </a: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r>
              <a:rPr lang="ru-RU" sz="2000" dirty="0"/>
              <a:t>Статья 130. Разжигание расовой, национальной или религиозной вражды или розни</a:t>
            </a:r>
            <a:br>
              <a:rPr lang="ru-RU" sz="2000" dirty="0"/>
            </a:br>
            <a:br>
              <a:rPr lang="ru-RU" sz="2000" dirty="0"/>
            </a:br>
            <a:r>
              <a:rPr lang="ru-RU" sz="3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ДО 12 ЛЕТ ЛИШЕНИЯ свободы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062C5976-20D7-4A2A-A510-5BB4828E89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46" y="385766"/>
            <a:ext cx="5927725" cy="3756927"/>
          </a:xfrm>
        </p:spPr>
      </p:pic>
      <p:sp>
        <p:nvSpPr>
          <p:cNvPr id="2" name="Пузырек для мыслей: облако 1">
            <a:extLst>
              <a:ext uri="{FF2B5EF4-FFF2-40B4-BE49-F238E27FC236}">
                <a16:creationId xmlns:a16="http://schemas.microsoft.com/office/drawing/2014/main" id="{5314138B-59BA-4940-85B5-35C286112A62}"/>
              </a:ext>
            </a:extLst>
          </p:cNvPr>
          <p:cNvSpPr/>
          <p:nvPr/>
        </p:nvSpPr>
        <p:spPr>
          <a:xfrm rot="19841077">
            <a:off x="4700376" y="228013"/>
            <a:ext cx="1354535" cy="115037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/>
              <a:t>? </a:t>
            </a:r>
          </a:p>
        </p:txBody>
      </p:sp>
      <p:sp>
        <p:nvSpPr>
          <p:cNvPr id="10" name="Молния 9">
            <a:extLst>
              <a:ext uri="{FF2B5EF4-FFF2-40B4-BE49-F238E27FC236}">
                <a16:creationId xmlns:a16="http://schemas.microsoft.com/office/drawing/2014/main" id="{DCA59366-B4B5-471F-8B60-5B6358B05355}"/>
              </a:ext>
            </a:extLst>
          </p:cNvPr>
          <p:cNvSpPr/>
          <p:nvPr/>
        </p:nvSpPr>
        <p:spPr>
          <a:xfrm rot="5235219">
            <a:off x="7801761" y="419450"/>
            <a:ext cx="1283516" cy="1551963"/>
          </a:xfrm>
          <a:prstGeom prst="lightningBol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C758D3F-906D-4D68-9848-9DEBDC50BCCF}"/>
              </a:ext>
            </a:extLst>
          </p:cNvPr>
          <p:cNvSpPr/>
          <p:nvPr/>
        </p:nvSpPr>
        <p:spPr>
          <a:xfrm>
            <a:off x="332008" y="220577"/>
            <a:ext cx="4009850" cy="593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Героизация нацизма</a:t>
            </a:r>
            <a:endParaRPr lang="ru-RU" sz="3200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0C7FAC-D5D1-479F-AB98-2C5CB67EF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0975" y="3590220"/>
            <a:ext cx="4924559" cy="315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1089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538</TotalTime>
  <Words>1284</Words>
  <Application>Microsoft Office PowerPoint</Application>
  <PresentationFormat>Широкоэкранный</PresentationFormat>
  <Paragraphs>49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Arial Narrow</vt:lpstr>
      <vt:lpstr>Calibri</vt:lpstr>
      <vt:lpstr>Century Gothic</vt:lpstr>
      <vt:lpstr>Times New Roman</vt:lpstr>
      <vt:lpstr>Wingdings 3</vt:lpstr>
      <vt:lpstr>Ион</vt:lpstr>
      <vt:lpstr> Вовлечение подростков в экстремистские и неонацистские движения </vt:lpstr>
      <vt:lpstr>Презентация PowerPoint</vt:lpstr>
      <vt:lpstr>Экстремизм (от лат.extremus-крайний) приверженность к крайним взглядам и действиям, радикально отрицающим существующие в обществе нормы и правила.   Базовой основой экстремизма является агрессивность, наполненная каким-либо содержанием (смыслом).</vt:lpstr>
      <vt:lpstr>Пропаганда терроризма, нацизма, агрессии</vt:lpstr>
      <vt:lpstr> Часть 2 ст.19.11 КоАП «Распространение информационной продукции, включенной в республиканский список экстремистских материалов, а равно изготовление, издание, хранение либо перевозка с целью распространения такой информационной продукции –  влекут наложение штрафа в размере от десяти до тридцати базовых величин с конфискацией предмета административного правонарушения, а также орудий и средств совершения указанного нарушения или без конфискации таких орудий и средств, или общественные работы с конфискацией предмета административного правонарушения, а также орудий и средств совершения указанного нарушения или без конфискации таких орудий и средств, или административный арест. </vt:lpstr>
      <vt:lpstr>Так, управляющая одним из кинотеатров  1977 г.р. в соцсети «Фейсбук» хранила с целью распространения информационную продукцию, включенную в республиканский список экстремистских материалов. Проведен личный обыск (изъят мобильный телефон). Составлен протокол об административном правонарушении по ч. 2 ст. 19.11 КоАП. Водворена в ИВС.  Ведущий инженер одного из республиканских предприятий 1968 г.р. в соцсети «Одноклассники» хранил с целью распространения информационную продукцию, включенную в республиканский список экстремистских материалов. Проведен личный обыск (изъят мобильный телефон). Составлен протокол об административном правонарушении по ч. 2 ст. 19.11 КоАП. Водворен в ИВС.</vt:lpstr>
      <vt:lpstr>Презентация PowerPoint</vt:lpstr>
      <vt:lpstr>Презентация PowerPoint</vt:lpstr>
      <vt:lpstr>Возвращение моды на субкультуру скинхедов в 2022 году – это не только тенденция в популярной одежде, которая привлекает подростков, но и «заигрывание» с идеологией правого толка и героизация нацистов, экстремистов.   Статья 130. Разжигание расовой, национальной или религиозной вражды или розни  ДО 12 ЛЕТ ЛИШЕНИЯ свободы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 Вовлечение подростков в экстремистские и неонацистские движения.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Алгоритмы поиска в «Тик Ток». Как увидеть опасность в социальной сети.</dc:title>
  <dc:creator>Волчек Е.Н.</dc:creator>
  <cp:lastModifiedBy>User</cp:lastModifiedBy>
  <cp:revision>56</cp:revision>
  <cp:lastPrinted>2024-09-02T11:48:47Z</cp:lastPrinted>
  <dcterms:created xsi:type="dcterms:W3CDTF">2023-11-27T08:14:30Z</dcterms:created>
  <dcterms:modified xsi:type="dcterms:W3CDTF">2025-10-01T11:00:15Z</dcterms:modified>
</cp:coreProperties>
</file>