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7200" b="1" kern="1200">
        <a:solidFill>
          <a:schemeClr val="tx1"/>
        </a:solidFill>
        <a:latin typeface="Monotype Corsiva" pitchFamily="66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7200" b="1" kern="1200">
        <a:solidFill>
          <a:schemeClr val="tx1"/>
        </a:solidFill>
        <a:latin typeface="Monotype Corsiva" pitchFamily="66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7200" b="1" kern="1200">
        <a:solidFill>
          <a:schemeClr val="tx1"/>
        </a:solidFill>
        <a:latin typeface="Monotype Corsiva" pitchFamily="66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7200" b="1" kern="1200">
        <a:solidFill>
          <a:schemeClr val="tx1"/>
        </a:solidFill>
        <a:latin typeface="Monotype Corsiva" pitchFamily="66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7200" b="1" kern="1200">
        <a:solidFill>
          <a:schemeClr val="tx1"/>
        </a:solidFill>
        <a:latin typeface="Monotype Corsiva" pitchFamily="66" charset="0"/>
        <a:ea typeface="+mn-ea"/>
        <a:cs typeface="Arial" charset="0"/>
      </a:defRPr>
    </a:lvl5pPr>
    <a:lvl6pPr marL="2286000" algn="l" defTabSz="914400" rtl="0" eaLnBrk="1" latinLnBrk="0" hangingPunct="1">
      <a:defRPr sz="7200" b="1" kern="1200">
        <a:solidFill>
          <a:schemeClr val="tx1"/>
        </a:solidFill>
        <a:latin typeface="Monotype Corsiva" pitchFamily="66" charset="0"/>
        <a:ea typeface="+mn-ea"/>
        <a:cs typeface="Arial" charset="0"/>
      </a:defRPr>
    </a:lvl6pPr>
    <a:lvl7pPr marL="2743200" algn="l" defTabSz="914400" rtl="0" eaLnBrk="1" latinLnBrk="0" hangingPunct="1">
      <a:defRPr sz="7200" b="1" kern="1200">
        <a:solidFill>
          <a:schemeClr val="tx1"/>
        </a:solidFill>
        <a:latin typeface="Monotype Corsiva" pitchFamily="66" charset="0"/>
        <a:ea typeface="+mn-ea"/>
        <a:cs typeface="Arial" charset="0"/>
      </a:defRPr>
    </a:lvl7pPr>
    <a:lvl8pPr marL="3200400" algn="l" defTabSz="914400" rtl="0" eaLnBrk="1" latinLnBrk="0" hangingPunct="1">
      <a:defRPr sz="7200" b="1" kern="1200">
        <a:solidFill>
          <a:schemeClr val="tx1"/>
        </a:solidFill>
        <a:latin typeface="Monotype Corsiva" pitchFamily="66" charset="0"/>
        <a:ea typeface="+mn-ea"/>
        <a:cs typeface="Arial" charset="0"/>
      </a:defRPr>
    </a:lvl8pPr>
    <a:lvl9pPr marL="3657600" algn="l" defTabSz="914400" rtl="0" eaLnBrk="1" latinLnBrk="0" hangingPunct="1">
      <a:defRPr sz="7200" b="1" kern="1200">
        <a:solidFill>
          <a:schemeClr val="tx1"/>
        </a:solidFill>
        <a:latin typeface="Monotype Corsiva" pitchFamily="66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showAnimation="1" allowPng="1" relyOnVml="1" imgSz="1280x1024" encoding="windows-1251"/>
  <p:showPr showNarration="1">
    <p:present/>
    <p:sldAll/>
    <p:penClr>
      <a:srgbClr val="FF0000"/>
    </p:penClr>
  </p:showPr>
  <p:clrMru>
    <a:srgbClr val="FF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34500" autoAdjust="0"/>
    <p:restoredTop sz="86400" autoAdjust="0"/>
  </p:normalViewPr>
  <p:slideViewPr>
    <p:cSldViewPr>
      <p:cViewPr varScale="1">
        <p:scale>
          <a:sx n="70" d="100"/>
          <a:sy n="70" d="100"/>
        </p:scale>
        <p:origin x="-90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554" name="Group 2"/>
          <p:cNvGrpSpPr>
            <a:grpSpLocks/>
          </p:cNvGrpSpPr>
          <p:nvPr/>
        </p:nvGrpSpPr>
        <p:grpSpPr bwMode="auto">
          <a:xfrm>
            <a:off x="0" y="0"/>
            <a:ext cx="8458200" cy="5943600"/>
            <a:chOff x="0" y="0"/>
            <a:chExt cx="5328" cy="3744"/>
          </a:xfrm>
        </p:grpSpPr>
        <p:sp>
          <p:nvSpPr>
            <p:cNvPr id="23555" name="Freeform 3"/>
            <p:cNvSpPr>
              <a:spLocks/>
            </p:cNvSpPr>
            <p:nvPr/>
          </p:nvSpPr>
          <p:spPr bwMode="hidden">
            <a:xfrm>
              <a:off x="0" y="1440"/>
              <a:ext cx="5155" cy="2304"/>
            </a:xfrm>
            <a:custGeom>
              <a:avLst/>
              <a:gdLst/>
              <a:ahLst/>
              <a:cxnLst>
                <a:cxn ang="0">
                  <a:pos x="5154" y="1769"/>
                </a:cxn>
                <a:cxn ang="0">
                  <a:pos x="0" y="2304"/>
                </a:cxn>
                <a:cxn ang="0">
                  <a:pos x="0" y="1252"/>
                </a:cxn>
                <a:cxn ang="0">
                  <a:pos x="5155" y="0"/>
                </a:cxn>
                <a:cxn ang="0">
                  <a:pos x="5155" y="1416"/>
                </a:cxn>
                <a:cxn ang="0">
                  <a:pos x="5154" y="1769"/>
                </a:cxn>
              </a:cxnLst>
              <a:rect l="0" t="0" r="r" b="b"/>
              <a:pathLst>
                <a:path w="5155" h="2304">
                  <a:moveTo>
                    <a:pt x="5154" y="1769"/>
                  </a:moveTo>
                  <a:lnTo>
                    <a:pt x="0" y="2304"/>
                  </a:lnTo>
                  <a:lnTo>
                    <a:pt x="0" y="1252"/>
                  </a:lnTo>
                  <a:lnTo>
                    <a:pt x="5155" y="0"/>
                  </a:lnTo>
                  <a:lnTo>
                    <a:pt x="5155" y="1416"/>
                  </a:lnTo>
                  <a:lnTo>
                    <a:pt x="5154" y="1769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3556" name="Freeform 4"/>
            <p:cNvSpPr>
              <a:spLocks/>
            </p:cNvSpPr>
            <p:nvPr/>
          </p:nvSpPr>
          <p:spPr bwMode="hidden">
            <a:xfrm>
              <a:off x="0" y="0"/>
              <a:ext cx="5328" cy="3689"/>
            </a:xfrm>
            <a:custGeom>
              <a:avLst/>
              <a:gdLst/>
              <a:ahLst/>
              <a:cxnLst>
                <a:cxn ang="0">
                  <a:pos x="5311" y="3209"/>
                </a:cxn>
                <a:cxn ang="0">
                  <a:pos x="0" y="3689"/>
                </a:cxn>
                <a:cxn ang="0">
                  <a:pos x="0" y="9"/>
                </a:cxn>
                <a:cxn ang="0">
                  <a:pos x="5328" y="0"/>
                </a:cxn>
                <a:cxn ang="0">
                  <a:pos x="5311" y="3209"/>
                </a:cxn>
              </a:cxnLst>
              <a:rect l="0" t="0" r="r" b="b"/>
              <a:pathLst>
                <a:path w="5328" h="3689">
                  <a:moveTo>
                    <a:pt x="5311" y="3209"/>
                  </a:moveTo>
                  <a:lnTo>
                    <a:pt x="0" y="3689"/>
                  </a:lnTo>
                  <a:lnTo>
                    <a:pt x="0" y="9"/>
                  </a:lnTo>
                  <a:lnTo>
                    <a:pt x="5328" y="0"/>
                  </a:lnTo>
                  <a:lnTo>
                    <a:pt x="5311" y="3209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3557" name="Rectangle 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23559" name="Rectangle 7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23560" name="Rectangle 8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0E5E432A-9BB1-4648-91AB-E3415B9E4C19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23561" name="Rectangle 9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684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D703B6-D3DD-4E16-AD18-D12AC3D0AC9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213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213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67F3D5-7D1D-4048-9408-2AE9C8A3458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13A750-10B4-47D4-A2F5-D33279DD721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C42F23-0C70-4D37-A0CB-6F7A9DCAC5F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3180CE-B9F3-4FD9-B39F-62E7CF96AD3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DDFCEB-EC0D-45AC-8658-55754AEF309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32B31D-3AE1-4DD6-8E0A-93B4112544E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5FF690-D56B-405A-9308-8BADCE791BE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9D8098-EA15-47EE-B429-E72C98BCBFD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8A4F89-BFFA-49E2-A9A6-7168D2082D2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530" name="Group 2"/>
          <p:cNvGrpSpPr>
            <a:grpSpLocks/>
          </p:cNvGrpSpPr>
          <p:nvPr/>
        </p:nvGrpSpPr>
        <p:grpSpPr bwMode="auto">
          <a:xfrm>
            <a:off x="0" y="0"/>
            <a:ext cx="7242175" cy="1981200"/>
            <a:chOff x="0" y="0"/>
            <a:chExt cx="4562" cy="1248"/>
          </a:xfrm>
        </p:grpSpPr>
        <p:sp>
          <p:nvSpPr>
            <p:cNvPr id="22531" name="Freeform 3"/>
            <p:cNvSpPr>
              <a:spLocks/>
            </p:cNvSpPr>
            <p:nvPr/>
          </p:nvSpPr>
          <p:spPr bwMode="hidden">
            <a:xfrm>
              <a:off x="0" y="583"/>
              <a:ext cx="4487" cy="665"/>
            </a:xfrm>
            <a:custGeom>
              <a:avLst/>
              <a:gdLst/>
              <a:ahLst/>
              <a:cxnLst>
                <a:cxn ang="0">
                  <a:pos x="4800" y="299"/>
                </a:cxn>
                <a:cxn ang="0">
                  <a:pos x="0" y="665"/>
                </a:cxn>
                <a:cxn ang="0">
                  <a:pos x="0" y="0"/>
                </a:cxn>
                <a:cxn ang="0">
                  <a:pos x="4806" y="1"/>
                </a:cxn>
                <a:cxn ang="0">
                  <a:pos x="4800" y="153"/>
                </a:cxn>
                <a:cxn ang="0">
                  <a:pos x="4800" y="299"/>
                </a:cxn>
              </a:cxnLst>
              <a:rect l="0" t="0" r="r" b="b"/>
              <a:pathLst>
                <a:path w="4806" h="665">
                  <a:moveTo>
                    <a:pt x="4800" y="299"/>
                  </a:moveTo>
                  <a:lnTo>
                    <a:pt x="0" y="665"/>
                  </a:lnTo>
                  <a:lnTo>
                    <a:pt x="0" y="0"/>
                  </a:lnTo>
                  <a:lnTo>
                    <a:pt x="4806" y="1"/>
                  </a:lnTo>
                  <a:lnTo>
                    <a:pt x="4800" y="153"/>
                  </a:lnTo>
                  <a:lnTo>
                    <a:pt x="4800" y="299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94118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2532" name="Freeform 4"/>
            <p:cNvSpPr>
              <a:spLocks/>
            </p:cNvSpPr>
            <p:nvPr/>
          </p:nvSpPr>
          <p:spPr bwMode="hidden">
            <a:xfrm>
              <a:off x="0" y="0"/>
              <a:ext cx="4562" cy="1199"/>
            </a:xfrm>
            <a:custGeom>
              <a:avLst/>
              <a:gdLst/>
              <a:ahLst/>
              <a:cxnLst>
                <a:cxn ang="0">
                  <a:pos x="4560" y="932"/>
                </a:cxn>
                <a:cxn ang="0">
                  <a:pos x="0" y="1199"/>
                </a:cxn>
                <a:cxn ang="0">
                  <a:pos x="0" y="0"/>
                </a:cxn>
                <a:cxn ang="0">
                  <a:pos x="4562" y="0"/>
                </a:cxn>
                <a:cxn ang="0">
                  <a:pos x="4560" y="932"/>
                </a:cxn>
                <a:cxn ang="0">
                  <a:pos x="4560" y="932"/>
                </a:cxn>
              </a:cxnLst>
              <a:rect l="0" t="0" r="r" b="b"/>
              <a:pathLst>
                <a:path w="4562" h="1199">
                  <a:moveTo>
                    <a:pt x="4560" y="932"/>
                  </a:moveTo>
                  <a:lnTo>
                    <a:pt x="0" y="1199"/>
                  </a:lnTo>
                  <a:lnTo>
                    <a:pt x="0" y="0"/>
                  </a:lnTo>
                  <a:lnTo>
                    <a:pt x="4562" y="0"/>
                  </a:lnTo>
                  <a:lnTo>
                    <a:pt x="4560" y="93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2533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22535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22536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 b="0"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22537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</a:defRPr>
            </a:lvl1pPr>
          </a:lstStyle>
          <a:p>
            <a:fld id="{757E6645-91E5-43F6-BA59-B4B023049537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  <p:sldLayoutId id="2147483677" r:id="rId10"/>
    <p:sldLayoutId id="2147483678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Tahoma" pitchFamily="34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Tahoma" pitchFamily="34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Tahoma" pitchFamily="34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Tahoma" pitchFamily="34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Tahoma" pitchFamily="34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Tahoma" pitchFamily="34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Tahoma" pitchFamily="34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8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3357563"/>
            <a:ext cx="8229600" cy="1143000"/>
          </a:xfrm>
        </p:spPr>
        <p:txBody>
          <a:bodyPr/>
          <a:lstStyle/>
          <a:p>
            <a:r>
              <a:rPr lang="ru-RU"/>
              <a:t>Права ребёнка</a:t>
            </a:r>
          </a:p>
        </p:txBody>
      </p:sp>
      <p:pic>
        <p:nvPicPr>
          <p:cNvPr id="36866" name="Picture 2" descr="Безымянный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9750" y="2276475"/>
            <a:ext cx="7620000" cy="4124325"/>
          </a:xfrm>
          <a:prstGeom prst="rect">
            <a:avLst/>
          </a:prstGeom>
          <a:noFill/>
        </p:spPr>
      </p:pic>
      <p:sp>
        <p:nvSpPr>
          <p:cNvPr id="36867" name="Text Box 3"/>
          <p:cNvSpPr txBox="1">
            <a:spLocks noChangeArrowheads="1"/>
          </p:cNvSpPr>
          <p:nvPr/>
        </p:nvSpPr>
        <p:spPr bwMode="auto">
          <a:xfrm>
            <a:off x="900113" y="404813"/>
            <a:ext cx="7245350" cy="1189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Права  ребёнка</a:t>
            </a:r>
          </a:p>
        </p:txBody>
      </p:sp>
    </p:spTree>
  </p:cSld>
  <p:clrMapOvr>
    <a:masterClrMapping/>
  </p:clrMapOvr>
  <p:transition advTm="200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468313" y="2997200"/>
            <a:ext cx="8229600" cy="1143000"/>
          </a:xfrm>
        </p:spPr>
        <p:txBody>
          <a:bodyPr/>
          <a:lstStyle/>
          <a:p>
            <a:r>
              <a:rPr lang="ru-RU" sz="4000"/>
              <a:t>Дети-инвалиды имеют право на особую заботу и обучение</a:t>
            </a:r>
          </a:p>
        </p:txBody>
      </p:sp>
      <p:pic>
        <p:nvPicPr>
          <p:cNvPr id="46082" name="Picture 2" descr="3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9750" y="333375"/>
            <a:ext cx="8208963" cy="6019800"/>
          </a:xfrm>
          <a:prstGeom prst="rect">
            <a:avLst/>
          </a:prstGeom>
          <a:noFill/>
        </p:spPr>
      </p:pic>
    </p:spTree>
  </p:cSld>
  <p:clrMapOvr>
    <a:masterClrMapping/>
  </p:clrMapOvr>
  <p:transition advTm="2000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7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2420938"/>
            <a:ext cx="8229600" cy="1143000"/>
          </a:xfrm>
        </p:spPr>
        <p:txBody>
          <a:bodyPr/>
          <a:lstStyle/>
          <a:p>
            <a:r>
              <a:rPr lang="ru-RU"/>
              <a:t>Счастья и солнца вам, дети</a:t>
            </a:r>
          </a:p>
        </p:txBody>
      </p:sp>
      <p:pic>
        <p:nvPicPr>
          <p:cNvPr id="47106" name="Picture 2" descr="3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5288" y="376238"/>
            <a:ext cx="8424862" cy="6176962"/>
          </a:xfrm>
          <a:prstGeom prst="rect">
            <a:avLst/>
          </a:prstGeom>
          <a:noFill/>
        </p:spPr>
      </p:pic>
    </p:spTree>
  </p:cSld>
  <p:clrMapOvr>
    <a:masterClrMapping/>
  </p:clrMapOvr>
  <p:transition advTm="200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539750" y="2636838"/>
            <a:ext cx="8229600" cy="1143000"/>
          </a:xfrm>
        </p:spPr>
        <p:txBody>
          <a:bodyPr/>
          <a:lstStyle/>
          <a:p>
            <a:r>
              <a:rPr lang="ru-RU" sz="4000"/>
              <a:t>Дети имеют право говорить на своём родном языке, исповедовать свою религию, соблюдать робряды своей культуры</a:t>
            </a:r>
          </a:p>
        </p:txBody>
      </p:sp>
      <p:pic>
        <p:nvPicPr>
          <p:cNvPr id="37890" name="Picture 2" descr="3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8313" y="333375"/>
            <a:ext cx="8316912" cy="6097588"/>
          </a:xfrm>
          <a:prstGeom prst="rect">
            <a:avLst/>
          </a:prstGeom>
          <a:noFill/>
        </p:spPr>
      </p:pic>
    </p:spTree>
  </p:cSld>
  <p:clrMapOvr>
    <a:masterClrMapping/>
  </p:clrMapOvr>
  <p:transition advTm="200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468313" y="2636838"/>
            <a:ext cx="8229600" cy="1143000"/>
          </a:xfrm>
        </p:spPr>
        <p:txBody>
          <a:bodyPr/>
          <a:lstStyle/>
          <a:p>
            <a:r>
              <a:rPr lang="ru-RU" sz="4000"/>
              <a:t>Дети иемеют право на бесплатное образование</a:t>
            </a:r>
          </a:p>
        </p:txBody>
      </p:sp>
      <p:pic>
        <p:nvPicPr>
          <p:cNvPr id="38914" name="Picture 2" descr="3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5288" y="476250"/>
            <a:ext cx="8353425" cy="6124575"/>
          </a:xfrm>
          <a:prstGeom prst="rect">
            <a:avLst/>
          </a:prstGeom>
          <a:noFill/>
        </p:spPr>
      </p:pic>
    </p:spTree>
  </p:cSld>
  <p:clrMapOvr>
    <a:masterClrMapping/>
  </p:clrMapOvr>
  <p:transition advTm="200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539750" y="2781300"/>
            <a:ext cx="8229600" cy="1143000"/>
          </a:xfrm>
        </p:spPr>
        <p:txBody>
          <a:bodyPr/>
          <a:lstStyle/>
          <a:p>
            <a:r>
              <a:rPr lang="ru-RU" sz="4000"/>
              <a:t>Дети имеют право выражать своё мнение и собираться вместе для выражения своих взглядов</a:t>
            </a:r>
          </a:p>
        </p:txBody>
      </p:sp>
      <p:pic>
        <p:nvPicPr>
          <p:cNvPr id="39938" name="Picture 2" descr="3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8313" y="333375"/>
            <a:ext cx="8280400" cy="6070600"/>
          </a:xfrm>
          <a:prstGeom prst="rect">
            <a:avLst/>
          </a:prstGeom>
          <a:noFill/>
        </p:spPr>
      </p:pic>
    </p:spTree>
  </p:cSld>
  <p:clrMapOvr>
    <a:masterClrMapping/>
  </p:clrMapOvr>
  <p:transition advTm="200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323850" y="2852738"/>
            <a:ext cx="8229600" cy="1143000"/>
          </a:xfrm>
        </p:spPr>
        <p:txBody>
          <a:bodyPr/>
          <a:lstStyle/>
          <a:p>
            <a:r>
              <a:rPr lang="ru-RU" sz="4000"/>
              <a:t>Дети имеют право на достаточное питание и достаточное количество чистой воды</a:t>
            </a:r>
          </a:p>
        </p:txBody>
      </p:sp>
      <p:pic>
        <p:nvPicPr>
          <p:cNvPr id="40962" name="Picture 2" descr="3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1188" y="692150"/>
            <a:ext cx="7993062" cy="5859463"/>
          </a:xfrm>
          <a:prstGeom prst="rect">
            <a:avLst/>
          </a:prstGeom>
          <a:noFill/>
        </p:spPr>
      </p:pic>
    </p:spTree>
  </p:cSld>
  <p:clrMapOvr>
    <a:masterClrMapping/>
  </p:clrMapOvr>
  <p:transition advTm="200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611188" y="2708275"/>
            <a:ext cx="8229600" cy="1143000"/>
          </a:xfrm>
        </p:spPr>
        <p:txBody>
          <a:bodyPr/>
          <a:lstStyle/>
          <a:p>
            <a:r>
              <a:rPr lang="ru-RU" sz="4000"/>
              <a:t>Дети имеют право на медицинский уход</a:t>
            </a:r>
          </a:p>
        </p:txBody>
      </p:sp>
      <p:pic>
        <p:nvPicPr>
          <p:cNvPr id="41986" name="Picture 2" descr="3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4213" y="333375"/>
            <a:ext cx="8137525" cy="5967413"/>
          </a:xfrm>
          <a:prstGeom prst="rect">
            <a:avLst/>
          </a:prstGeom>
          <a:noFill/>
        </p:spPr>
      </p:pic>
    </p:spTree>
  </p:cSld>
  <p:clrMapOvr>
    <a:masterClrMapping/>
  </p:clrMapOvr>
  <p:transition advTm="200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468313" y="2708275"/>
            <a:ext cx="8229600" cy="1143000"/>
          </a:xfrm>
        </p:spPr>
        <p:txBody>
          <a:bodyPr/>
          <a:lstStyle/>
          <a:p>
            <a:r>
              <a:rPr lang="ru-RU" sz="4000"/>
              <a:t>Дети имеют право на приемлемый уровень жизни</a:t>
            </a:r>
          </a:p>
        </p:txBody>
      </p:sp>
      <p:pic>
        <p:nvPicPr>
          <p:cNvPr id="43010" name="Picture 2" descr="3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8313" y="265113"/>
            <a:ext cx="8280400" cy="6072187"/>
          </a:xfrm>
          <a:prstGeom prst="rect">
            <a:avLst/>
          </a:prstGeom>
          <a:noFill/>
        </p:spPr>
      </p:pic>
    </p:spTree>
  </p:cSld>
  <p:clrMapOvr>
    <a:masterClrMapping/>
  </p:clrMapOvr>
  <p:transition advTm="2000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5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3933825"/>
            <a:ext cx="8229600" cy="1143000"/>
          </a:xfrm>
        </p:spPr>
        <p:txBody>
          <a:bodyPr/>
          <a:lstStyle/>
          <a:p>
            <a:r>
              <a:rPr lang="ru-RU" sz="4000"/>
              <a:t>Дети имеют право на воспитание в семейном окружении или быть на попечении тех, кто обеспечит им наилучший уход</a:t>
            </a:r>
          </a:p>
        </p:txBody>
      </p:sp>
      <p:pic>
        <p:nvPicPr>
          <p:cNvPr id="44034" name="Picture 2" descr="3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5288" y="333375"/>
            <a:ext cx="8388350" cy="6151563"/>
          </a:xfrm>
          <a:prstGeom prst="rect">
            <a:avLst/>
          </a:prstGeom>
          <a:noFill/>
        </p:spPr>
      </p:pic>
    </p:spTree>
  </p:cSld>
  <p:clrMapOvr>
    <a:masterClrMapping/>
  </p:clrMapOvr>
  <p:transition advTm="2000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2852738"/>
            <a:ext cx="8229600" cy="1143000"/>
          </a:xfrm>
        </p:spPr>
        <p:txBody>
          <a:bodyPr/>
          <a:lstStyle/>
          <a:p>
            <a:r>
              <a:rPr lang="ru-RU" sz="4000"/>
              <a:t>Дети не должны использоваться в качестве дешёвой рабочей силы</a:t>
            </a:r>
          </a:p>
        </p:txBody>
      </p:sp>
      <p:pic>
        <p:nvPicPr>
          <p:cNvPr id="45058" name="Picture 2" descr="3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5288" y="549275"/>
            <a:ext cx="8064500" cy="5913438"/>
          </a:xfrm>
          <a:prstGeom prst="rect">
            <a:avLst/>
          </a:prstGeom>
          <a:noFill/>
        </p:spPr>
      </p:pic>
    </p:spTree>
  </p:cSld>
  <p:clrMapOvr>
    <a:masterClrMapping/>
  </p:clrMapOvr>
  <p:transition advTm="200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Права ребёнка">
  <a:themeElements>
    <a:clrScheme name="Разрез 8">
      <a:dk1>
        <a:srgbClr val="000000"/>
      </a:dk1>
      <a:lt1>
        <a:srgbClr val="D0DAE2"/>
      </a:lt1>
      <a:dk2>
        <a:srgbClr val="000000"/>
      </a:dk2>
      <a:lt2>
        <a:srgbClr val="E7EDF1"/>
      </a:lt2>
      <a:accent1>
        <a:srgbClr val="33CCCC"/>
      </a:accent1>
      <a:accent2>
        <a:srgbClr val="0099CC"/>
      </a:accent2>
      <a:accent3>
        <a:srgbClr val="E4EAEE"/>
      </a:accent3>
      <a:accent4>
        <a:srgbClr val="000000"/>
      </a:accent4>
      <a:accent5>
        <a:srgbClr val="ADE2E2"/>
      </a:accent5>
      <a:accent6>
        <a:srgbClr val="008AB9"/>
      </a:accent6>
      <a:hlink>
        <a:srgbClr val="3333CC"/>
      </a:hlink>
      <a:folHlink>
        <a:srgbClr val="008080"/>
      </a:folHlink>
    </a:clrScheme>
    <a:fontScheme name="Разрез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7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Monotype Corsiva" pitchFamily="66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7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Monotype Corsiva" pitchFamily="66" charset="0"/>
            <a:cs typeface="Arial" charset="0"/>
          </a:defRPr>
        </a:defPPr>
      </a:lstStyle>
    </a:lnDef>
  </a:objectDefaults>
  <a:extraClrSchemeLst>
    <a:extraClrScheme>
      <a:clrScheme name="Разрез 1">
        <a:dk1>
          <a:srgbClr val="8C0000"/>
        </a:dk1>
        <a:lt1>
          <a:srgbClr val="FFFFFF"/>
        </a:lt1>
        <a:dk2>
          <a:srgbClr val="720000"/>
        </a:dk2>
        <a:lt2>
          <a:srgbClr val="FFFFCC"/>
        </a:lt2>
        <a:accent1>
          <a:srgbClr val="FF3300"/>
        </a:accent1>
        <a:accent2>
          <a:srgbClr val="BE7960"/>
        </a:accent2>
        <a:accent3>
          <a:srgbClr val="BCAAAA"/>
        </a:accent3>
        <a:accent4>
          <a:srgbClr val="DADADA"/>
        </a:accent4>
        <a:accent5>
          <a:srgbClr val="FFADAA"/>
        </a:accent5>
        <a:accent6>
          <a:srgbClr val="AC6D56"/>
        </a:accent6>
        <a:hlink>
          <a:srgbClr val="FFCC66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зрез 2">
        <a:dk1>
          <a:srgbClr val="674E2F"/>
        </a:dk1>
        <a:lt1>
          <a:srgbClr val="FFFFFF"/>
        </a:lt1>
        <a:dk2>
          <a:srgbClr val="533F27"/>
        </a:dk2>
        <a:lt2>
          <a:srgbClr val="D8B274"/>
        </a:lt2>
        <a:accent1>
          <a:srgbClr val="CC990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E2CAAA"/>
        </a:accent5>
        <a:accent6>
          <a:srgbClr val="81552A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зрез 3">
        <a:dk1>
          <a:srgbClr val="646464"/>
        </a:dk1>
        <a:lt1>
          <a:srgbClr val="FFFFFF"/>
        </a:lt1>
        <a:dk2>
          <a:srgbClr val="545454"/>
        </a:dk2>
        <a:lt2>
          <a:srgbClr val="D4D4CE"/>
        </a:lt2>
        <a:accent1>
          <a:srgbClr val="49747D"/>
        </a:accent1>
        <a:accent2>
          <a:srgbClr val="8F9699"/>
        </a:accent2>
        <a:accent3>
          <a:srgbClr val="B3B3B3"/>
        </a:accent3>
        <a:accent4>
          <a:srgbClr val="DADADA"/>
        </a:accent4>
        <a:accent5>
          <a:srgbClr val="B1BCBF"/>
        </a:accent5>
        <a:accent6>
          <a:srgbClr val="81878A"/>
        </a:accent6>
        <a:hlink>
          <a:srgbClr val="8DC4D7"/>
        </a:hlink>
        <a:folHlink>
          <a:srgbClr val="7FB97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зрез 4">
        <a:dk1>
          <a:srgbClr val="3A7400"/>
        </a:dk1>
        <a:lt1>
          <a:srgbClr val="FFFFFF"/>
        </a:lt1>
        <a:dk2>
          <a:srgbClr val="2E5C00"/>
        </a:dk2>
        <a:lt2>
          <a:srgbClr val="FFFFFF"/>
        </a:lt2>
        <a:accent1>
          <a:srgbClr val="79CA02"/>
        </a:accent1>
        <a:accent2>
          <a:srgbClr val="008080"/>
        </a:accent2>
        <a:accent3>
          <a:srgbClr val="ADB5AA"/>
        </a:accent3>
        <a:accent4>
          <a:srgbClr val="DADADA"/>
        </a:accent4>
        <a:accent5>
          <a:srgbClr val="BEE1AA"/>
        </a:accent5>
        <a:accent6>
          <a:srgbClr val="007373"/>
        </a:accent6>
        <a:hlink>
          <a:srgbClr val="A8DE0E"/>
        </a:hlink>
        <a:folHlink>
          <a:srgbClr val="00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зрез 5">
        <a:dk1>
          <a:srgbClr val="008885"/>
        </a:dk1>
        <a:lt1>
          <a:srgbClr val="FFFFFF"/>
        </a:lt1>
        <a:dk2>
          <a:srgbClr val="007572"/>
        </a:dk2>
        <a:lt2>
          <a:srgbClr val="FFFF99"/>
        </a:lt2>
        <a:accent1>
          <a:srgbClr val="33CCCC"/>
        </a:accent1>
        <a:accent2>
          <a:srgbClr val="6D6FC7"/>
        </a:accent2>
        <a:accent3>
          <a:srgbClr val="AABDBC"/>
        </a:accent3>
        <a:accent4>
          <a:srgbClr val="DADADA"/>
        </a:accent4>
        <a:accent5>
          <a:srgbClr val="ADE2E2"/>
        </a:accent5>
        <a:accent6>
          <a:srgbClr val="6264B4"/>
        </a:accent6>
        <a:hlink>
          <a:srgbClr val="FFFFCC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зрез 6">
        <a:dk1>
          <a:srgbClr val="0000AC"/>
        </a:dk1>
        <a:lt1>
          <a:srgbClr val="FFFFFF"/>
        </a:lt1>
        <a:dk2>
          <a:srgbClr val="000086"/>
        </a:dk2>
        <a:lt2>
          <a:srgbClr val="CCFFFF"/>
        </a:lt2>
        <a:accent1>
          <a:srgbClr val="0099FF"/>
        </a:accent1>
        <a:accent2>
          <a:srgbClr val="00B000"/>
        </a:accent2>
        <a:accent3>
          <a:srgbClr val="AAAAC3"/>
        </a:accent3>
        <a:accent4>
          <a:srgbClr val="DADADA"/>
        </a:accent4>
        <a:accent5>
          <a:srgbClr val="AACAFF"/>
        </a:accent5>
        <a:accent6>
          <a:srgbClr val="009F00"/>
        </a:accent6>
        <a:hlink>
          <a:srgbClr val="FFE701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зрез 7">
        <a:dk1>
          <a:srgbClr val="7474A2"/>
        </a:dk1>
        <a:lt1>
          <a:srgbClr val="FFFFFF"/>
        </a:lt1>
        <a:dk2>
          <a:srgbClr val="5E5E8E"/>
        </a:dk2>
        <a:lt2>
          <a:srgbClr val="D1D1DF"/>
        </a:lt2>
        <a:accent1>
          <a:srgbClr val="CC66FF"/>
        </a:accent1>
        <a:accent2>
          <a:srgbClr val="6666FF"/>
        </a:accent2>
        <a:accent3>
          <a:srgbClr val="B6B6C6"/>
        </a:accent3>
        <a:accent4>
          <a:srgbClr val="DADADA"/>
        </a:accent4>
        <a:accent5>
          <a:srgbClr val="E2B8FF"/>
        </a:accent5>
        <a:accent6>
          <a:srgbClr val="5C5CE7"/>
        </a:accent6>
        <a:hlink>
          <a:srgbClr val="FFCC99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зрез 8">
        <a:dk1>
          <a:srgbClr val="000000"/>
        </a:dk1>
        <a:lt1>
          <a:srgbClr val="D0DAE2"/>
        </a:lt1>
        <a:dk2>
          <a:srgbClr val="000000"/>
        </a:dk2>
        <a:lt2>
          <a:srgbClr val="E7EDF1"/>
        </a:lt2>
        <a:accent1>
          <a:srgbClr val="33CCCC"/>
        </a:accent1>
        <a:accent2>
          <a:srgbClr val="0099CC"/>
        </a:accent2>
        <a:accent3>
          <a:srgbClr val="E4EAEE"/>
        </a:accent3>
        <a:accent4>
          <a:srgbClr val="000000"/>
        </a:accent4>
        <a:accent5>
          <a:srgbClr val="ADE2E2"/>
        </a:accent5>
        <a:accent6>
          <a:srgbClr val="008AB9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Разрез 9">
        <a:dk1>
          <a:srgbClr val="000000"/>
        </a:dk1>
        <a:lt1>
          <a:srgbClr val="FFFFFF"/>
        </a:lt1>
        <a:dk2>
          <a:srgbClr val="000000"/>
        </a:dk2>
        <a:lt2>
          <a:srgbClr val="E6E6E6"/>
        </a:lt2>
        <a:accent1>
          <a:srgbClr val="66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8A8AE7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Права ребёнка</Template>
  <TotalTime>0</TotalTime>
  <Words>106</Words>
  <Application>Microsoft Office PowerPoint</Application>
  <PresentationFormat>Экран (4:3)</PresentationFormat>
  <Paragraphs>12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Права ребёнка</vt:lpstr>
      <vt:lpstr>Права ребёнка</vt:lpstr>
      <vt:lpstr>Дети имеют право говорить на своём родном языке, исповедовать свою религию, соблюдать робряды своей культуры</vt:lpstr>
      <vt:lpstr>Дети иемеют право на бесплатное образование</vt:lpstr>
      <vt:lpstr>Дети имеют право выражать своё мнение и собираться вместе для выражения своих взглядов</vt:lpstr>
      <vt:lpstr>Дети имеют право на достаточное питание и достаточное количество чистой воды</vt:lpstr>
      <vt:lpstr>Дети имеют право на медицинский уход</vt:lpstr>
      <vt:lpstr>Дети имеют право на приемлемый уровень жизни</vt:lpstr>
      <vt:lpstr>Дети имеют право на воспитание в семейном окружении или быть на попечении тех, кто обеспечит им наилучший уход</vt:lpstr>
      <vt:lpstr>Дети не должны использоваться в качестве дешёвой рабочей силы</vt:lpstr>
      <vt:lpstr>Дети-инвалиды имеют право на особую заботу и обучение</vt:lpstr>
      <vt:lpstr>Счастья и солнца вам, дети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Права ребёнка</dc:title>
  <dc:creator>Пользователь</dc:creator>
  <dc:description>viki.rdf.ru</dc:description>
  <cp:lastModifiedBy>Пользователь</cp:lastModifiedBy>
  <cp:revision>1</cp:revision>
  <dcterms:created xsi:type="dcterms:W3CDTF">2012-12-21T08:49:43Z</dcterms:created>
  <dcterms:modified xsi:type="dcterms:W3CDTF">2012-12-21T08:50:30Z</dcterms:modified>
</cp:coreProperties>
</file>