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5" r:id="rId47"/>
    <p:sldId id="303" r:id="rId48"/>
    <p:sldId id="304" r:id="rId49"/>
    <p:sldId id="30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732CBFB-4EAF-4733-BD0A-971BBB02630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0A258E-A494-4634-9C32-EB897B7C5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06910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Arial Black" pitchFamily="34" charset="0"/>
              </a:rPr>
              <a:t>Лесные профессии</a:t>
            </a:r>
            <a:endParaRPr lang="ru-RU" sz="6600" b="1" dirty="0">
              <a:latin typeface="Arial Black" pitchFamily="34" charset="0"/>
            </a:endParaRPr>
          </a:p>
        </p:txBody>
      </p:sp>
      <p:pic>
        <p:nvPicPr>
          <p:cNvPr id="48130" name="Picture 2" descr="https://sun6-21.userapi.com/s/v1/ig2/rSFVqkxzrh_tW9ZDWOIcgQzFcn7_i9lyqyVjutVMMSctaa-Wjd7rJ2-tkAm_v4ddKth96jGqrVVRThkh9_d2Iyr9.jpg?size=1280x1280&amp;quality=95&amp;crop=0,0,1280,1280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2223741" cy="2223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8620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Знания и навыки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Лесничий </a:t>
            </a:r>
            <a:r>
              <a:rPr lang="ru-RU" b="1" dirty="0"/>
              <a:t>должен знать биологию лесных растений и животных, разбираться в почвах, понимать закономерности существования и развития лесных экосистем, знать правила защиты от насекомых-вредителей, пожаров, разбираться в экономических и юридических вопросах ведения лесного хозяйства.</a:t>
            </a:r>
          </a:p>
          <a:p>
            <a:endParaRPr lang="ru-RU" dirty="0"/>
          </a:p>
        </p:txBody>
      </p:sp>
      <p:pic>
        <p:nvPicPr>
          <p:cNvPr id="4" name="Содержимое 6" descr="Лесничий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700489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Где учат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Чтобы </a:t>
            </a:r>
            <a:r>
              <a:rPr lang="ru-RU" b="1" dirty="0"/>
              <a:t>стать лесничим, нужно окончить вуз по специальности «Лесное хозяйство» или «Лесное дело».</a:t>
            </a:r>
          </a:p>
          <a:p>
            <a:r>
              <a:rPr lang="ru-RU" b="1" dirty="0"/>
              <a:t>Вузы: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•  </a:t>
            </a:r>
            <a:r>
              <a:rPr lang="ru-RU" dirty="0" smtClean="0"/>
              <a:t> Белорусский государственный технологический университет 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  <a:r>
              <a:rPr lang="ru-RU" dirty="0" smtClean="0"/>
              <a:t> Гомельский государственный университет</a:t>
            </a:r>
            <a:br>
              <a:rPr lang="ru-RU" dirty="0" smtClean="0"/>
            </a:br>
            <a:r>
              <a:rPr lang="ru-RU" dirty="0" smtClean="0"/>
              <a:t>им. Ф. Скорины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Содержимое 6" descr="Лесничий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274320"/>
            <a:ext cx="700489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Эколог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 (инженер-эколог)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Содержимое 6" descr="Эколог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928802"/>
            <a:ext cx="49292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– </a:t>
            </a:r>
            <a:r>
              <a:rPr lang="ru-RU" b="1" dirty="0"/>
              <a:t>специалист, занимающийся анализом ситуации и разработкой мер для уменьшения существующего и возможного вреда природе.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6" descr="Эк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42852"/>
            <a:ext cx="1493826" cy="13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86847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Эколог выявляет причины катаклизмов природы и разрабатывает возможности снижения воздействия людского фактора на окружающую среду.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1490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будущем все большее место будут занимать проблемы сохранения окружающей среды. В связи с ростом выброса вредных элементов в атмосферу проблемы экологии ставятся на одно из первых мест. Спрос на профессиональных экологов будет повышаться, но и будут увеличиваться требования к ним. Профессия эколога станет одной из самых востребованных и важных. </a:t>
            </a:r>
          </a:p>
          <a:p>
            <a:endParaRPr lang="ru-RU" dirty="0"/>
          </a:p>
        </p:txBody>
      </p:sp>
      <p:pic>
        <p:nvPicPr>
          <p:cNvPr id="5" name="Содержимое 6" descr="Эк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42852"/>
            <a:ext cx="1493826" cy="13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614366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Экологи пытаются понять и объяснить, например, почему высыхают озера или гибнут его обитатели. Они изучают состояние земли, воды, воздуха, а также степень воздействия промышленных производств на людей, растения, животных. Экологи выявляют степень загрязненности, анализируют причины и составляют прогноз ситуации в будущем. Специалисты-экологи изучают последствия тех или иных событий, влияющих на окружающую среду (например, запуск ракет), следят за правильной утилизацией различных отходов, ведут контроль вредных производств.</a:t>
            </a:r>
          </a:p>
          <a:p>
            <a:r>
              <a:rPr lang="ru-RU" dirty="0"/>
              <a:t>Инженеры-экологи сталкиваются с разработкой и согласованием в государственных органах </a:t>
            </a:r>
            <a:r>
              <a:rPr lang="ru-RU" dirty="0" err="1"/>
              <a:t>природоохраны</a:t>
            </a:r>
            <a:r>
              <a:rPr lang="ru-RU" dirty="0"/>
              <a:t>  документов, которые обосновывают экологическую безопасность различных проектов и промышленных производств. Специалисты в лабораториях проводят исследование содержания в воздухе городов специфических и основных загрязняющих веществ.</a:t>
            </a:r>
          </a:p>
          <a:p>
            <a:endParaRPr lang="ru-RU" dirty="0"/>
          </a:p>
        </p:txBody>
      </p:sp>
      <p:pic>
        <p:nvPicPr>
          <p:cNvPr id="5" name="Содержимое 6" descr="Эк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42852"/>
            <a:ext cx="1493826" cy="13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0819"/>
            <a:ext cx="7498080" cy="6017581"/>
          </a:xfrm>
        </p:spPr>
        <p:txBody>
          <a:bodyPr>
            <a:normAutofit/>
          </a:bodyPr>
          <a:lstStyle/>
          <a:p>
            <a:r>
              <a:rPr lang="ru-RU" b="1" dirty="0"/>
              <a:t>В данный момент квалифицированные экологи необходимы для проведения экспертиз при начале строительства каких-либо жилых зданий, заводов, объектов транспортных дорог. Без положительного заключения ни одно из строительств не приступит к работе. Более того, каждое предприятие должно вести свою деятельность под пристальным контролем инженеров-экологов.</a:t>
            </a:r>
          </a:p>
          <a:p>
            <a:endParaRPr lang="ru-RU" dirty="0"/>
          </a:p>
        </p:txBody>
      </p:sp>
      <p:pic>
        <p:nvPicPr>
          <p:cNvPr id="4" name="Содержимое 6" descr="Эк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42852"/>
            <a:ext cx="1493826" cy="13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7500958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Необходимые профессиональные навыки и знания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уметь </a:t>
            </a:r>
            <a:r>
              <a:rPr lang="ru-RU" b="1" dirty="0"/>
              <a:t>свободно разбираться в экологическом законодательстве, стандартах и нормативах</a:t>
            </a:r>
          </a:p>
          <a:p>
            <a:pPr lvl="0"/>
            <a:r>
              <a:rPr lang="ru-RU" b="1" dirty="0"/>
              <a:t>знание физики, химии, биологии, процессов проходящих в окружающей среде</a:t>
            </a:r>
          </a:p>
          <a:p>
            <a:pPr lvl="0"/>
            <a:r>
              <a:rPr lang="ru-RU" b="1" dirty="0"/>
              <a:t>иметь представление о порядке проведения экологической экспертизы</a:t>
            </a:r>
          </a:p>
          <a:p>
            <a:pPr lvl="0"/>
            <a:r>
              <a:rPr lang="ru-RU" b="1" dirty="0"/>
              <a:t>знать методы экологического мониторинга</a:t>
            </a:r>
          </a:p>
          <a:p>
            <a:pPr lvl="0"/>
            <a:r>
              <a:rPr lang="ru-RU" b="1" dirty="0"/>
              <a:t>иметь навыки компьютерного моделирования</a:t>
            </a:r>
          </a:p>
          <a:p>
            <a:pPr lvl="0"/>
            <a:r>
              <a:rPr lang="ru-RU" b="1" dirty="0"/>
              <a:t>разбираться в зарубежном и отечественном опыте в сфере охраны окружающей среды</a:t>
            </a:r>
          </a:p>
          <a:p>
            <a:pPr lvl="0"/>
            <a:r>
              <a:rPr lang="ru-RU" b="1" dirty="0"/>
              <a:t>уметь составлять необходимую отчетность и документацию по охране окружающей среды</a:t>
            </a:r>
          </a:p>
          <a:p>
            <a:r>
              <a:rPr lang="ru-RU" b="1" dirty="0"/>
              <a:t>владение иностранным языком (для возможности командировок или работы за границей</a:t>
            </a:r>
          </a:p>
        </p:txBody>
      </p:sp>
      <p:pic>
        <p:nvPicPr>
          <p:cNvPr id="4" name="Содержимое 6" descr="Эк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42852"/>
            <a:ext cx="1493826" cy="13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8620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Личные качества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дипломатичность</a:t>
            </a:r>
            <a:r>
              <a:rPr lang="ru-RU" b="1" dirty="0"/>
              <a:t>, гибкость, гражданская смелость (для оспаривания действий должностных лиц, органов власти, госструктур)</a:t>
            </a:r>
          </a:p>
          <a:p>
            <a:pPr lvl="0"/>
            <a:r>
              <a:rPr lang="ru-RU" b="1" dirty="0"/>
              <a:t>внутренняя дисциплина</a:t>
            </a:r>
          </a:p>
          <a:p>
            <a:pPr lvl="0"/>
            <a:r>
              <a:rPr lang="ru-RU" b="1" dirty="0" err="1"/>
              <a:t>стрессоустойчивость</a:t>
            </a:r>
            <a:endParaRPr lang="ru-RU" b="1" dirty="0"/>
          </a:p>
          <a:p>
            <a:pPr lvl="0"/>
            <a:r>
              <a:rPr lang="ru-RU" b="1" dirty="0"/>
              <a:t>скрупулезность, ответственность, аккуратность</a:t>
            </a:r>
          </a:p>
          <a:p>
            <a:pPr lvl="0"/>
            <a:r>
              <a:rPr lang="ru-RU" b="1" dirty="0"/>
              <a:t>аккуратность (нельзя допускать ошибки)</a:t>
            </a:r>
          </a:p>
          <a:p>
            <a:pPr lvl="0"/>
            <a:r>
              <a:rPr lang="ru-RU" b="1" dirty="0"/>
              <a:t>аналитический склад ума</a:t>
            </a:r>
          </a:p>
          <a:p>
            <a:pPr lvl="0"/>
            <a:r>
              <a:rPr lang="ru-RU" b="1" dirty="0"/>
              <a:t>увлечение живой природой, способность к научному творчеству</a:t>
            </a:r>
          </a:p>
          <a:p>
            <a:pPr lvl="0"/>
            <a:r>
              <a:rPr lang="ru-RU" b="1" dirty="0"/>
              <a:t>умение работать в команде</a:t>
            </a:r>
          </a:p>
          <a:p>
            <a:pPr lvl="0"/>
            <a:r>
              <a:rPr lang="ru-RU" b="1" dirty="0"/>
              <a:t>самостоятельность</a:t>
            </a:r>
          </a:p>
          <a:p>
            <a:pPr lvl="0"/>
            <a:r>
              <a:rPr lang="ru-RU" b="1" dirty="0"/>
              <a:t>порядочность</a:t>
            </a:r>
          </a:p>
          <a:p>
            <a:pPr lvl="0"/>
            <a:r>
              <a:rPr lang="ru-RU" b="1" dirty="0"/>
              <a:t>работоспособность</a:t>
            </a:r>
          </a:p>
          <a:p>
            <a:endParaRPr lang="ru-RU" dirty="0"/>
          </a:p>
        </p:txBody>
      </p:sp>
      <p:pic>
        <p:nvPicPr>
          <p:cNvPr id="4" name="Содержимое 6" descr="Эк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42852"/>
            <a:ext cx="1493826" cy="13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9334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места работы экологов: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Исследовательские </a:t>
            </a:r>
            <a:r>
              <a:rPr lang="ru-RU" b="1" dirty="0"/>
              <a:t>лаборатории</a:t>
            </a:r>
          </a:p>
          <a:p>
            <a:pPr lvl="0"/>
            <a:r>
              <a:rPr lang="ru-RU" b="1" dirty="0"/>
              <a:t>Экологические структуры на предприятии</a:t>
            </a:r>
          </a:p>
          <a:p>
            <a:pPr lvl="0"/>
            <a:r>
              <a:rPr lang="ru-RU" b="1" dirty="0"/>
              <a:t>Государственные структуры, органы контроля и надзора</a:t>
            </a:r>
          </a:p>
          <a:p>
            <a:pPr lvl="0"/>
            <a:r>
              <a:rPr lang="ru-RU" b="1" dirty="0"/>
              <a:t>Природоохранные организации</a:t>
            </a:r>
          </a:p>
          <a:p>
            <a:pPr lvl="0"/>
            <a:r>
              <a:rPr lang="ru-RU" b="1" dirty="0"/>
              <a:t>Строительные компании</a:t>
            </a:r>
          </a:p>
          <a:p>
            <a:pPr lvl="0"/>
            <a:r>
              <a:rPr lang="ru-RU" b="1" dirty="0"/>
              <a:t>Заводы и фабрики</a:t>
            </a:r>
          </a:p>
          <a:p>
            <a:endParaRPr lang="ru-RU" dirty="0"/>
          </a:p>
        </p:txBody>
      </p:sp>
      <p:pic>
        <p:nvPicPr>
          <p:cNvPr id="4" name="Содержимое 6" descr="Эк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42852"/>
            <a:ext cx="1493826" cy="13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707633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Обучение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настоящее время большое количество вузов выпускает специалистов экологического профиля. Во время обучения студент выбирает наиболее интересную базовую дисциплину (например, физику, химию, биологию, почвоведение).  Большинство экологов обладают техническим или естественнонаучным образованием.</a:t>
            </a:r>
          </a:p>
          <a:p>
            <a:endParaRPr lang="ru-RU" b="1" dirty="0"/>
          </a:p>
        </p:txBody>
      </p:sp>
      <p:pic>
        <p:nvPicPr>
          <p:cNvPr id="4" name="Содержимое 6" descr="Эк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42852"/>
            <a:ext cx="1493826" cy="13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142852"/>
            <a:ext cx="8143900" cy="6105548"/>
          </a:xfrm>
        </p:spPr>
        <p:txBody>
          <a:bodyPr>
            <a:normAutofit/>
          </a:bodyPr>
          <a:lstStyle/>
          <a:p>
            <a:r>
              <a:rPr lang="ru-RU" b="1" dirty="0"/>
              <a:t>Слово «профессия» произошло от латинского «</a:t>
            </a:r>
            <a:r>
              <a:rPr lang="ru-RU" b="1" dirty="0" err="1"/>
              <a:t>professio</a:t>
            </a:r>
            <a:r>
              <a:rPr lang="ru-RU" b="1" dirty="0"/>
              <a:t>», что означает «официальный род деятельности, занятие». Современное определение этого термина более объемно и звучит так: «профессия – это исторически возникшие формы трудовой деятельности, для выполнения которых человек должен обладать определенными знаниями, навыками, способностями, а также профессионально важными качествами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0298" y="274320"/>
            <a:ext cx="6433390" cy="1143000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Лесник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– </a:t>
            </a:r>
            <a:r>
              <a:rPr lang="ru-RU" b="1" dirty="0"/>
              <a:t>это лесной заступник. Без его помощи лесу не устоять перед человеческой безалаберностью и стихийными бедствиями.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Содержимое 6" descr="Лесник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Горева\Рабочий стол\лес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534758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500826" cy="15112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Лесник – это сотрудник лесничества, работник  государственной лесной охраны.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8215338" cy="5357850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Лес и его обитатели нуждаются в защите от браконьеров, незаконной вырубки, пожаров.</a:t>
            </a:r>
            <a:br>
              <a:rPr lang="ru-RU" sz="2000" b="1" dirty="0"/>
            </a:br>
            <a:r>
              <a:rPr lang="ru-RU" sz="2000" b="1" dirty="0"/>
              <a:t>Лесник обеспечивает эту защиту</a:t>
            </a:r>
            <a:r>
              <a:rPr lang="ru-RU" sz="2000" b="1" dirty="0" smtClean="0"/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Когда в лесу появляются лесорубы, охотники и прочие желающие получить от леса нечто большее, чем свежий воздух и корзинка грибов, лесник проверяет их документы: право на вырубку, охоту, выпас скота и т.п.</a:t>
            </a:r>
            <a:br>
              <a:rPr lang="ru-RU" sz="2000" b="1" dirty="0"/>
            </a:br>
            <a:r>
              <a:rPr lang="ru-RU" sz="2000" b="1" dirty="0"/>
              <a:t>Также он следит за тем, чтобы в жаркое время никто не разводил огня. Если кто-то нарушает правила, лесник вправе его задержать, составить акт о </a:t>
            </a:r>
            <a:r>
              <a:rPr lang="ru-RU" sz="2000" b="1" dirty="0" err="1"/>
              <a:t>лесонарушении</a:t>
            </a:r>
            <a:r>
              <a:rPr lang="ru-RU" sz="2000" b="1" dirty="0"/>
              <a:t>. В  некоторых случаях он ограничивается внушением: многим людям достаточно просто объяснить, почему не нужно рвать </a:t>
            </a:r>
            <a:r>
              <a:rPr lang="ru-RU" sz="2000" b="1" dirty="0" err="1"/>
              <a:t>краснокнижные</a:t>
            </a:r>
            <a:r>
              <a:rPr lang="ru-RU" sz="2000" b="1" dirty="0"/>
              <a:t> цветы и чем опасна брошенная среди мха стеклянная бутылка.  (К сведению, бутылка не только замусоривает лес, но и способна вызвать пожар, потому что действует как линза.)</a:t>
            </a:r>
          </a:p>
          <a:p>
            <a:endParaRPr lang="ru-RU" sz="2000" dirty="0"/>
          </a:p>
        </p:txBody>
      </p:sp>
      <p:pic>
        <p:nvPicPr>
          <p:cNvPr id="4" name="Содержимое 6" descr="Лесник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3684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 каждым лесником закреплен участок леса – лесной обход, – за который он и отвечает.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Лесник не только борется с нарушителями, но и  организует человеческую деятельность в лесу: руководит процессом посадки леса, массовым сбором семян и плодов,  участвует в отведении делянок под вырубку, лесосек под пастбища и сенокосы и т.д.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Но лесу вредит не только человек. Когда на своём участке лесник замечает насекомых-вредителей или поражающие деревья болезни, он сообщает в лесничество – мастеру леса (это непосредственный начальник лесника) </a:t>
            </a:r>
            <a:r>
              <a:rPr lang="ru-RU" b="1" dirty="0" smtClean="0"/>
              <a:t>или лесничему.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А затем под их руководством участвует в лечении деревьев, санитарной вырубке и т.п.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6" descr="Лесник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амая большая опасность для леса – это пожар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8143900" cy="535782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Огонь </a:t>
            </a:r>
            <a:r>
              <a:rPr lang="ru-RU" sz="2000" b="1" dirty="0"/>
              <a:t>не щадит ни деревья, ни птиц, ни зверей. Лесник участвует в тушении лесных пожаров. А чтобы их не было, много времени отдаёт предотвращению стихийного бедствия. Он следит за тем, чтобы люди не разводили костров, вырубает и вывозит из леса сухостой</a:t>
            </a:r>
            <a:r>
              <a:rPr lang="ru-RU" sz="2000" b="1" dirty="0" smtClean="0"/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 случай, если пожар всё же случится, землю между секторами леса вспахивают с помощью трактора и плуга. Это обязательная профилактическая мера, потому что вскопанная земля может остановить низовой огонь. Земля вспахивается регулярно, чтобы на ней не успела вырасти трава – послушный проводник пламени</a:t>
            </a:r>
            <a:r>
              <a:rPr lang="ru-RU" sz="2000" b="1" dirty="0" smtClean="0"/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Чтобы затормозить верховой огонь, лесник следит за кронами деревьев на границе секторов: деревья разных участков не должны соприкасаться друг с другом ветвями</a:t>
            </a:r>
            <a:r>
              <a:rPr lang="ru-RU" sz="2000" b="1" dirty="0" smtClean="0"/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Лесники – это лесные заступники. И бескрайняя тайга, и малые перелески, и городские лесопарки, и глухие леса, где до ближайшего города сотни километров – все они нуждаются в помощи этих людей.</a:t>
            </a:r>
          </a:p>
          <a:p>
            <a:endParaRPr lang="ru-RU" sz="2000" dirty="0"/>
          </a:p>
        </p:txBody>
      </p:sp>
      <p:pic>
        <p:nvPicPr>
          <p:cNvPr id="4" name="Содержимое 6" descr="Лесник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29051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Рабочее место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428868"/>
            <a:ext cx="7686700" cy="3697295"/>
          </a:xfrm>
        </p:spPr>
        <p:txBody>
          <a:bodyPr/>
          <a:lstStyle/>
          <a:p>
            <a:r>
              <a:rPr lang="ru-RU" b="1" dirty="0" smtClean="0"/>
              <a:t>Лесник </a:t>
            </a:r>
            <a:r>
              <a:rPr lang="ru-RU" b="1" dirty="0"/>
              <a:t>работает в лесничестве или охотничьем хозяйстве, где может выполнять обязанности егеря.</a:t>
            </a:r>
          </a:p>
          <a:p>
            <a:endParaRPr lang="ru-RU" dirty="0"/>
          </a:p>
        </p:txBody>
      </p:sp>
      <p:pic>
        <p:nvPicPr>
          <p:cNvPr id="4" name="Содержимое 6" descr="Лесник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43339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Важные качества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Профессия </a:t>
            </a:r>
            <a:r>
              <a:rPr lang="ru-RU" dirty="0"/>
              <a:t>лесника предполагает любовь к природе и чувство ответственности за неё, принципиальность и смелость, без которых невозможна борьба с браконьерами. Лесник должен быть лёгким на подъём, выносливым человеком, готовым к физическим нагрузкам и ручному труду. Ему часто доводится проходить большие расстояния, работать пилой, лопатой и пр. инструментами. Леснику  необходима хорошая память, в том числе зрительная, умение планировать своё время, распределять внимание.</a:t>
            </a:r>
            <a:br>
              <a:rPr lang="ru-RU" dirty="0"/>
            </a:br>
            <a:r>
              <a:rPr lang="ru-RU" dirty="0"/>
              <a:t>Болезни опорно-двигательного аппарата, аллергия на растения, значительное снижение зрения и слуха являются противопоказаниями.</a:t>
            </a:r>
          </a:p>
          <a:p>
            <a:endParaRPr lang="ru-RU" dirty="0"/>
          </a:p>
        </p:txBody>
      </p:sp>
      <p:pic>
        <p:nvPicPr>
          <p:cNvPr id="4" name="Содержимое 6" descr="Лесник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43339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Знания и навыки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/>
          <a:lstStyle/>
          <a:p>
            <a:r>
              <a:rPr lang="ru-RU" b="1" dirty="0" smtClean="0"/>
              <a:t>Леснику </a:t>
            </a:r>
            <a:r>
              <a:rPr lang="ru-RU" b="1" dirty="0"/>
              <a:t>нужны знания в области ботаники, зоологии, экологии, природопользования. Он должен хорошо ориентироваться на местности, уметь читать и составлять карты, владеть методами ведения лесного хозяйства.</a:t>
            </a:r>
          </a:p>
          <a:p>
            <a:endParaRPr lang="ru-RU" dirty="0"/>
          </a:p>
        </p:txBody>
      </p:sp>
      <p:pic>
        <p:nvPicPr>
          <p:cNvPr id="4" name="Содержимое 6" descr="Лесник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734" y="285728"/>
            <a:ext cx="6576266" cy="1143000"/>
          </a:xfrm>
        </p:spPr>
        <p:txBody>
          <a:bodyPr/>
          <a:lstStyle/>
          <a:p>
            <a:r>
              <a:rPr lang="ru-RU" b="1" dirty="0" smtClean="0"/>
              <a:t>Где учат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14554"/>
            <a:ext cx="7498080" cy="4033846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Профессию </a:t>
            </a:r>
            <a:r>
              <a:rPr lang="ru-RU" b="1" dirty="0"/>
              <a:t>лесника можно получить, окончив лесохозяйственный техникум или колледж по специальности «лесное и лесопарковое хозяйство».</a:t>
            </a:r>
            <a:br>
              <a:rPr lang="ru-RU" b="1" dirty="0"/>
            </a:br>
            <a:r>
              <a:rPr lang="ru-RU" b="1" dirty="0"/>
              <a:t>Также можно пройти обучение на специальных курсах.</a:t>
            </a:r>
            <a:br>
              <a:rPr lang="ru-RU" b="1" dirty="0"/>
            </a:br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4" name="Содержимое 6" descr="Лесник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274320"/>
            <a:ext cx="6647704" cy="1143000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Лесопатолог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" name="Picture 2" descr="Российские Лесные ВЕСТИ - Мобильная версия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5" y="2214554"/>
            <a:ext cx="5054893" cy="378621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— </a:t>
            </a:r>
            <a:r>
              <a:rPr lang="ru-RU" b="1" dirty="0"/>
              <a:t>специалист, который осуществляет постоянный надзор за санитарным состоянием леса: выявляет болезни деревьев, вредителей, их количество и масштабы распространения, принимает решение о необходимых мерах по защите леса. Лесопатолога часто называют «Айболитом леса». Но в отличие от врача лесопатолог лечит не отдельный организм, а целые массивы лесных насаждений.</a:t>
            </a:r>
            <a:endParaRPr lang="ru-RU" dirty="0"/>
          </a:p>
          <a:p>
            <a:endParaRPr lang="ru-RU" dirty="0"/>
          </a:p>
        </p:txBody>
      </p:sp>
      <p:pic>
        <p:nvPicPr>
          <p:cNvPr id="23554" name="Picture 2" descr="https://www.jlobinles.by/images/news2018/11/%D0%AD%D0%BC%D0%B1%D0%BB%D0%B5%D0%BC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972470" cy="197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208279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Современный лесопатолог — это не просто лесовод, но и миколог (специалист по грибам), и энтомолог (специалист по насекомым), и химик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2786058"/>
            <a:ext cx="8429652" cy="407194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От</a:t>
            </a:r>
            <a:r>
              <a:rPr lang="ru-RU" b="1" dirty="0"/>
              <a:t> того, насколько верно лесопатолог поставит диагноз, зависит жизнь и здоровье грандиозных массивов лесных насаждений. Особенно важную роль приобрела профессия лесопатолога в последние годы, когда случались неоднократные пожары (2010 г.) и вследствие этого произошел патологический рост вредителей-насекомых — шелкопряда-монашенки, короеда-типографа, тли, лубоеда, усача и т. п. Причиной гибели деревьев могут быть не только насекомые, но и человеческая деятельность по строительству домов или дорог. Даже простая пешеходная дорожка в загородном доме на территории леса, уплотняя почву и тем самым нарушая систему обмена веществ, может привести к увяданию деревьев</a:t>
            </a:r>
          </a:p>
        </p:txBody>
      </p:sp>
      <p:pic>
        <p:nvPicPr>
          <p:cNvPr id="7" name="Picture 2" descr="https://www.jlobinles.by/images/news2018/11/%D0%AD%D0%BC%D0%B1%D0%BB%D0%B5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2470" cy="197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142852"/>
            <a:ext cx="8143900" cy="25660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cap="all" dirty="0" smtClean="0"/>
              <a:t>                 ИСТОРИЯ ПРОФЕССИИ</a:t>
            </a:r>
            <a:endParaRPr lang="ru-RU" cap="all" dirty="0" smtClean="0"/>
          </a:p>
          <a:p>
            <a:pPr>
              <a:buNone/>
            </a:pPr>
            <a:r>
              <a:rPr lang="ru-RU" sz="2200" cap="all" dirty="0" smtClean="0">
                <a:latin typeface="Bahnschrift SemiBold" pitchFamily="34" charset="0"/>
              </a:rPr>
              <a:t> </a:t>
            </a:r>
            <a:r>
              <a:rPr lang="ru-RU" sz="2200" cap="all" dirty="0" smtClean="0">
                <a:latin typeface="Bahnschrift SemiBold" pitchFamily="34" charset="0"/>
              </a:rPr>
              <a:t>   </a:t>
            </a:r>
            <a:r>
              <a:rPr lang="ru-RU" sz="1600" dirty="0" smtClean="0">
                <a:latin typeface="Bahnschrift SemiBold" pitchFamily="34" charset="0"/>
              </a:rPr>
              <a:t>Первое </a:t>
            </a:r>
            <a:r>
              <a:rPr lang="ru-RU" sz="1600" dirty="0" smtClean="0">
                <a:latin typeface="Bahnschrift SemiBold" pitchFamily="34" charset="0"/>
              </a:rPr>
              <a:t>упоминание о профессиональной охране лесов приходится на времена Петра I. В конце 17 века, по его указу, учрежден Лесной департамент, осуществлявший организованное управление лесными массивами. В 18-19 веках было создано несколько специализированных учебных заведений, где будущих лесничих обучали основам профессии. В Российской империи </a:t>
            </a:r>
            <a:r>
              <a:rPr lang="ru-RU" sz="1600" dirty="0" err="1" smtClean="0">
                <a:latin typeface="Bahnschrift SemiBold" pitchFamily="34" charset="0"/>
              </a:rPr>
              <a:t>лесничии</a:t>
            </a:r>
            <a:r>
              <a:rPr lang="ru-RU" sz="1600" dirty="0" smtClean="0">
                <a:latin typeface="Bahnschrift SemiBold" pitchFamily="34" charset="0"/>
              </a:rPr>
              <a:t> назывались «</a:t>
            </a:r>
            <a:r>
              <a:rPr lang="ru-RU" sz="1600" dirty="0" err="1" smtClean="0">
                <a:latin typeface="Bahnschrift SemiBold" pitchFamily="34" charset="0"/>
              </a:rPr>
              <a:t>форстмейстеры</a:t>
            </a:r>
            <a:r>
              <a:rPr lang="ru-RU" sz="1600" dirty="0" smtClean="0">
                <a:latin typeface="Bahnschrift SemiBold" pitchFamily="34" charset="0"/>
              </a:rPr>
              <a:t>» на немецкий манер, что дословно означало «начальник леса».</a:t>
            </a:r>
          </a:p>
          <a:p>
            <a:pPr lvl="1"/>
            <a:endParaRPr lang="ru-RU" b="1" dirty="0"/>
          </a:p>
        </p:txBody>
      </p:sp>
      <p:pic>
        <p:nvPicPr>
          <p:cNvPr id="1027" name="Picture 3" descr="C:\Users\Татьяна\Desktop\pasted image 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2800450" cy="1613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436510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ahnschrift SemiBold" pitchFamily="34" charset="0"/>
              </a:rPr>
              <a:t>В 20 веке отрасль активно развивалась и реформировалась, в конце 1970-х было принято Лесное законодательство, регламентирующее государственный лесной контроль и надзор, и был основан профессиональный праздник, который ошибочно народная молва называет День лесника. Но охраной и защитой лесного фонда занимаются не только лесники и лесничие, но и экологи, ботаники, лесные пожарные и многие другие. Сегодня работники лесного хозяйства играют ключевую роль в сохранении </a:t>
            </a:r>
            <a:r>
              <a:rPr lang="ru-RU" sz="1600" dirty="0" err="1" smtClean="0">
                <a:latin typeface="Bahnschrift SemiBold" pitchFamily="34" charset="0"/>
              </a:rPr>
              <a:t>биоразнообразия</a:t>
            </a:r>
            <a:r>
              <a:rPr lang="ru-RU" sz="1600" dirty="0" smtClean="0">
                <a:latin typeface="Bahnschrift SemiBold" pitchFamily="34" charset="0"/>
              </a:rPr>
              <a:t> и экологической устойчивости лесных территорий.</a:t>
            </a:r>
            <a:endParaRPr lang="ru-RU" sz="1600" dirty="0">
              <a:latin typeface="Bahnschrift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511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Профессия лесопатолога считается одной из самых редких.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2071678"/>
            <a:ext cx="7758138" cy="405448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Но</a:t>
            </a:r>
            <a:r>
              <a:rPr lang="ru-RU" sz="2000" b="1" dirty="0"/>
              <a:t> значение этой профессии в современном мире трудно переоценить: ведь лесной покров земли играет огромную роль в поддержании нормальной экологии всей планеты. Леса — это лёгкие Земли. В Великобритании особо отличившиеся лесопатологи получают ежегодную награду от самой королевы. В последние годы престиж профессии лесопатолога становится более высоким по причине того, что </a:t>
            </a:r>
            <a:r>
              <a:rPr lang="ru-RU" sz="2000" b="1" dirty="0" smtClean="0"/>
              <a:t>стало </a:t>
            </a:r>
            <a:r>
              <a:rPr lang="ru-RU" sz="2000" b="1" dirty="0"/>
              <a:t>модно и престижно жить в загородных домах вблизи лесов.</a:t>
            </a:r>
          </a:p>
          <a:p>
            <a:endParaRPr lang="ru-RU" sz="2000" dirty="0"/>
          </a:p>
        </p:txBody>
      </p:sp>
      <p:pic>
        <p:nvPicPr>
          <p:cNvPr id="8" name="Picture 2" descr="https://www.jlobinles.by/images/news2018/11/%D0%AD%D0%BC%D0%B1%D0%BB%D0%B5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99316" y="274638"/>
            <a:ext cx="6387483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профессии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2071678"/>
            <a:ext cx="7758138" cy="4786322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/>
              <a:t>Как </a:t>
            </a:r>
            <a:r>
              <a:rPr lang="ru-RU" sz="3500" b="1" dirty="0"/>
              <a:t>любой врач, лесопатолог проводит сначала первичный осмотр, который при необходимости подтверждается дополнительными лабораторными исследованиями. Лесопатолог с большим опытом работы может визуально определить причину увядания дерева по состоянию его коры или кроны, форме ствола. После осмотра ставится конкретный диагноз и определяется методика лечения.</a:t>
            </a:r>
          </a:p>
          <a:p>
            <a:endParaRPr lang="ru-RU" dirty="0"/>
          </a:p>
        </p:txBody>
      </p:sp>
      <p:pic>
        <p:nvPicPr>
          <p:cNvPr id="8" name="Picture 2" descr="https://www.jlobinles.by/images/news2018/11/%D0%AD%D0%BC%D0%B1%D0%BB%D0%B5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972470" cy="197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543692" cy="185738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 обязанности лесопатолога, кроме вышеуказанных функций входят: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2143116"/>
            <a:ext cx="7686700" cy="47148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лесопатологический </a:t>
            </a:r>
            <a:r>
              <a:rPr lang="ru-RU" b="1" dirty="0"/>
              <a:t>мониторинг, то есть периодический сбор и анализ информации о состоянии леса;</a:t>
            </a:r>
          </a:p>
          <a:p>
            <a:pPr lvl="0"/>
            <a:r>
              <a:rPr lang="ru-RU" b="1" dirty="0"/>
              <a:t>агрохимический анализ почвы и воды;</a:t>
            </a:r>
          </a:p>
          <a:p>
            <a:pPr lvl="0"/>
            <a:r>
              <a:rPr lang="ru-RU" b="1" dirty="0"/>
              <a:t>лесовосстановительные работы;</a:t>
            </a:r>
          </a:p>
          <a:p>
            <a:pPr lvl="0"/>
            <a:r>
              <a:rPr lang="ru-RU" b="1" dirty="0"/>
              <a:t>разработка комплекса лесозащитных мероприятий, способствующих оздоровлению лесных питомников;</a:t>
            </a:r>
          </a:p>
          <a:p>
            <a:pPr lvl="0"/>
            <a:r>
              <a:rPr lang="ru-RU" b="1" dirty="0"/>
              <a:t>мелиорация лесных массивов;</a:t>
            </a:r>
          </a:p>
          <a:p>
            <a:pPr lvl="0"/>
            <a:r>
              <a:rPr lang="ru-RU" b="1" dirty="0"/>
              <a:t>ведение семенного хозяйства, выращивание посадочного материала;</a:t>
            </a:r>
          </a:p>
          <a:p>
            <a:pPr lvl="0"/>
            <a:r>
              <a:rPr lang="ru-RU" b="1" dirty="0"/>
              <a:t>контроль за соблюдением правил противопожарной безопасности;</a:t>
            </a:r>
          </a:p>
          <a:p>
            <a:pPr lvl="0"/>
            <a:r>
              <a:rPr lang="ru-RU" b="1" dirty="0"/>
              <a:t>поддержание связи с научно-исследовательскими учреждениями, отраслевыми институтами и высшими учебными заведениями по защите леса.</a:t>
            </a:r>
          </a:p>
        </p:txBody>
      </p:sp>
      <p:pic>
        <p:nvPicPr>
          <p:cNvPr id="8" name="Picture 2" descr="https://www.jlobinles.by/images/news2018/11/%D0%AD%D0%BC%D0%B1%D0%BB%D0%B5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972470" cy="197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43339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Место работы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2071678"/>
            <a:ext cx="7686700" cy="4054485"/>
          </a:xfrm>
        </p:spPr>
        <p:txBody>
          <a:bodyPr/>
          <a:lstStyle/>
          <a:p>
            <a:r>
              <a:rPr lang="ru-RU" b="1" dirty="0" smtClean="0"/>
              <a:t>Лесные </a:t>
            </a:r>
            <a:r>
              <a:rPr lang="ru-RU" b="1" dirty="0"/>
              <a:t>хозяйства</a:t>
            </a:r>
          </a:p>
          <a:p>
            <a:r>
              <a:rPr lang="ru-RU" b="1" dirty="0"/>
              <a:t>Научно-исследовательские институты, научно-образовательные центры и учебные заведения по защите леса</a:t>
            </a:r>
          </a:p>
          <a:p>
            <a:r>
              <a:rPr lang="ru-RU" b="1" dirty="0"/>
              <a:t>Специализированные лаборатории</a:t>
            </a:r>
          </a:p>
          <a:p>
            <a:endParaRPr lang="ru-RU" dirty="0"/>
          </a:p>
        </p:txBody>
      </p:sp>
      <p:pic>
        <p:nvPicPr>
          <p:cNvPr id="8" name="Picture 2" descr="https://www.jlobinles.by/images/news2018/11/%D0%AD%D0%BC%D0%B1%D0%BB%D0%B5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972470" cy="197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57626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Важные качества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2071678"/>
            <a:ext cx="7543824" cy="4054485"/>
          </a:xfrm>
        </p:spPr>
        <p:txBody>
          <a:bodyPr/>
          <a:lstStyle/>
          <a:p>
            <a:pPr lvl="0"/>
            <a:r>
              <a:rPr lang="ru-RU" b="1" dirty="0" smtClean="0"/>
              <a:t>любовь </a:t>
            </a:r>
            <a:r>
              <a:rPr lang="ru-RU" b="1" dirty="0"/>
              <a:t>и интерес к природе</a:t>
            </a:r>
          </a:p>
          <a:p>
            <a:pPr lvl="0"/>
            <a:r>
              <a:rPr lang="ru-RU" b="1" dirty="0"/>
              <a:t>наблюдательность</a:t>
            </a:r>
          </a:p>
          <a:p>
            <a:pPr lvl="0"/>
            <a:r>
              <a:rPr lang="ru-RU" b="1" dirty="0"/>
              <a:t>тщательность в работе</a:t>
            </a:r>
          </a:p>
          <a:p>
            <a:pPr lvl="0"/>
            <a:r>
              <a:rPr lang="ru-RU" b="1" dirty="0"/>
              <a:t>физическая выносливость</a:t>
            </a:r>
          </a:p>
          <a:p>
            <a:endParaRPr lang="ru-RU" dirty="0"/>
          </a:p>
        </p:txBody>
      </p:sp>
      <p:pic>
        <p:nvPicPr>
          <p:cNvPr id="8" name="Picture 2" descr="https://www.jlobinles.by/images/news2018/11/%D0%AD%D0%BC%D0%B1%D0%BB%D0%B5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972470" cy="197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576265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Интересные факты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000108"/>
            <a:ext cx="8643998" cy="585789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             1</a:t>
            </a:r>
            <a:r>
              <a:rPr lang="ru-RU" sz="1800" b="1" dirty="0"/>
              <a:t>. В Национальном парке «Куршская коса» в Калининградской области </a:t>
            </a:r>
            <a:r>
              <a:rPr lang="ru-RU" sz="1800" b="1" dirty="0" smtClean="0"/>
              <a:t>        расположен </a:t>
            </a:r>
            <a:r>
              <a:rPr lang="ru-RU" sz="1800" b="1" dirty="0"/>
              <a:t>«Танцующий лес», где деревья застыли в необычных позах, будто изогнуты в танце. Некоторые стволы даже согнуты в кольцо. Причины таких аномалий разнообразны: это и действие ветра, и насекомые, повреждающие побеги молодых деревьев. Существуют поверья, что если человек пролезет сквозь такое кольцо и загадает желание — оно непременно сбудется. Или жизнь этого человека продлится на целый год, если он пролезет сквозь кольцо с правильной стороны.</a:t>
            </a:r>
          </a:p>
          <a:p>
            <a:r>
              <a:rPr lang="ru-RU" sz="1800" b="1" dirty="0"/>
              <a:t>2. В современном мире леса занимают 38 млн. кв. км площади, что составляет одну треть всей суши. Сравнительно недавно леса занимали 50% поверхности суши.</a:t>
            </a:r>
          </a:p>
          <a:p>
            <a:r>
              <a:rPr lang="ru-RU" sz="1800" b="1" dirty="0"/>
              <a:t>3. 25% всех лесов планеты расположены в России.</a:t>
            </a:r>
          </a:p>
          <a:p>
            <a:r>
              <a:rPr lang="ru-RU" sz="1800" b="1" dirty="0"/>
              <a:t>4. Одно дерево в среднем в течение года выделяет от 100 до 700 кг кислорода, абсорбирует 20 кг пыли, нейтрализует около 80 кг вредных веществ, связывает 35 кг углерода. В целом за год одно дерево фильтрует примерно 100 тысяч кубометров воздуха и снижает температуру вокруг себя на 4ºС.</a:t>
            </a:r>
          </a:p>
          <a:p>
            <a:r>
              <a:rPr lang="ru-RU" sz="1800" b="1" dirty="0"/>
              <a:t>5. На каждого человека планеты приходится примерно 50 деревьев, растущих на земле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320"/>
            <a:ext cx="6862018" cy="1143000"/>
          </a:xfrm>
        </p:spPr>
        <p:txBody>
          <a:bodyPr/>
          <a:lstStyle/>
          <a:p>
            <a:r>
              <a:rPr lang="ru-RU" b="1" dirty="0" err="1" smtClean="0">
                <a:latin typeface="Arial Black" pitchFamily="34" charset="0"/>
              </a:rPr>
              <a:t>Лесодендролог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Лесодендролог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785926"/>
            <a:ext cx="4857784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— </a:t>
            </a:r>
            <a:r>
              <a:rPr lang="ru-RU" b="1" dirty="0"/>
              <a:t>специалист по древесным растениям, а также кустарникам (от греч. </a:t>
            </a:r>
            <a:r>
              <a:rPr lang="ru-RU" b="1" dirty="0" err="1"/>
              <a:t>dendron</a:t>
            </a:r>
            <a:r>
              <a:rPr lang="ru-RU" b="1" dirty="0"/>
              <a:t> — дерево). Досконально разбираясь в особенностях различных древесных и кустарниковых растений, дендролог умело и эффективно сочетает их в насаждениях, соблюдая агротехнические правила выращивания.</a:t>
            </a:r>
            <a:endParaRPr lang="ru-RU" dirty="0"/>
          </a:p>
        </p:txBody>
      </p:sp>
      <p:pic>
        <p:nvPicPr>
          <p:cNvPr id="6" name="Содержимое 4" descr="Лесодендр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14290"/>
            <a:ext cx="1714512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Лесодендролог</a:t>
            </a:r>
            <a:r>
              <a:rPr lang="ru-RU" b="1" dirty="0"/>
              <a:t> должен обладать обширными познаниями в ботанике, ведь </a:t>
            </a:r>
            <a:r>
              <a:rPr lang="ru-RU" b="1" dirty="0" smtClean="0"/>
              <a:t> </a:t>
            </a:r>
            <a:r>
              <a:rPr lang="ru-RU" b="1" dirty="0"/>
              <a:t>на данный момент существует более 5 тысяч видов древесных пород. Дендрология как наука изучает не только внешнее строение всех видов древесных растений, но и биологические и экологические особенности, возможность их хозяйственного использования.</a:t>
            </a:r>
          </a:p>
          <a:p>
            <a:endParaRPr lang="ru-RU" dirty="0"/>
          </a:p>
        </p:txBody>
      </p:sp>
      <p:pic>
        <p:nvPicPr>
          <p:cNvPr id="7" name="Содержимое 4" descr="Лесодендр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14290"/>
            <a:ext cx="1714512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995488" y="571500"/>
            <a:ext cx="7148512" cy="589121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Профессии, связанные с лесом, накладывают свой отпечаток на людей, их выбравших: как правило, это люди добросовестные, самоотверженные и терпеливые. Ведь они работают не на сиюминутный результат, а на БУДУЩЕЕ: высаживая деревья сегодня, они закладывают основу леса, который будет шуметь и радовать людей лет через 100-200. Век леса гораздо более длинный, чем жизнь человека.</a:t>
            </a:r>
          </a:p>
          <a:p>
            <a:r>
              <a:rPr lang="ru-RU" b="1" dirty="0"/>
              <a:t>Профессия </a:t>
            </a:r>
            <a:r>
              <a:rPr lang="ru-RU" b="1" dirty="0" err="1"/>
              <a:t>лесодендролога</a:t>
            </a:r>
            <a:r>
              <a:rPr lang="ru-RU" b="1" dirty="0"/>
              <a:t> (дендролога) очень востребована в последнее время в озеленении и благоустройстве загородных домов, городских территорий и офисов.</a:t>
            </a:r>
          </a:p>
          <a:p>
            <a:endParaRPr lang="ru-RU" dirty="0"/>
          </a:p>
        </p:txBody>
      </p:sp>
      <p:pic>
        <p:nvPicPr>
          <p:cNvPr id="4" name="Содержимое 4" descr="Лесодендр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14290"/>
            <a:ext cx="1714512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6477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профессии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В</a:t>
            </a:r>
            <a:r>
              <a:rPr lang="ru-RU" b="1" dirty="0"/>
              <a:t> задачи </a:t>
            </a:r>
            <a:r>
              <a:rPr lang="ru-RU" b="1" dirty="0" err="1"/>
              <a:t>лесодендролога</a:t>
            </a:r>
            <a:r>
              <a:rPr lang="ru-RU" b="1" dirty="0"/>
              <a:t> (в лесном хозяйстве) входит:</a:t>
            </a:r>
          </a:p>
          <a:p>
            <a:pPr lvl="0"/>
            <a:r>
              <a:rPr lang="ru-RU" b="1" dirty="0"/>
              <a:t>улучшение состава и </a:t>
            </a:r>
            <a:r>
              <a:rPr lang="ru-RU" b="1" dirty="0" err="1"/>
              <a:t>воспроизводимости</a:t>
            </a:r>
            <a:r>
              <a:rPr lang="ru-RU" b="1" dirty="0"/>
              <a:t> естественных лесов;</a:t>
            </a:r>
          </a:p>
          <a:p>
            <a:pPr lvl="0"/>
            <a:r>
              <a:rPr lang="ru-RU" b="1" dirty="0"/>
              <a:t>устройство защитных лесных полос;</a:t>
            </a:r>
          </a:p>
          <a:p>
            <a:pPr lvl="0"/>
            <a:r>
              <a:rPr lang="ru-RU" b="1" dirty="0"/>
              <a:t>укрепление горных склонов;</a:t>
            </a:r>
          </a:p>
          <a:p>
            <a:pPr lvl="0"/>
            <a:r>
              <a:rPr lang="ru-RU" b="1" dirty="0"/>
              <a:t>установка подпорных стен.</a:t>
            </a:r>
          </a:p>
          <a:p>
            <a:endParaRPr lang="ru-RU" dirty="0"/>
          </a:p>
        </p:txBody>
      </p:sp>
      <p:pic>
        <p:nvPicPr>
          <p:cNvPr id="4" name="Содержимое 4" descr="Лесодендр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14290"/>
            <a:ext cx="1714512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274320"/>
            <a:ext cx="6790580" cy="1143000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Лесничий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Содержимое 6" descr="Лесничий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571636" cy="136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– </a:t>
            </a:r>
            <a:r>
              <a:rPr lang="ru-RU" b="1" dirty="0"/>
              <a:t>это специалист по лесоустройству, защите и использованию леса. Многие называют лесничего лесником, так вот: лесник и лесничий – две разные профессии.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C:\Documents and Settings\Горева\Рабочий стол\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3383915" cy="504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57626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Дендрологи успешно работают в области ландшафтного дизайна и озеленения.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Для </a:t>
            </a:r>
            <a:r>
              <a:rPr lang="ru-RU" b="1" dirty="0"/>
              <a:t>создания прекрасного и долговечного сада дендролог учитывает эстетические и биологические особенности деревьев, их размеры, соответствие климатической зоне, устойчивость к неблагоприятным факторам и многие другие особенности. В проектной документации по строительству и благоустройству территорий входит специальный раздел «Дендрология», в котором:</a:t>
            </a:r>
          </a:p>
          <a:p>
            <a:pPr lvl="0"/>
            <a:r>
              <a:rPr lang="ru-RU" b="1" dirty="0"/>
              <a:t>определяется состав и количество древесных насаждений;</a:t>
            </a:r>
          </a:p>
          <a:p>
            <a:pPr lvl="0"/>
            <a:r>
              <a:rPr lang="ru-RU" b="1" dirty="0"/>
              <a:t>выявляются ценные породы растущих на участке деревьев, не подлежащих устранению или пересаживанию;</a:t>
            </a:r>
          </a:p>
          <a:p>
            <a:pPr lvl="0"/>
            <a:r>
              <a:rPr lang="ru-RU" b="1" dirty="0"/>
              <a:t>составляется ДЕНДРОПЛАН УЧАСТКА с пространственной композицией ландшафта.</a:t>
            </a:r>
          </a:p>
          <a:p>
            <a:endParaRPr lang="ru-RU" dirty="0"/>
          </a:p>
        </p:txBody>
      </p:sp>
      <p:pic>
        <p:nvPicPr>
          <p:cNvPr id="4" name="Содержимое 4" descr="Лесодендр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14290"/>
            <a:ext cx="1714512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274638"/>
            <a:ext cx="721520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Кроме того, дендролог обязан: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поддерживать </a:t>
            </a:r>
            <a:r>
              <a:rPr lang="ru-RU" b="1" dirty="0"/>
              <a:t>и по возможности сохранять характерные черты ландшафта местности, которые имеют историческую значимость;</a:t>
            </a:r>
          </a:p>
          <a:p>
            <a:pPr lvl="0"/>
            <a:r>
              <a:rPr lang="ru-RU" b="1" dirty="0"/>
              <a:t>восстанавливать разрушенные земли (рекультивация ландшафтов);</a:t>
            </a:r>
          </a:p>
          <a:p>
            <a:pPr lvl="0"/>
            <a:r>
              <a:rPr lang="ru-RU" b="1" dirty="0"/>
              <a:t>разрабатывать и выполнять меры по рациональному использованию природных ландшафтов;</a:t>
            </a:r>
          </a:p>
          <a:p>
            <a:pPr lvl="0"/>
            <a:r>
              <a:rPr lang="ru-RU" b="1" dirty="0"/>
              <a:t>внедрять самые современные технологии выращивания посадочного материала;</a:t>
            </a:r>
          </a:p>
          <a:p>
            <a:pPr lvl="0"/>
            <a:r>
              <a:rPr lang="ru-RU" b="1" dirty="0"/>
              <a:t>вести учет древесных насаждений с составлением кадастра.</a:t>
            </a:r>
          </a:p>
          <a:p>
            <a:r>
              <a:rPr lang="ru-RU" b="1" dirty="0"/>
              <a:t>Значительно облегчает труд дендролога умение работать в автоматизированной системе АИС «Реестр зеленых насаждений».</a:t>
            </a:r>
          </a:p>
          <a:p>
            <a:endParaRPr lang="ru-RU" dirty="0"/>
          </a:p>
        </p:txBody>
      </p:sp>
      <p:pic>
        <p:nvPicPr>
          <p:cNvPr id="4" name="Содержимое 4" descr="Лесодендр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214290"/>
            <a:ext cx="1714512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6477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Место работы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Дендрологи </a:t>
            </a:r>
            <a:r>
              <a:rPr lang="ru-RU" b="1" dirty="0"/>
              <a:t>работают в лесотехнических и проектных ландшафтных организациях, на семенных станциях и в лесных питомниках, в экологических организациях, в частных фирмах этого профиля, у владельцев загородных домов. Научные работы по дендрологическому изучению видов осуществляются в лесохозяйственных научных учреждениях, дендрариях и ботанических садах.</a:t>
            </a:r>
          </a:p>
          <a:p>
            <a:r>
              <a:rPr lang="ru-RU" b="1" dirty="0"/>
              <a:t>Для озеленения офисов дендрологов нанимают крупные компании, офисные центры, владельцы ресторанов, кафе, магазинов.</a:t>
            </a:r>
          </a:p>
          <a:p>
            <a:endParaRPr lang="ru-RU" dirty="0"/>
          </a:p>
        </p:txBody>
      </p:sp>
      <p:pic>
        <p:nvPicPr>
          <p:cNvPr id="4" name="Содержимое 4" descr="Лесодендр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214290"/>
            <a:ext cx="1714512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43339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Важные качества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любовь </a:t>
            </a:r>
            <a:r>
              <a:rPr lang="ru-RU" b="1" dirty="0"/>
              <a:t>к природе;</a:t>
            </a:r>
          </a:p>
          <a:p>
            <a:pPr lvl="0"/>
            <a:r>
              <a:rPr lang="ru-RU" b="1" dirty="0"/>
              <a:t>художественный вкус и фантазия;</a:t>
            </a:r>
          </a:p>
          <a:p>
            <a:pPr lvl="0"/>
            <a:r>
              <a:rPr lang="ru-RU" b="1" dirty="0"/>
              <a:t>при работе в лесу: смелость, находчивость, физическая выносливость.</a:t>
            </a:r>
          </a:p>
          <a:p>
            <a:endParaRPr lang="ru-RU" dirty="0"/>
          </a:p>
        </p:txBody>
      </p:sp>
      <p:pic>
        <p:nvPicPr>
          <p:cNvPr id="4" name="Содержимое 4" descr="Лесодендр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14290"/>
            <a:ext cx="1714512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600476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Где учат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Получить </a:t>
            </a:r>
            <a:r>
              <a:rPr lang="ru-RU" b="1" dirty="0"/>
              <a:t>профессию дендролога можно в лесотехнических ВУЗах, техникумах и колледжах, на биологических факультетах институтов и университетов по специальности «Инженер садово-паркового и ландшафтного строительства» или «Ландшафтная архитектура».</a:t>
            </a:r>
          </a:p>
          <a:p>
            <a:r>
              <a:rPr lang="ru-RU" b="1" dirty="0"/>
              <a:t>В России специалистов лесных профессий с высшим образованием готовят более 20 ВУЗов, специалистов среднего звена — 34 лесохозяйственных и 30 лесотехнических техникумов по разным специальностям.</a:t>
            </a:r>
          </a:p>
          <a:p>
            <a:endParaRPr lang="ru-RU" dirty="0"/>
          </a:p>
        </p:txBody>
      </p:sp>
      <p:pic>
        <p:nvPicPr>
          <p:cNvPr id="4" name="Содержимое 4" descr="Лесодендролог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214290"/>
            <a:ext cx="1714512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274320"/>
            <a:ext cx="69334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Парашютист-пожарный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Профессия парашютиста-пожарного считается элитной в сфере лесного хозяйства с момента основания </a:t>
            </a:r>
            <a:r>
              <a:rPr lang="ru-RU" b="1" dirty="0" err="1" smtClean="0"/>
              <a:t>авиалесоохраны</a:t>
            </a:r>
            <a:r>
              <a:rPr lang="ru-RU" b="1" dirty="0" smtClean="0"/>
              <a:t>. Это не просто </a:t>
            </a:r>
            <a:r>
              <a:rPr lang="ru-RU" b="1" dirty="0" err="1" smtClean="0"/>
              <a:t>привелегия</a:t>
            </a:r>
            <a:r>
              <a:rPr lang="ru-RU" b="1" dirty="0" smtClean="0"/>
              <a:t> к таким специалистам, а уважение за их уникальный, сложный и интересный труд.</a:t>
            </a:r>
            <a:endParaRPr lang="ru-RU" b="1" dirty="0"/>
          </a:p>
        </p:txBody>
      </p:sp>
      <p:pic>
        <p:nvPicPr>
          <p:cNvPr id="1026" name="Picture 2" descr="C:\Documents and Settings\Горева\Рабочий стол\пож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4981436" cy="3320020"/>
          </a:xfrm>
          <a:prstGeom prst="rect">
            <a:avLst/>
          </a:prstGeom>
          <a:noFill/>
        </p:spPr>
      </p:pic>
      <p:pic>
        <p:nvPicPr>
          <p:cNvPr id="7" name="Picture 3" descr="C:\Documents and Settings\Горева\Рабочий стол\пож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571636" cy="129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320"/>
            <a:ext cx="34290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Образование </a:t>
            </a:r>
            <a:br>
              <a:rPr lang="ru-RU" b="1" dirty="0" smtClean="0"/>
            </a:br>
            <a:r>
              <a:rPr lang="ru-RU" b="1" dirty="0" smtClean="0"/>
              <a:t>профессии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214290"/>
            <a:ext cx="3867912" cy="650085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Понятие «парашютист-пожарный» появилось в далеком 1934 году. Тогда были совершены первые экспериментальные прыжки на лес под руководством Г. А. Макеева. Авиапарк лесоохраны состоял из бипланов У-2 (ПО-2), которые имели открытую кабину и помещали на борт не более 2-х человек. Конечно, 2 человека в тайге мало чего сделают, но, в то время их главной задачей было мобилизовать местное население и организовать тушение лесного пожара. В довоенное время для людей, парашютист, который прыгнул на их поселок с самолета, имел огромное влияние и уважение. Не будь этого «пришельца», многие деревни были бы уничтожены огнем</a:t>
            </a:r>
            <a:endParaRPr lang="ru-RU" dirty="0"/>
          </a:p>
        </p:txBody>
      </p:sp>
      <p:pic>
        <p:nvPicPr>
          <p:cNvPr id="5" name="Picture 2" descr="C:\Documents and Settings\Горева\Рабочий стол\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214554"/>
            <a:ext cx="5205072" cy="2357454"/>
          </a:xfrm>
          <a:prstGeom prst="rect">
            <a:avLst/>
          </a:prstGeom>
          <a:noFill/>
        </p:spPr>
      </p:pic>
      <p:pic>
        <p:nvPicPr>
          <p:cNvPr id="6" name="Picture 3" descr="C:\Documents and Settings\Горева\Рабочий стол\пож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540521" cy="126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274320"/>
            <a:ext cx="4000528" cy="1143000"/>
          </a:xfrm>
        </p:spPr>
        <p:txBody>
          <a:bodyPr/>
          <a:lstStyle/>
          <a:p>
            <a:r>
              <a:rPr lang="ru-RU" b="1" dirty="0" smtClean="0"/>
              <a:t>Жесткий отбор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76088" y="642918"/>
            <a:ext cx="3867912" cy="6215082"/>
          </a:xfrm>
        </p:spPr>
        <p:txBody>
          <a:bodyPr>
            <a:no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До недавнего времени, парашютные группы составляли основной боевой костяк всей службы </a:t>
            </a:r>
            <a:r>
              <a:rPr lang="ru-RU" sz="2000" b="1" dirty="0" err="1" smtClean="0"/>
              <a:t>авиалесоохраны</a:t>
            </a:r>
            <a:r>
              <a:rPr lang="ru-RU" sz="2000" b="1" dirty="0" smtClean="0"/>
              <a:t>. Чтобы получить свидетельство парашютиста-пожарного, кандидат проходит отбор по здоровью, изучает теоретическую часть на курсах при региональной авиабазе, и сдает нормативы по </a:t>
            </a:r>
            <a:r>
              <a:rPr lang="ru-RU" sz="2000" b="1" dirty="0" err="1" smtClean="0"/>
              <a:t>физподготовке</a:t>
            </a:r>
            <a:r>
              <a:rPr lang="ru-RU" sz="2000" b="1" dirty="0" smtClean="0"/>
              <a:t>. Заключительным этапом получения свидетельства являются практические прыжки с воздушного судна (Ан-2)</a:t>
            </a:r>
          </a:p>
          <a:p>
            <a:endParaRPr lang="ru-RU" sz="2000" dirty="0"/>
          </a:p>
        </p:txBody>
      </p:sp>
      <p:pic>
        <p:nvPicPr>
          <p:cNvPr id="2050" name="Picture 2" descr="C:\Documents and Settings\Горева\Рабочий стол\пож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285992"/>
            <a:ext cx="4980705" cy="3714776"/>
          </a:xfrm>
          <a:prstGeom prst="rect">
            <a:avLst/>
          </a:prstGeom>
          <a:noFill/>
        </p:spPr>
      </p:pic>
      <p:pic>
        <p:nvPicPr>
          <p:cNvPr id="7" name="Picture 3" descr="C:\Documents and Settings\Горева\Рабочий стол\пож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714512" cy="1407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5" y="642918"/>
            <a:ext cx="3786214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Работа для сильных духом и романтиков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29190" y="0"/>
            <a:ext cx="4214810" cy="6858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Не смотря на  престижность профессии, многие не рискуют бросать вызов стихии. Сложилось мнение, что прыжок с парашютом, тем более на лес, очень </a:t>
            </a:r>
            <a:r>
              <a:rPr lang="ru-RU" sz="2000" b="1" dirty="0" err="1" smtClean="0"/>
              <a:t>травмоопасное</a:t>
            </a:r>
            <a:r>
              <a:rPr lang="ru-RU" sz="2000" b="1" dirty="0" smtClean="0"/>
              <a:t> занятие. Но, это ошибочное мнение. на заводах различных отраслей больше несчастных случаев, чем при прыжке на дикую тайгу. Другое дело, когда опасность кроется в тушении самого лесного пожара. Лесной пожар — стихия, развитие которой предугадать практически невозможно. Природные факторы, погодные условия могут подвергнуть воздушный десант трагической опасности. </a:t>
            </a:r>
            <a:endParaRPr lang="ru-RU" sz="2000" b="1" dirty="0"/>
          </a:p>
        </p:txBody>
      </p:sp>
      <p:pic>
        <p:nvPicPr>
          <p:cNvPr id="3074" name="Picture 2" descr="C:\Documents and Settings\Горева\Рабочий стол\пож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86058"/>
            <a:ext cx="4933848" cy="3429024"/>
          </a:xfrm>
          <a:prstGeom prst="rect">
            <a:avLst/>
          </a:prstGeom>
          <a:noFill/>
        </p:spPr>
      </p:pic>
      <p:pic>
        <p:nvPicPr>
          <p:cNvPr id="7" name="Picture 3" descr="C:\Documents and Settings\Горева\Рабочий стол\пож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478896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cap="all" dirty="0" smtClean="0"/>
              <a:t>ЧЕМ КАЖДЫЙ МОЖЕТ ПОМОЧЬ ЛЕСУ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Любой, кто заботится о природе, может принять участие в различных проектах по сохранению лесов, потому что лесу нужна помощь не только профессионалов, но и неравнодушных людей. Это – и субботники, когда волонтеры помогают убирать мусор; и добровольные пожарные, и конечно, помощь в восстановлении лесов.</a:t>
            </a:r>
          </a:p>
          <a:p>
            <a:r>
              <a:rPr lang="ru-RU" dirty="0" smtClean="0"/>
              <a:t>Сейчас появились специальные сервисы, благодаря которым можно внести свой вклад в защиту нашего зеленого наследия. Каждый может посадить собственное дерево или восстановить несколько гектаров леса, не выходя из дома, достаточно обратиться к сервису </a:t>
            </a:r>
            <a:r>
              <a:rPr lang="ru-RU" dirty="0" err="1" smtClean="0"/>
              <a:t>лесовосстановления</a:t>
            </a:r>
            <a:r>
              <a:rPr lang="ru-RU" dirty="0" smtClean="0"/>
              <a:t>. Подобные сервисы, как и наш “Сохрани лес”, аккумулируют платежи и направляют их в лесничества, где деревья пострадали от пожаров, болезней и даже незаконной рубки. Дополнительное финансирование позволяет лесничествам и </a:t>
            </a:r>
            <a:r>
              <a:rPr lang="ru-RU" dirty="0" err="1" smtClean="0"/>
              <a:t>нацпаркам</a:t>
            </a:r>
            <a:r>
              <a:rPr lang="ru-RU" dirty="0" smtClean="0"/>
              <a:t> быстрее восстанавливать утраченные леса, закупать технику для мониторинга участков, привлекать дополнительные руки для посадки леса, ведь каждое дерево высаживается вручную и замены этому труду не существует. И здесь я снова хочу сказать спасибо работникам лесного хозяйства – именно они помогают лесу вырасти. Ухаживают за посадками, пропалывают гряды, обеспечивают саженцам доступ к свету и воде, проводят мониторинги приживаемости и дополняют участки, если это требуется. Так, за 5-7 лет “лесные грядки” с саженцами становятся густым молодым лесом.</a:t>
            </a:r>
          </a:p>
          <a:p>
            <a:r>
              <a:rPr lang="ru-RU" dirty="0" smtClean="0"/>
              <a:t>Экологическое </a:t>
            </a:r>
            <a:r>
              <a:rPr lang="ru-RU" dirty="0" err="1" smtClean="0"/>
              <a:t>волонтерство</a:t>
            </a:r>
            <a:r>
              <a:rPr lang="ru-RU" dirty="0" smtClean="0"/>
              <a:t>, будь то физическая помощь или финансовая поддержка – это возможность помочь природе и людям, для которых защита лесного хозяйства стала делом всей жизни. Посадка деревьев, очистка территории от мусора, разметка и обустройство </a:t>
            </a:r>
            <a:r>
              <a:rPr lang="ru-RU" dirty="0" err="1" smtClean="0"/>
              <a:t>экотроп</a:t>
            </a:r>
            <a:r>
              <a:rPr lang="ru-RU" dirty="0" smtClean="0"/>
              <a:t> принесут ощутимую пользу экосистеме и станут выражением благодарности работникам лесного хозяйства за их нелегкий и самоотверженный труд.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5112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Лесничий – </a:t>
            </a:r>
            <a:r>
              <a:rPr lang="ru-RU" sz="3600" b="1" dirty="0" err="1" smtClean="0"/>
              <a:t>лесоуправитель</a:t>
            </a:r>
            <a:r>
              <a:rPr lang="ru-RU" sz="3600" b="1" dirty="0" smtClean="0"/>
              <a:t>. Он отвечает за жизнь лесного хозяйства (лесхоза) в целом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85926"/>
            <a:ext cx="7498080" cy="4929222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 smtClean="0"/>
              <a:t>Лесничего </a:t>
            </a:r>
            <a:r>
              <a:rPr lang="ru-RU" sz="5000" b="1" dirty="0"/>
              <a:t>интересует не только охрана деревьев и животных от преступников, но и помощь лесу как экосистеме. Лесничий отвечает за то, чтобы рубка деревьев не вредила лесу, чтобы вырубленные или выгоревшие места вовремя засаживались новыми деревьями, чтобы не было завалов старых поваленных стволов и т.д. Он организует подготовку семян и саженцев, определяет время и место посадки. Благодаря усилиям лесничего и его помощников, вместо пустоши может вырасти целый искусственный лес, так называемые лесопосадки.</a:t>
            </a:r>
            <a:br>
              <a:rPr lang="ru-RU" sz="5000" b="1" dirty="0"/>
            </a:br>
            <a:r>
              <a:rPr lang="ru-RU" sz="5000" b="1" dirty="0"/>
              <a:t>Также лесничие ведут прокладку просек, которые делят лес на кварталы, на случай пожара проводят окапывание лесов по краю (преграда для низового огня) и регулярно проверяют состояние просек и вскопанных участков.</a:t>
            </a:r>
            <a:br>
              <a:rPr lang="ru-RU" sz="5000" b="1" dirty="0"/>
            </a:br>
            <a:r>
              <a:rPr lang="ru-RU" sz="5000" b="1" dirty="0"/>
              <a:t>Иными словами, лесничий занимается лесоустройством, ведёт хозяйственную работу – не случайно организации, управляющие лесами, называются лесхозами или леспромхозами.</a:t>
            </a:r>
            <a:r>
              <a:rPr lang="ru-RU" sz="5000" dirty="0"/>
              <a:t/>
            </a:r>
            <a:br>
              <a:rPr lang="ru-RU" sz="5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6" descr="Лесничий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7000924" cy="14398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Рядовой лесничий подчиняется главному лесничему лесхоза (лесничества).</a:t>
            </a:r>
            <a:br>
              <a:rPr lang="ru-RU" sz="2800" b="1" dirty="0" smtClean="0"/>
            </a:br>
            <a:r>
              <a:rPr lang="ru-RU" sz="2800" b="1" dirty="0" smtClean="0"/>
              <a:t>При этом он возглавляет службу лесников, лесоводов, участковых техников и т.д.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Чтобы лес оставался здоровым, лесничий отслеживает признаки болезней, появление насекомых-вредителей. Если нужно,  планирует санитарную вырубку деревьев. Во время такой вырубки удаляются больные, поврежденные и усыхающие деревья, т.е. те, что уже невозможно вылечить. Часто больное дерево само превращается в рассадник вредителей или инфекции.  Например, спиленные заражённые древоточцем деревья, ни в коем случае нельзя оставлять рядом со здоровыми. И лесничий организует вывоз и утилизацию больных деревьев.</a:t>
            </a:r>
            <a:br>
              <a:rPr lang="ru-RU" b="1" dirty="0"/>
            </a:br>
            <a:r>
              <a:rPr lang="ru-RU" b="1" dirty="0"/>
              <a:t>Но даже если нет опасности заражения, в лесу не должно оставаться больших завалов. Как и сухостой, они опасны: при лесном пожаре сухая трухлявая древесина станет быстрым проводником для пламени</a:t>
            </a:r>
            <a:r>
              <a:rPr lang="ru-RU" dirty="0"/>
              <a:t>. 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6" descr="Лесничий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86201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106" y="285728"/>
            <a:ext cx="7004894" cy="5962672"/>
          </a:xfrm>
        </p:spPr>
        <p:txBody>
          <a:bodyPr>
            <a:noAutofit/>
          </a:bodyPr>
          <a:lstStyle/>
          <a:p>
            <a:r>
              <a:rPr lang="ru-RU" sz="2000" b="1" dirty="0"/>
              <a:t>Чтобы правильно провести вырубку, нужно хорошо знать биологию вредителей, с которыми предстоит бороться. В некоторых случаях вырубку проводят зимой, в других – летом и т.д</a:t>
            </a:r>
            <a:r>
              <a:rPr lang="ru-RU" sz="2000" b="1" dirty="0" smtClean="0"/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При этом надо учитывать, подросла ли смена пострадавшим деревьям. Когда речь идет о ценных породах, редких экземплярах или просто о деревьях, имеющих историческое значение, их стараются сохранять как можно дольше. Для этого используют специальные средства и стараются застать проблему в самом начале</a:t>
            </a:r>
            <a:r>
              <a:rPr lang="ru-RU" sz="2000" b="1" dirty="0" smtClean="0"/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Для хорошей работы лесничему требуются глубокие знания, которые даёт высшее образование.</a:t>
            </a:r>
            <a:br>
              <a:rPr lang="ru-RU" sz="2000" b="1" dirty="0"/>
            </a:br>
            <a:r>
              <a:rPr lang="ru-RU" sz="2000" b="1" dirty="0"/>
              <a:t>Однако не надо думать, что лесничий – это стратег лесного хозяйства, который может только руководить и сам своими руками ничего не делает.</a:t>
            </a:r>
            <a:br>
              <a:rPr lang="ru-RU" sz="2000" b="1" dirty="0"/>
            </a:br>
            <a:r>
              <a:rPr lang="ru-RU" sz="2000" b="1" dirty="0"/>
              <a:t>Лесничий должен хорошо знать свой лес и поэтому много по нему ходит. Он участвует в процессе вырубки, посадки, лечения деревьев. Ему случается работать не только с картой и карандашом, но также бензопилой и лопатой.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Содержимое 6" descr="Лесничий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7905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Рабочее место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Лесничие </a:t>
            </a:r>
            <a:r>
              <a:rPr lang="ru-RU" b="1" dirty="0"/>
              <a:t>работают в лесопарковых хозяйствах, лесничествах, лесхозах, леспромхозах, охотничьих хозяйствах (наряду с егерями), заповедниках, заказниках, в фирмах по озеленению городов, на предприятиях по заготовке и переработке леса, в экспедициях по лесоустройству, экологических службах, управлениях по лесному хозяйству.</a:t>
            </a:r>
          </a:p>
          <a:p>
            <a:endParaRPr lang="ru-RU" dirty="0"/>
          </a:p>
        </p:txBody>
      </p:sp>
      <p:pic>
        <p:nvPicPr>
          <p:cNvPr id="4" name="Содержимое 6" descr="Лесничий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8620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Важные качества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Профессия </a:t>
            </a:r>
            <a:r>
              <a:rPr lang="ru-RU" b="1" dirty="0"/>
              <a:t>лесничего предполагает не просто любовь к лесу, ему необходимо мышление эколога. Ему нужны  трудолюбие, методичность, желание пополнять свои знания каждый день. А также крепкое здоровье и способность к ручному труду.</a:t>
            </a:r>
          </a:p>
          <a:p>
            <a:endParaRPr lang="ru-RU" dirty="0"/>
          </a:p>
        </p:txBody>
      </p:sp>
      <p:pic>
        <p:nvPicPr>
          <p:cNvPr id="4" name="Содержимое 6" descr="Лесничий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276</TotalTime>
  <Words>1726</Words>
  <Application>Microsoft Office PowerPoint</Application>
  <PresentationFormat>Экран (4:3)</PresentationFormat>
  <Paragraphs>153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Солнцестояние</vt:lpstr>
      <vt:lpstr>Лесные профессии</vt:lpstr>
      <vt:lpstr>Слайд 2</vt:lpstr>
      <vt:lpstr>Слайд 3</vt:lpstr>
      <vt:lpstr>Лесничий</vt:lpstr>
      <vt:lpstr>Лесничий – лесоуправитель. Он отвечает за жизнь лесного хозяйства (лесхоза) в целом  </vt:lpstr>
      <vt:lpstr>Рядовой лесничий подчиняется главному лесничему лесхоза (лесничества). При этом он возглавляет службу лесников, лесоводов, участковых техников и т.д.</vt:lpstr>
      <vt:lpstr>Слайд 7</vt:lpstr>
      <vt:lpstr>Рабочее место </vt:lpstr>
      <vt:lpstr>Важные качества </vt:lpstr>
      <vt:lpstr>Знания и навыки </vt:lpstr>
      <vt:lpstr>Где учат </vt:lpstr>
      <vt:lpstr>Эколог  (инженер-эколог)</vt:lpstr>
      <vt:lpstr>Эколог выявляет причины катаклизмов природы и разрабатывает возможности снижения воздействия людского фактора на окружающую среду. </vt:lpstr>
      <vt:lpstr>Слайд 14</vt:lpstr>
      <vt:lpstr>Слайд 15</vt:lpstr>
      <vt:lpstr>Необходимые профессиональные навыки и знания </vt:lpstr>
      <vt:lpstr>Личные качества </vt:lpstr>
      <vt:lpstr>Основные места работы экологов: </vt:lpstr>
      <vt:lpstr>Обучение </vt:lpstr>
      <vt:lpstr>Лесник</vt:lpstr>
      <vt:lpstr>Лесник – это сотрудник лесничества, работник  государственной лесной охраны.</vt:lpstr>
      <vt:lpstr>За каждым лесником закреплен участок леса – лесной обход, – за который он и отвечает.</vt:lpstr>
      <vt:lpstr>Самая большая опасность для леса – это пожар</vt:lpstr>
      <vt:lpstr>Рабочее место </vt:lpstr>
      <vt:lpstr>Важные качества </vt:lpstr>
      <vt:lpstr>Знания и навыки </vt:lpstr>
      <vt:lpstr>Где учат</vt:lpstr>
      <vt:lpstr>Лесопатолог</vt:lpstr>
      <vt:lpstr>Современный лесопатолог — это не просто лесовод, но и миколог (специалист по грибам), и энтомолог (специалист по насекомым), и химик.</vt:lpstr>
      <vt:lpstr>Профессия лесопатолога считается одной из самых редких.</vt:lpstr>
      <vt:lpstr>Особенности профессии </vt:lpstr>
      <vt:lpstr>В обязанности лесопатолога, кроме вышеуказанных функций входят: </vt:lpstr>
      <vt:lpstr>Место работы </vt:lpstr>
      <vt:lpstr>Важные качества </vt:lpstr>
      <vt:lpstr>Интересные факты </vt:lpstr>
      <vt:lpstr>Лесодендролог</vt:lpstr>
      <vt:lpstr>Слайд 37</vt:lpstr>
      <vt:lpstr>Слайд 38</vt:lpstr>
      <vt:lpstr>Особенности профессии </vt:lpstr>
      <vt:lpstr>Дендрологи успешно работают в области ландшафтного дизайна и озеленения.</vt:lpstr>
      <vt:lpstr>Кроме того, дендролог обязан: </vt:lpstr>
      <vt:lpstr>Место работы </vt:lpstr>
      <vt:lpstr>Важные качества </vt:lpstr>
      <vt:lpstr>Где учат </vt:lpstr>
      <vt:lpstr>Парашютист-пожарный</vt:lpstr>
      <vt:lpstr>Образование  профессии</vt:lpstr>
      <vt:lpstr>Жесткий отбор</vt:lpstr>
      <vt:lpstr>Работа для сильных духом и романтиков  </vt:lpstr>
      <vt:lpstr>ЧЕМ КАЖДЫЙ МОЖЕТ ПОМОЧЬ ЛЕСУ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31</cp:revision>
  <dcterms:created xsi:type="dcterms:W3CDTF">2015-04-16T05:01:13Z</dcterms:created>
  <dcterms:modified xsi:type="dcterms:W3CDTF">2023-11-15T12:03:31Z</dcterms:modified>
</cp:coreProperties>
</file>