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321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28" autoAdjust="0"/>
    <p:restoredTop sz="94660"/>
  </p:normalViewPr>
  <p:slideViewPr>
    <p:cSldViewPr>
      <p:cViewPr varScale="1">
        <p:scale>
          <a:sx n="92" d="100"/>
          <a:sy n="92" d="100"/>
        </p:scale>
        <p:origin x="-4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3C2-D84D-4100-8D6D-B962DA22834C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5A8F-0BBB-4F33-B559-DCAED97C2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3C2-D84D-4100-8D6D-B962DA22834C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5A8F-0BBB-4F33-B559-DCAED97C2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3C2-D84D-4100-8D6D-B962DA22834C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5A8F-0BBB-4F33-B559-DCAED97C2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FDDE3C2-D84D-4100-8D6D-B962DA22834C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D25A8F-0BBB-4F33-B559-DCAED97C2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3C2-D84D-4100-8D6D-B962DA22834C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D25A8F-0BBB-4F33-B559-DCAED97C25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3C2-D84D-4100-8D6D-B962DA22834C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CD25A8F-0BBB-4F33-B559-DCAED97C25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FDDE3C2-D84D-4100-8D6D-B962DA22834C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CD25A8F-0BBB-4F33-B559-DCAED97C25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FDDE3C2-D84D-4100-8D6D-B962DA22834C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CD25A8F-0BBB-4F33-B559-DCAED97C25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3C2-D84D-4100-8D6D-B962DA22834C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D25A8F-0BBB-4F33-B559-DCAED97C2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3C2-D84D-4100-8D6D-B962DA22834C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D25A8F-0BBB-4F33-B559-DCAED97C2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3C2-D84D-4100-8D6D-B962DA22834C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D25A8F-0BBB-4F33-B559-DCAED97C25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3C2-D84D-4100-8D6D-B962DA22834C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5A8F-0BBB-4F33-B559-DCAED97C2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FDDE3C2-D84D-4100-8D6D-B962DA22834C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CD25A8F-0BBB-4F33-B559-DCAED97C25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3C2-D84D-4100-8D6D-B962DA22834C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5A8F-0BBB-4F33-B559-DCAED97C2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FDDE3C2-D84D-4100-8D6D-B962DA22834C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CD25A8F-0BBB-4F33-B559-DCAED97C2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3C2-D84D-4100-8D6D-B962DA22834C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5A8F-0BBB-4F33-B559-DCAED97C2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3C2-D84D-4100-8D6D-B962DA22834C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5A8F-0BBB-4F33-B559-DCAED97C2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3C2-D84D-4100-8D6D-B962DA22834C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5A8F-0BBB-4F33-B559-DCAED97C2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3C2-D84D-4100-8D6D-B962DA22834C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5A8F-0BBB-4F33-B559-DCAED97C2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3C2-D84D-4100-8D6D-B962DA22834C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5A8F-0BBB-4F33-B559-DCAED97C2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3C2-D84D-4100-8D6D-B962DA22834C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5A8F-0BBB-4F33-B559-DCAED97C2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3C2-D84D-4100-8D6D-B962DA22834C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5A8F-0BBB-4F33-B559-DCAED97C2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DE3C2-D84D-4100-8D6D-B962DA22834C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25A8F-0BBB-4F33-B559-DCAED97C2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FDDE3C2-D84D-4100-8D6D-B962DA22834C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CD25A8F-0BBB-4F33-B559-DCAED97C2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Заглянем в мир новых профессии</a:t>
            </a:r>
            <a:endParaRPr lang="ru-RU" dirty="0"/>
          </a:p>
        </p:txBody>
      </p:sp>
      <p:pic>
        <p:nvPicPr>
          <p:cNvPr id="4" name="Picture 5" descr="Безымянный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43250" y="1714488"/>
            <a:ext cx="4286270" cy="4071966"/>
          </a:xfrm>
          <a:prstGeom prst="rect">
            <a:avLst/>
          </a:prstGeom>
          <a:noFill/>
          <a:ln w="38100">
            <a:solidFill>
              <a:srgbClr val="666699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6" descr="Референт-правая рука руководителя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714488"/>
            <a:ext cx="302618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86248" y="1071546"/>
            <a:ext cx="450059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3F3F5F"/>
                </a:solidFill>
                <a:latin typeface="Times New Roman" pitchFamily="18" charset="0"/>
              </a:rPr>
              <a:t> </a:t>
            </a:r>
            <a:r>
              <a:rPr lang="ru-RU" sz="4000" b="1" u="sng" dirty="0" smtClean="0">
                <a:solidFill>
                  <a:srgbClr val="3F3F5F"/>
                </a:solidFill>
                <a:latin typeface="Times New Roman" pitchFamily="18" charset="0"/>
              </a:rPr>
              <a:t>РЕФЕРЕНТ –</a:t>
            </a:r>
            <a:r>
              <a:rPr lang="ru-RU" sz="4000" dirty="0" smtClean="0">
                <a:solidFill>
                  <a:srgbClr val="3F3F5F"/>
                </a:solidFill>
                <a:latin typeface="Times New Roman" pitchFamily="18" charset="0"/>
              </a:rPr>
              <a:t> должностное лицо, готовящее доклады руководителю, консультирующее по определенным вопросам, дающее рекомендации</a:t>
            </a:r>
            <a:endParaRPr lang="ru-RU" sz="4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C0000"/>
                </a:solidFill>
                <a:latin typeface="Times New Roman" pitchFamily="18" charset="0"/>
              </a:rPr>
              <a:t>Постижер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F3F5F"/>
                </a:solidFill>
                <a:latin typeface="Times New Roman" pitchFamily="18" charset="0"/>
              </a:rPr>
              <a:t> </a:t>
            </a:r>
            <a:r>
              <a:rPr lang="ru-RU" dirty="0" err="1" smtClean="0">
                <a:solidFill>
                  <a:srgbClr val="3F3F5F"/>
                </a:solidFill>
                <a:latin typeface="Times New Roman" pitchFamily="18" charset="0"/>
              </a:rPr>
              <a:t>Пастижер</a:t>
            </a:r>
            <a:r>
              <a:rPr lang="ru-RU" dirty="0" smtClean="0">
                <a:solidFill>
                  <a:srgbClr val="3F3F5F"/>
                </a:solidFill>
                <a:latin typeface="Times New Roman" pitchFamily="18" charset="0"/>
              </a:rPr>
              <a:t> – специалист по изготовлению из натуральных волос и искусственных волокон париков, усов, бород и </a:t>
            </a:r>
            <a:r>
              <a:rPr lang="ru-RU" dirty="0" err="1" smtClean="0">
                <a:solidFill>
                  <a:srgbClr val="3F3F5F"/>
                </a:solidFill>
                <a:latin typeface="Times New Roman" pitchFamily="18" charset="0"/>
              </a:rPr>
              <a:t>бакенбардов</a:t>
            </a:r>
            <a:r>
              <a:rPr lang="ru-RU" dirty="0" smtClean="0">
                <a:solidFill>
                  <a:srgbClr val="3F3F5F"/>
                </a:solidFill>
                <a:latin typeface="Times New Roman" pitchFamily="18" charset="0"/>
              </a:rPr>
              <a:t>.</a:t>
            </a:r>
            <a:endParaRPr lang="ru-RU" dirty="0"/>
          </a:p>
        </p:txBody>
      </p:sp>
      <p:pic>
        <p:nvPicPr>
          <p:cNvPr id="4" name="Picture 9" descr="1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3716338"/>
            <a:ext cx="1905000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191s_IMG_8514_resize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65900" y="3500438"/>
            <a:ext cx="1868488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C0000"/>
                </a:solidFill>
                <a:latin typeface="Times New Roman" pitchFamily="18" charset="0"/>
              </a:rPr>
              <a:t>Профконсультант</a:t>
            </a:r>
            <a:endParaRPr lang="ru-RU" dirty="0"/>
          </a:p>
        </p:txBody>
      </p:sp>
      <p:pic>
        <p:nvPicPr>
          <p:cNvPr id="4" name="Picture 9" descr="gdimage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3000396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643306" y="1214422"/>
            <a:ext cx="50006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3F3F5F"/>
                </a:solidFill>
                <a:latin typeface="Times New Roman" pitchFamily="18" charset="0"/>
              </a:rPr>
              <a:t> Пока профконсультанты используются главным образом в центрах занятости. Однако по мере осознания значимости этой профессии границы ее </a:t>
            </a:r>
            <a:r>
              <a:rPr lang="ru-RU" sz="2800" dirty="0" err="1" smtClean="0">
                <a:solidFill>
                  <a:srgbClr val="3F3F5F"/>
                </a:solidFill>
                <a:latin typeface="Times New Roman" pitchFamily="18" charset="0"/>
              </a:rPr>
              <a:t>востребованности</a:t>
            </a:r>
            <a:r>
              <a:rPr lang="ru-RU" sz="2800" dirty="0" smtClean="0">
                <a:solidFill>
                  <a:srgbClr val="3F3F5F"/>
                </a:solidFill>
                <a:latin typeface="Times New Roman" pitchFamily="18" charset="0"/>
              </a:rPr>
              <a:t> существенно расширятся: для осуществления </a:t>
            </a:r>
            <a:r>
              <a:rPr lang="ru-RU" sz="2800" dirty="0" err="1" smtClean="0">
                <a:solidFill>
                  <a:srgbClr val="3F3F5F"/>
                </a:solidFill>
                <a:latin typeface="Times New Roman" pitchFamily="18" charset="0"/>
              </a:rPr>
              <a:t>профподбора</a:t>
            </a:r>
            <a:r>
              <a:rPr lang="ru-RU" sz="2800" dirty="0" smtClean="0">
                <a:solidFill>
                  <a:srgbClr val="3F3F5F"/>
                </a:solidFill>
                <a:latin typeface="Times New Roman" pitchFamily="18" charset="0"/>
              </a:rPr>
              <a:t> кадров на предприятиях и организациях, для работы со школьниками, студентами и т.д.</a:t>
            </a:r>
            <a:endParaRPr lang="ru-RU" sz="2800" dirty="0"/>
          </a:p>
        </p:txBody>
      </p:sp>
      <p:pic>
        <p:nvPicPr>
          <p:cNvPr id="6" name="Picture 7" descr="Центр занятости приглашает на первый областной форум профконсультанто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929066"/>
            <a:ext cx="3000396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C0000"/>
                </a:solidFill>
                <a:latin typeface="Times New Roman" pitchFamily="18" charset="0"/>
              </a:rPr>
              <a:t>Парфюмер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F3F5F"/>
                </a:solidFill>
                <a:latin typeface="Times New Roman" pitchFamily="18" charset="0"/>
              </a:rPr>
              <a:t> Во всем мире около 400 парфюмеров. Хороший парфюмер должен уметь разбираться в ароматах, строить из них композиции, иметь память на запахи. Нужно долго тренироваться, чтобы выучить всю парфюмерную палитру </a:t>
            </a:r>
            <a:endParaRPr lang="ru-RU" dirty="0"/>
          </a:p>
        </p:txBody>
      </p:sp>
      <p:pic>
        <p:nvPicPr>
          <p:cNvPr id="4" name="Picture 7" descr="0000189812-previe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4646612"/>
            <a:ext cx="2951163" cy="221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scent-sation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4691063"/>
            <a:ext cx="2519363" cy="216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C0000"/>
                </a:solidFill>
                <a:latin typeface="Times New Roman" pitchFamily="18" charset="0"/>
              </a:rPr>
              <a:t>Пит-босс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F3F5F"/>
                </a:solidFill>
                <a:latin typeface="Times New Roman" pitchFamily="18" charset="0"/>
              </a:rPr>
              <a:t> Пит-босс – руководитель среднего звена в казино. Обязанности самые широкие и прежде всего контроль за всем, что происходит в игровом зале.</a:t>
            </a:r>
            <a:endParaRPr lang="ru-RU" dirty="0" smtClean="0"/>
          </a:p>
        </p:txBody>
      </p:sp>
      <p:pic>
        <p:nvPicPr>
          <p:cNvPr id="4" name="Picture 5" descr="e0851bb1c8a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857628"/>
            <a:ext cx="3408362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C0000"/>
                </a:solidFill>
              </a:rPr>
              <a:t> </a:t>
            </a:r>
            <a:r>
              <a:rPr lang="ru-RU" b="1" dirty="0" smtClean="0">
                <a:solidFill>
                  <a:srgbClr val="CC0000"/>
                </a:solidFill>
                <a:latin typeface="Times New Roman" pitchFamily="18" charset="0"/>
              </a:rPr>
              <a:t>Крупье</a:t>
            </a:r>
            <a:r>
              <a:rPr lang="ru-RU" dirty="0" smtClean="0">
                <a:solidFill>
                  <a:srgbClr val="3F3F5F"/>
                </a:solidFill>
                <a:latin typeface="Times New Roman" pitchFamily="18" charset="0"/>
              </a:rPr>
              <a:t> </a:t>
            </a:r>
            <a:endParaRPr lang="ru-RU" dirty="0"/>
          </a:p>
        </p:txBody>
      </p:sp>
      <p:pic>
        <p:nvPicPr>
          <p:cNvPr id="4" name="Picture 5" descr="_Nitm8X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85860"/>
            <a:ext cx="3286148" cy="2162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53590-375x5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3500438"/>
            <a:ext cx="2328863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1173157215_ruk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1214422"/>
            <a:ext cx="360045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714612" y="3643314"/>
            <a:ext cx="535785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3F3F5F"/>
                </a:solidFill>
                <a:latin typeface="Times New Roman" pitchFamily="18" charset="0"/>
              </a:rPr>
              <a:t> </a:t>
            </a:r>
            <a:r>
              <a:rPr lang="ru-RU" sz="2400" dirty="0" smtClean="0">
                <a:solidFill>
                  <a:srgbClr val="3F3F5F"/>
                </a:solidFill>
                <a:latin typeface="Times New Roman" pitchFamily="18" charset="0"/>
              </a:rPr>
              <a:t>Для крупье важны физические параметры: рост (не ниже 160 см и не выше 190 см), приятная внешность, отсутствие дефектов речи, чистые руки (без нарушений кожного покрова), вес. Способность к устному счету - одно из непременных требований, предъявляемых к кандидатам.</a:t>
            </a:r>
            <a:endParaRPr lang="ru-RU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C0000"/>
                </a:solidFill>
                <a:latin typeface="Times New Roman" pitchFamily="18" charset="0"/>
              </a:rPr>
              <a:t>Дилер</a:t>
            </a:r>
            <a:endParaRPr lang="ru-RU" sz="5400" dirty="0"/>
          </a:p>
        </p:txBody>
      </p:sp>
      <p:pic>
        <p:nvPicPr>
          <p:cNvPr id="4" name="Picture 5" descr="sertifikat_l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736"/>
            <a:ext cx="33444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14810" y="1942439"/>
            <a:ext cx="421484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000" b="1" dirty="0" smtClean="0">
                <a:solidFill>
                  <a:srgbClr val="3F3F5F"/>
                </a:solidFill>
                <a:latin typeface="Times New Roman" pitchFamily="18" charset="0"/>
              </a:rPr>
              <a:t>Дилер</a:t>
            </a:r>
            <a:r>
              <a:rPr lang="ru-RU" sz="2000" dirty="0" smtClean="0">
                <a:solidFill>
                  <a:srgbClr val="3F3F5F"/>
                </a:solidFill>
                <a:latin typeface="Times New Roman" pitchFamily="18" charset="0"/>
              </a:rPr>
              <a:t> на рынке ценных бумаг  — это юридическое лицо, профессиональный участник рынка ценных бумаг, имеющий право совершать операции с ценными бумагами от своего имени и за свой счет.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solidFill>
                  <a:srgbClr val="3F3F5F"/>
                </a:solidFill>
                <a:latin typeface="Times New Roman" pitchFamily="18" charset="0"/>
              </a:rPr>
              <a:t>       Дилер является вашим контрагентом по каждой сделке. Все сделки совершаются между вами и дилером. Поэтому ваш проигрыш – это прибыль дилера. Ваш выигрыш – это убыток дилера. Если вы проигрываете, то дилер на этом зарабатывает. Если вы вдруг выигрываете, то дилер терпит убытки.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C0000"/>
                </a:solidFill>
                <a:latin typeface="Times New Roman" pitchFamily="18" charset="0"/>
              </a:rPr>
              <a:t>Титестер</a:t>
            </a:r>
            <a:endParaRPr lang="ru-RU" dirty="0"/>
          </a:p>
        </p:txBody>
      </p:sp>
      <p:pic>
        <p:nvPicPr>
          <p:cNvPr id="4" name="Picture 9" descr="CIMG061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142984"/>
            <a:ext cx="3886200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944938"/>
            <a:ext cx="3889375" cy="291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4500562" y="1571612"/>
            <a:ext cx="42862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3F3F5F"/>
                </a:solidFill>
                <a:latin typeface="Times New Roman" pitchFamily="18" charset="0"/>
              </a:rPr>
              <a:t> Титестер - дегустатор чая, оценивает по 50-60 образцов в день. Оценки идут по внешнему виду, вкусу, цвету листьев, аромату заварки</a:t>
            </a:r>
            <a:r>
              <a:rPr lang="ru-RU" sz="3200" b="1" dirty="0" smtClean="0">
                <a:solidFill>
                  <a:srgbClr val="3F3F5F"/>
                </a:solidFill>
                <a:latin typeface="Times New Roman" pitchFamily="18" charset="0"/>
              </a:rPr>
              <a:t>.</a:t>
            </a:r>
            <a:endParaRPr lang="ru-RU" sz="32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CC0000"/>
                </a:solidFill>
                <a:latin typeface="Times New Roman" pitchFamily="18" charset="0"/>
              </a:rPr>
              <a:t>Манимейкер</a:t>
            </a:r>
            <a:endParaRPr lang="ru-RU" dirty="0"/>
          </a:p>
        </p:txBody>
      </p:sp>
      <p:pic>
        <p:nvPicPr>
          <p:cNvPr id="4" name="Picture 7" descr="disc_el_com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00108"/>
            <a:ext cx="309563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29-06-7238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3789363"/>
            <a:ext cx="3240088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857620" y="1500175"/>
            <a:ext cx="485778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3F3F5F"/>
                </a:solidFill>
                <a:latin typeface="Times New Roman" pitchFamily="18" charset="0"/>
              </a:rPr>
              <a:t> Желание делать деньги “из воздуха” присуще всем представителям рода человеческого. Мечты о доходе, получаемом без затрат трудовых и денежных ресурсов, посещают каждого, особенно в детском и юношеском возрасте. Мечты о халяве по мере взросления уходят. Но отдельные личности остаются верными своим детским идеям. Они и формируют сословие </a:t>
            </a:r>
            <a:r>
              <a:rPr lang="ru-RU" sz="2400" dirty="0" err="1" smtClean="0">
                <a:solidFill>
                  <a:srgbClr val="3F3F5F"/>
                </a:solidFill>
                <a:latin typeface="Times New Roman" pitchFamily="18" charset="0"/>
              </a:rPr>
              <a:t>манимейкеров</a:t>
            </a:r>
            <a:r>
              <a:rPr lang="ru-RU" sz="2400" dirty="0" smtClean="0">
                <a:solidFill>
                  <a:srgbClr val="3F3F5F"/>
                </a:solidFill>
                <a:latin typeface="Times New Roman" pitchFamily="18" charset="0"/>
              </a:rPr>
              <a:t>.</a:t>
            </a:r>
            <a:endParaRPr lang="ru-RU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МОЖНО БЫТЬ КЕМ УГОДНО: ПРЕКРАСНЫМ, ЗНАЮЩИМ ВРАЧОМ, ВОДИТЕЛЕМ, ПИСАТЕЛЕМ, ГРУЗЧИКОМ.  ГЛАВНОЕ ПРИНОСИТЕ ЛЮДЯМ РАДОСТЬ СВОИМ ТРУДОМ, </a:t>
            </a:r>
            <a:r>
              <a:rPr lang="ru-RU" sz="3600" b="1" u="sng" dirty="0" smtClean="0">
                <a:solidFill>
                  <a:srgbClr val="FF0000"/>
                </a:solidFill>
              </a:rPr>
              <a:t>БУДЬТЕ ДОБРЫМИ И ОТЗЫВЧИВЫМИ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</a:t>
            </a:r>
            <a:r>
              <a:rPr lang="ru-RU" dirty="0" err="1" smtClean="0"/>
              <a:t>Копирайтер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00364" y="1600200"/>
            <a:ext cx="5686436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3F3F5F"/>
                </a:solidFill>
                <a:latin typeface="Times New Roman" pitchFamily="18" charset="0"/>
              </a:rPr>
              <a:t> Творчество </a:t>
            </a:r>
            <a:r>
              <a:rPr lang="ru-RU" dirty="0" err="1" smtClean="0">
                <a:solidFill>
                  <a:srgbClr val="3F3F5F"/>
                </a:solidFill>
                <a:latin typeface="Times New Roman" pitchFamily="18" charset="0"/>
              </a:rPr>
              <a:t>коперайтера</a:t>
            </a:r>
            <a:r>
              <a:rPr lang="ru-RU" dirty="0" smtClean="0">
                <a:solidFill>
                  <a:srgbClr val="3F3F5F"/>
                </a:solidFill>
                <a:latin typeface="Times New Roman" pitchFamily="18" charset="0"/>
              </a:rPr>
              <a:t> – это яркий, интересный, точный способ доставки информации в мозг или сердце потребителя. Само слово “</a:t>
            </a:r>
            <a:r>
              <a:rPr lang="ru-RU" dirty="0" err="1" smtClean="0">
                <a:solidFill>
                  <a:srgbClr val="3F3F5F"/>
                </a:solidFill>
                <a:latin typeface="Times New Roman" pitchFamily="18" charset="0"/>
              </a:rPr>
              <a:t>копирайтер</a:t>
            </a:r>
            <a:r>
              <a:rPr lang="ru-RU" dirty="0" smtClean="0">
                <a:solidFill>
                  <a:srgbClr val="3F3F5F"/>
                </a:solidFill>
                <a:latin typeface="Times New Roman" pitchFamily="18" charset="0"/>
              </a:rPr>
              <a:t>” приживалось долго, и представители этой профессии называли себя сценаристами, </a:t>
            </a:r>
            <a:r>
              <a:rPr lang="ru-RU" dirty="0" err="1" smtClean="0">
                <a:solidFill>
                  <a:srgbClr val="3F3F5F"/>
                </a:solidFill>
                <a:latin typeface="Times New Roman" pitchFamily="18" charset="0"/>
              </a:rPr>
              <a:t>криэйторами</a:t>
            </a:r>
            <a:r>
              <a:rPr lang="ru-RU" dirty="0" smtClean="0">
                <a:solidFill>
                  <a:srgbClr val="3F3F5F"/>
                </a:solidFill>
                <a:latin typeface="Times New Roman" pitchFamily="18" charset="0"/>
              </a:rPr>
              <a:t> и даже </a:t>
            </a:r>
            <a:r>
              <a:rPr lang="ru-RU" dirty="0" err="1" smtClean="0">
                <a:solidFill>
                  <a:srgbClr val="3F3F5F"/>
                </a:solidFill>
                <a:latin typeface="Times New Roman" pitchFamily="18" charset="0"/>
              </a:rPr>
              <a:t>концептмейкерами</a:t>
            </a:r>
            <a:r>
              <a:rPr lang="ru-RU" dirty="0" smtClean="0">
                <a:solidFill>
                  <a:srgbClr val="3F3F5F"/>
                </a:solidFill>
                <a:latin typeface="Times New Roman" pitchFamily="18" charset="0"/>
              </a:rPr>
              <a:t>.</a:t>
            </a:r>
            <a:endParaRPr lang="ru-RU" dirty="0"/>
          </a:p>
        </p:txBody>
      </p:sp>
      <p:pic>
        <p:nvPicPr>
          <p:cNvPr id="4" name="Picture 4" descr="s90bf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928670"/>
            <a:ext cx="2084388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СОМЕЛЬЕ</a:t>
            </a:r>
            <a:endParaRPr lang="ru-RU" dirty="0"/>
          </a:p>
        </p:txBody>
      </p:sp>
      <p:pic>
        <p:nvPicPr>
          <p:cNvPr id="4" name="Picture 9" descr="Н.Чащинов, победитель конкурса сомелье в 2006 году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0042"/>
            <a:ext cx="18669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132035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3429000"/>
            <a:ext cx="2305050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000364" y="2690336"/>
            <a:ext cx="535785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3F3F5F"/>
                </a:solidFill>
                <a:latin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3F3F5F"/>
                </a:solidFill>
                <a:latin typeface="Times New Roman" pitchFamily="18" charset="0"/>
              </a:rPr>
              <a:t>Сомелье</a:t>
            </a:r>
            <a:r>
              <a:rPr lang="ru-RU" sz="3200" dirty="0" smtClean="0">
                <a:solidFill>
                  <a:srgbClr val="3F3F5F"/>
                </a:solidFill>
                <a:latin typeface="Times New Roman" pitchFamily="18" charset="0"/>
              </a:rPr>
              <a:t> называют продавцом красивой жизни. Он знает все о винах и церемонии </a:t>
            </a:r>
            <a:r>
              <a:rPr lang="ru-RU" sz="3200" dirty="0" err="1" smtClean="0">
                <a:solidFill>
                  <a:srgbClr val="3F3F5F"/>
                </a:solidFill>
                <a:latin typeface="Times New Roman" pitchFamily="18" charset="0"/>
              </a:rPr>
              <a:t>винопития</a:t>
            </a:r>
            <a:r>
              <a:rPr lang="ru-RU" sz="3200" dirty="0" smtClean="0">
                <a:solidFill>
                  <a:srgbClr val="3F3F5F"/>
                </a:solidFill>
                <a:latin typeface="Times New Roman" pitchFamily="18" charset="0"/>
              </a:rPr>
              <a:t>: как правильно открыть бутылку, налить, подать к нужному блюду и что сказать при этом.</a:t>
            </a:r>
            <a:endParaRPr lang="ru-RU" sz="32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7" descr="20080618109120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857232"/>
            <a:ext cx="261937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215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857496"/>
            <a:ext cx="2566988" cy="379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428992" y="714357"/>
            <a:ext cx="507209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C0000"/>
                </a:solidFill>
                <a:latin typeface="Times New Roman" pitchFamily="18" charset="0"/>
              </a:rPr>
              <a:t>Актуарий</a:t>
            </a:r>
            <a:r>
              <a:rPr lang="ru-RU" sz="3600" dirty="0" smtClean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ru-RU" sz="3600" dirty="0" smtClean="0">
                <a:solidFill>
                  <a:srgbClr val="3F3F5F"/>
                </a:solidFill>
                <a:latin typeface="Times New Roman" pitchFamily="18" charset="0"/>
              </a:rPr>
              <a:t>– специалист по страхованию, занимающийся разработкой научно обоснованных методов исчисления тарифных ставок по долгосрочному страхованию жизни. Профессия актуария весьма ответственная</a:t>
            </a:r>
            <a:endParaRPr lang="ru-RU" sz="36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C0000"/>
                </a:solidFill>
                <a:latin typeface="Times New Roman" pitchFamily="18" charset="0"/>
              </a:rPr>
              <a:t>Аудитор </a:t>
            </a:r>
            <a:r>
              <a:rPr lang="ru-RU" b="1" dirty="0" err="1" smtClean="0">
                <a:solidFill>
                  <a:srgbClr val="CC0000"/>
                </a:solidFill>
                <a:latin typeface="Times New Roman" pitchFamily="18" charset="0"/>
              </a:rPr>
              <a:t>веб-сайтов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3F3F5F"/>
                </a:solidFill>
                <a:latin typeface="Times New Roman" pitchFamily="18" charset="0"/>
              </a:rPr>
              <a:t> Профессия аудитора </a:t>
            </a:r>
            <a:r>
              <a:rPr lang="ru-RU" dirty="0" err="1" smtClean="0">
                <a:solidFill>
                  <a:srgbClr val="3F3F5F"/>
                </a:solidFill>
                <a:latin typeface="Times New Roman" pitchFamily="18" charset="0"/>
              </a:rPr>
              <a:t>веб-сайтов</a:t>
            </a:r>
            <a:r>
              <a:rPr lang="ru-RU" dirty="0" smtClean="0">
                <a:solidFill>
                  <a:srgbClr val="3F3F5F"/>
                </a:solidFill>
                <a:latin typeface="Times New Roman" pitchFamily="18" charset="0"/>
              </a:rPr>
              <a:t> очень молодая и перспективная. Это экспертиза сайтов с точки зрения их организации и соответствия заявленным целям, удобства навигации по сайту, общей привлекательности для посетителей</a:t>
            </a:r>
            <a:endParaRPr lang="ru-RU" dirty="0"/>
          </a:p>
        </p:txBody>
      </p:sp>
      <p:pic>
        <p:nvPicPr>
          <p:cNvPr id="4" name="Picture 9" descr="img_2085_copy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4508500"/>
            <a:ext cx="2597150" cy="194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 descr="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5738" y="4508500"/>
            <a:ext cx="3000375" cy="218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C0000"/>
                </a:solidFill>
                <a:latin typeface="Times New Roman" pitchFamily="18" charset="0"/>
              </a:rPr>
              <a:t>Имиджмейкеры</a:t>
            </a:r>
            <a:endParaRPr lang="ru-RU" dirty="0"/>
          </a:p>
        </p:txBody>
      </p:sp>
      <p:pic>
        <p:nvPicPr>
          <p:cNvPr id="4" name="Picture 7" descr="23-21-1b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214422"/>
            <a:ext cx="337185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7694512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1285860"/>
            <a:ext cx="28575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928662" y="3714752"/>
            <a:ext cx="67151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3F3F5F"/>
                </a:solidFill>
                <a:latin typeface="Times New Roman" pitchFamily="18" charset="0"/>
              </a:rPr>
              <a:t>Задача имиджмейкера – направить воображение человека в нужную сторону, т.е. предложить аудитории такую информацию об объекте, чтобы она сама сформировала представление об этом объекте в заданном имиджмейкером контуре. Чаще всего имиджмейкерами называют тех специалистов, которые работают на ниве презентации политических лидеров и шоу-звезд. </a:t>
            </a:r>
            <a:endParaRPr lang="ru-RU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CC0000"/>
                </a:solidFill>
                <a:latin typeface="Times New Roman" pitchFamily="18" charset="0"/>
              </a:rPr>
              <a:t>Мерчендайзер</a:t>
            </a:r>
            <a:endParaRPr lang="ru-RU" dirty="0"/>
          </a:p>
        </p:txBody>
      </p:sp>
      <p:pic>
        <p:nvPicPr>
          <p:cNvPr id="4" name="Picture 7" descr="image_gallery?img_id=44807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00108"/>
            <a:ext cx="2786082" cy="186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img_items468c891f1b69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214686"/>
            <a:ext cx="2376487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714744" y="1500174"/>
            <a:ext cx="47863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3F3F5F"/>
                </a:solidFill>
                <a:latin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3F3F5F"/>
                </a:solidFill>
                <a:latin typeface="Times New Roman" pitchFamily="18" charset="0"/>
              </a:rPr>
              <a:t>Мерчендайзер</a:t>
            </a:r>
            <a:r>
              <a:rPr lang="ru-RU" sz="2400" dirty="0" smtClean="0">
                <a:solidFill>
                  <a:srgbClr val="3F3F5F"/>
                </a:solidFill>
                <a:latin typeface="Times New Roman" pitchFamily="18" charset="0"/>
              </a:rPr>
              <a:t> ( с англ. – купец). Это искусство продвижения и продажи товаров на рынке. Задача </a:t>
            </a:r>
            <a:r>
              <a:rPr lang="ru-RU" sz="2400" dirty="0" err="1" smtClean="0">
                <a:solidFill>
                  <a:srgbClr val="3F3F5F"/>
                </a:solidFill>
                <a:latin typeface="Times New Roman" pitchFamily="18" charset="0"/>
              </a:rPr>
              <a:t>мерчендайзера</a:t>
            </a:r>
            <a:r>
              <a:rPr lang="ru-RU" sz="2400" dirty="0" smtClean="0">
                <a:solidFill>
                  <a:srgbClr val="3F3F5F"/>
                </a:solidFill>
                <a:latin typeface="Times New Roman" pitchFamily="18" charset="0"/>
              </a:rPr>
              <a:t>, во-первых, оповестить потребителя о новом товаре и приложить все возможные усилия для его продажи и, во-вторых, поддерживать ее на достаточно высоком уровне.</a:t>
            </a:r>
            <a:endParaRPr lang="ru-RU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err="1" smtClean="0">
                <a:solidFill>
                  <a:srgbClr val="CC0000"/>
                </a:solidFill>
                <a:latin typeface="Times New Roman" pitchFamily="18" charset="0"/>
              </a:rPr>
              <a:t>Промоутер</a:t>
            </a:r>
            <a:endParaRPr lang="ru-RU" sz="6600" dirty="0"/>
          </a:p>
        </p:txBody>
      </p:sp>
      <p:pic>
        <p:nvPicPr>
          <p:cNvPr id="4" name="Picture 5" descr="48eed6d0a31c8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643050"/>
            <a:ext cx="259080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12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786190"/>
            <a:ext cx="2084388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428992" y="1571612"/>
            <a:ext cx="535785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3F3F5F"/>
                </a:solidFill>
                <a:latin typeface="Times New Roman" pitchFamily="18" charset="0"/>
              </a:rPr>
              <a:t> </a:t>
            </a:r>
            <a:r>
              <a:rPr lang="ru-RU" sz="2800" dirty="0" smtClean="0">
                <a:solidFill>
                  <a:srgbClr val="3F3F5F"/>
                </a:solidFill>
                <a:latin typeface="Times New Roman" pitchFamily="18" charset="0"/>
              </a:rPr>
              <a:t>Человек в костюме тигра, раздающий рекламные листовки магазина детских товаров, длинноногая девица, которая уговаривает вас приобрести две банки кофе, чтобы получить еще одну в подарок – это </a:t>
            </a:r>
            <a:r>
              <a:rPr lang="ru-RU" sz="2800" dirty="0" err="1" smtClean="0">
                <a:solidFill>
                  <a:srgbClr val="3F3F5F"/>
                </a:solidFill>
                <a:latin typeface="Times New Roman" pitchFamily="18" charset="0"/>
              </a:rPr>
              <a:t>промоутеры</a:t>
            </a:r>
            <a:r>
              <a:rPr lang="ru-RU" sz="2800" dirty="0" smtClean="0">
                <a:solidFill>
                  <a:srgbClr val="3F3F5F"/>
                </a:solidFill>
                <a:latin typeface="Times New Roman" pitchFamily="18" charset="0"/>
              </a:rPr>
              <a:t>, люди, которые при маркетинге товаров или услуг, делают их популярными</a:t>
            </a:r>
            <a:r>
              <a:rPr lang="ru-RU" dirty="0" smtClean="0">
                <a:solidFill>
                  <a:srgbClr val="3F3F5F"/>
                </a:solidFill>
                <a:latin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err="1" smtClean="0">
                <a:solidFill>
                  <a:srgbClr val="CC0000"/>
                </a:solidFill>
                <a:latin typeface="Times New Roman" pitchFamily="18" charset="0"/>
              </a:rPr>
              <a:t>Саунддизайнеры</a:t>
            </a:r>
            <a:endParaRPr lang="ru-RU" sz="4800" dirty="0"/>
          </a:p>
        </p:txBody>
      </p:sp>
      <p:pic>
        <p:nvPicPr>
          <p:cNvPr id="4" name="Picture 5" descr="main_15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428736"/>
            <a:ext cx="3124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142976" y="1785926"/>
            <a:ext cx="378621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3F3F5F"/>
                </a:solidFill>
                <a:latin typeface="Times New Roman" pitchFamily="18" charset="0"/>
              </a:rPr>
              <a:t>Это дизайнеры, которые создают звуковые образы.</a:t>
            </a:r>
            <a:endParaRPr lang="ru-RU" sz="4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610</Words>
  <Application>Microsoft Office PowerPoint</Application>
  <PresentationFormat>Экран (4:3)</PresentationFormat>
  <Paragraphs>36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Тема Office</vt:lpstr>
      <vt:lpstr>Обычная</vt:lpstr>
      <vt:lpstr>Заглянем в мир новых профессии</vt:lpstr>
      <vt:lpstr>                    Копирайтер</vt:lpstr>
      <vt:lpstr>СОМЕЛЬЕ</vt:lpstr>
      <vt:lpstr>Слайд 4</vt:lpstr>
      <vt:lpstr>Аудитор веб-сайтов</vt:lpstr>
      <vt:lpstr>Имиджмейкеры</vt:lpstr>
      <vt:lpstr>Мерчендайзер</vt:lpstr>
      <vt:lpstr>Промоутер</vt:lpstr>
      <vt:lpstr>Саунддизайнеры</vt:lpstr>
      <vt:lpstr>Слайд 10</vt:lpstr>
      <vt:lpstr>Постижер</vt:lpstr>
      <vt:lpstr>Профконсультант</vt:lpstr>
      <vt:lpstr>Парфюмер</vt:lpstr>
      <vt:lpstr>Пит-босс</vt:lpstr>
      <vt:lpstr> Крупье </vt:lpstr>
      <vt:lpstr>Дилер</vt:lpstr>
      <vt:lpstr>Титестер</vt:lpstr>
      <vt:lpstr>Манимейкер</vt:lpstr>
      <vt:lpstr>ВЫВОД: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27</cp:revision>
  <dcterms:created xsi:type="dcterms:W3CDTF">2013-01-24T13:46:09Z</dcterms:created>
  <dcterms:modified xsi:type="dcterms:W3CDTF">2017-04-06T11:35:30Z</dcterms:modified>
</cp:coreProperties>
</file>