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5" r:id="rId5"/>
    <p:sldId id="266" r:id="rId6"/>
    <p:sldId id="258" r:id="rId7"/>
    <p:sldId id="259" r:id="rId8"/>
    <p:sldId id="260" r:id="rId9"/>
    <p:sldId id="261" r:id="rId10"/>
    <p:sldId id="267" r:id="rId11"/>
    <p:sldId id="262" r:id="rId12"/>
    <p:sldId id="26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1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239184" y="692150"/>
            <a:ext cx="11885083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17" y="549275"/>
            <a:ext cx="12192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2544233" y="2492375"/>
            <a:ext cx="7393517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1007533" y="620713"/>
            <a:ext cx="103632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17" y="333375"/>
            <a:ext cx="12192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7730067" y="4438650"/>
            <a:ext cx="4453467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815" y="774700"/>
            <a:ext cx="10363200" cy="2375535"/>
          </a:xfrm>
        </p:spPr>
        <p:txBody>
          <a:bodyPr/>
          <a:lstStyle/>
          <a:p>
            <a:r>
              <a:rPr lang="ru-RU" altLang="en-US" b="1" dirty="0"/>
              <a:t>Ведение дневника участника инновационной деятельности как форма отчётной документации</a:t>
            </a:r>
            <a:endParaRPr lang="ru-RU" alt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90060" y="3514725"/>
            <a:ext cx="7974330" cy="3321050"/>
          </a:xfrm>
          <a:solidFill>
            <a:schemeClr val="bg2">
              <a:lumMod val="40000"/>
              <a:lumOff val="60000"/>
              <a:alpha val="65000"/>
            </a:schemeClr>
          </a:solidFill>
        </p:spPr>
        <p:txBody>
          <a:bodyPr/>
          <a:lstStyle/>
          <a:p>
            <a:pPr algn="just"/>
            <a:r>
              <a:rPr lang="ru-RU" altLang="en-US" sz="3000"/>
              <a:t>Вознюк Евгения Васильевна,</a:t>
            </a:r>
            <a:endParaRPr lang="ru-RU" altLang="en-US" sz="3000"/>
          </a:p>
          <a:p>
            <a:pPr algn="just"/>
            <a:r>
              <a:rPr lang="ru-RU" altLang="en-US" sz="3000"/>
              <a:t>заместитель директора по учебной работе</a:t>
            </a:r>
            <a:endParaRPr lang="ru-RU" altLang="en-US" sz="3000"/>
          </a:p>
          <a:p>
            <a:pPr algn="just"/>
            <a:r>
              <a:rPr lang="ru-RU" altLang="en-US" sz="3000"/>
              <a:t> ГУО «Средняя школа № 10 г.Мозыря»</a:t>
            </a:r>
            <a:endParaRPr lang="ru-RU" altLang="en-US"/>
          </a:p>
          <a:p>
            <a:pPr algn="just"/>
            <a:endParaRPr lang="ru-RU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Текстовое поле 99"/>
          <p:cNvSpPr txBox="1"/>
          <p:nvPr/>
        </p:nvSpPr>
        <p:spPr>
          <a:xfrm>
            <a:off x="273050" y="686435"/>
            <a:ext cx="10972800" cy="18148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p>
            <a:pPr indent="0" algn="just"/>
            <a:r>
              <a:rPr lang="en-US" sz="2800">
                <a:solidFill>
                  <a:srgbClr val="C00000"/>
                </a:solidFill>
                <a:latin typeface="+mj-lt"/>
                <a:ea typeface="SimSun" panose="02010600030101010101" pitchFamily="2" charset="-122"/>
                <a:cs typeface="+mj-lt"/>
              </a:rPr>
              <a:t>7-я и далее страницы</a:t>
            </a:r>
            <a:r>
              <a:rPr lang="en-US" sz="2800">
                <a:solidFill>
                  <a:srgbClr val="FF0000"/>
                </a:solidFill>
                <a:latin typeface="+mj-lt"/>
                <a:ea typeface="SimSun" panose="02010600030101010101" pitchFamily="2" charset="-122"/>
                <a:cs typeface="+mj-lt"/>
              </a:rPr>
              <a:t> </a:t>
            </a:r>
            <a:r>
              <a:rPr lang="en-US" sz="2800">
                <a:latin typeface="+mj-lt"/>
                <a:ea typeface="SimSun" panose="02010600030101010101" pitchFamily="2" charset="-122"/>
                <a:cs typeface="+mj-lt"/>
              </a:rPr>
              <a:t>После завершения учебного года, каждого этапа и полной программы инновационной деятельности в «Дневнике» фиксируются основные итоги работы и выводы.</a:t>
            </a:r>
            <a:endParaRPr lang="ru-RU" altLang="en-US" sz="2800">
              <a:latin typeface="+mj-lt"/>
              <a:cs typeface="+mj-lt"/>
            </a:endParaRP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273050" y="3145155"/>
            <a:ext cx="10972800" cy="18148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p>
            <a:pPr indent="0"/>
            <a:r>
              <a:rPr lang="en-US" sz="2800">
                <a:solidFill>
                  <a:srgbClr val="C00000"/>
                </a:solidFill>
                <a:latin typeface="+mj-lt"/>
                <a:ea typeface="SimSun" panose="02010600030101010101" pitchFamily="2" charset="-122"/>
                <a:cs typeface="+mj-lt"/>
              </a:rPr>
              <a:t>Последняя страница</a:t>
            </a:r>
            <a:r>
              <a:rPr lang="en-US" sz="2800">
                <a:solidFill>
                  <a:srgbClr val="FF0000"/>
                </a:solidFill>
                <a:latin typeface="+mj-lt"/>
                <a:ea typeface="SimSun" panose="02010600030101010101" pitchFamily="2" charset="-122"/>
                <a:cs typeface="+mj-lt"/>
              </a:rPr>
              <a:t> </a:t>
            </a:r>
            <a:r>
              <a:rPr lang="en-US" sz="2800">
                <a:solidFill>
                  <a:srgbClr val="000000"/>
                </a:solidFill>
                <a:latin typeface="+mj-lt"/>
                <a:ea typeface="SimSun" panose="02010600030101010101" pitchFamily="2" charset="-122"/>
                <a:cs typeface="+mj-lt"/>
              </a:rPr>
              <a:t>Итоги </a:t>
            </a:r>
            <a:r>
              <a:rPr lang="en-US" sz="2800">
                <a:latin typeface="+mj-lt"/>
                <a:ea typeface="SimSun" panose="02010600030101010101" pitchFamily="2" charset="-122"/>
                <a:cs typeface="+mj-lt"/>
              </a:rPr>
              <a:t>инновационной деятельности учителя.</a:t>
            </a:r>
            <a:r>
              <a:rPr lang="en-US" sz="2800">
                <a:solidFill>
                  <a:srgbClr val="000000"/>
                </a:solidFill>
                <a:latin typeface="+mj-lt"/>
                <a:ea typeface="SimSun" panose="02010600030101010101" pitchFamily="2" charset="-122"/>
                <a:cs typeface="+mj-lt"/>
              </a:rPr>
              <a:t> Выводы. Подпись</a:t>
            </a:r>
            <a:r>
              <a:rPr lang="en-US" sz="2800">
                <a:latin typeface="+mj-lt"/>
                <a:ea typeface="SimSun" panose="02010600030101010101" pitchFamily="2" charset="-122"/>
                <a:cs typeface="+mj-lt"/>
              </a:rPr>
              <a:t> руководителя проекта.</a:t>
            </a:r>
            <a:endParaRPr lang="ru-RU" altLang="en-US" sz="2800">
              <a:latin typeface="+mj-lt"/>
              <a:cs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206375" y="208915"/>
            <a:ext cx="11863070" cy="6527165"/>
          </a:xfrm>
        </p:spPr>
        <p:txBody>
          <a:bodyPr/>
          <a:p>
            <a:pPr marL="0" indent="0" algn="ctr">
              <a:buNone/>
            </a:pPr>
            <a:r>
              <a:rPr lang="ru-RU" altLang="en-US" sz="2800" b="1"/>
              <a:t>Уважаемые коллеги!</a:t>
            </a:r>
            <a:endParaRPr lang="ru-RU" altLang="en-US" sz="2800"/>
          </a:p>
          <a:p>
            <a:pPr algn="just"/>
            <a:r>
              <a:rPr lang="ru-RU" altLang="en-US" sz="2800"/>
              <a:t>Ведите дневники! Читайте дневники!</a:t>
            </a:r>
            <a:endParaRPr lang="ru-RU" altLang="en-US" sz="2800"/>
          </a:p>
          <a:p>
            <a:pPr algn="just"/>
            <a:r>
              <a:rPr lang="ru-RU" altLang="en-US" sz="2800"/>
              <a:t>Систематизируйте и анализируйте факты. Сравнивайте результаты.</a:t>
            </a:r>
            <a:endParaRPr lang="ru-RU" altLang="en-US" sz="2800"/>
          </a:p>
          <a:p>
            <a:pPr algn="just"/>
            <a:r>
              <a:rPr lang="ru-RU" altLang="en-US" sz="2800"/>
              <a:t>Исследуйте свои решения, действия, планы, учебные занятия, приёмы и методы их проведения, выбирайте и используйте наиболее эффективные.</a:t>
            </a:r>
            <a:endParaRPr lang="ru-RU" altLang="en-US" sz="2800"/>
          </a:p>
          <a:p>
            <a:pPr algn="just"/>
            <a:r>
              <a:rPr lang="ru-RU" altLang="en-US" sz="2800"/>
              <a:t>Ускоряйте процессы инновационных преобразований и повышения качества образования учащихся.</a:t>
            </a:r>
            <a:endParaRPr lang="ru-RU" altLang="en-US" sz="2800"/>
          </a:p>
          <a:p>
            <a:pPr algn="just"/>
            <a:r>
              <a:rPr lang="ru-RU" altLang="en-US" sz="2800"/>
              <a:t>Ежедневно учитесь на собственном опыте!</a:t>
            </a:r>
            <a:endParaRPr lang="ru-RU" altLang="en-US" sz="2800"/>
          </a:p>
          <a:p>
            <a:pPr algn="just"/>
            <a:r>
              <a:rPr lang="ru-RU" altLang="en-US" sz="2800"/>
              <a:t>Помните, все гении человечества вели дневники. Именно дневниковые записи знаменитых педагогов легли в основу шедевров педагогической литературы!</a:t>
            </a:r>
            <a:endParaRPr lang="ru-RU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3" name="Замещающее содержимое 2" descr="01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31750" y="-13970"/>
            <a:ext cx="12238355" cy="69303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71805" y="368935"/>
            <a:ext cx="11442700" cy="6106160"/>
          </a:xfrm>
        </p:spPr>
        <p:txBody>
          <a:bodyPr/>
          <a:p>
            <a:pPr marL="0" indent="0" algn="r">
              <a:buNone/>
            </a:pPr>
            <a:r>
              <a:rPr lang="ru-RU" altLang="en-US"/>
              <a:t>	«</a:t>
            </a:r>
            <a:r>
              <a:rPr lang="ru-RU" altLang="en-US" i="1"/>
              <a:t>Незаписанная мысль – потерянный клад»</a:t>
            </a:r>
            <a:endParaRPr lang="ru-RU" altLang="en-US"/>
          </a:p>
          <a:p>
            <a:pPr marL="0" indent="0" algn="r">
              <a:buNone/>
            </a:pPr>
            <a:r>
              <a:rPr lang="ru-RU" altLang="en-US"/>
              <a:t>Менделеев Дмитрий Иванович</a:t>
            </a:r>
            <a:endParaRPr lang="ru-RU" altLang="en-US"/>
          </a:p>
          <a:p>
            <a:pPr marL="0" indent="0" algn="just">
              <a:buNone/>
            </a:pPr>
            <a:r>
              <a:rPr lang="ru-RU" altLang="en-US" b="1"/>
              <a:t>	</a:t>
            </a:r>
            <a:endParaRPr lang="ru-RU" altLang="en-US" b="1"/>
          </a:p>
          <a:p>
            <a:pPr marL="0" indent="378460" algn="just">
              <a:buNone/>
            </a:pPr>
            <a:r>
              <a:rPr lang="ru-RU" altLang="en-US" b="1"/>
              <a:t>Дневник участника инновационной деятельности </a:t>
            </a:r>
            <a:r>
              <a:rPr lang="ru-RU" altLang="en-US"/>
              <a:t>- документ, в котором фиксируются результаты инновационной деятельности на определённом этапе. </a:t>
            </a:r>
            <a:endParaRPr lang="ru-RU" altLang="en-US"/>
          </a:p>
          <a:p>
            <a:pPr marL="0" indent="412115" algn="just">
              <a:buNone/>
            </a:pPr>
            <a:r>
              <a:rPr lang="ru-RU" altLang="en-US"/>
              <a:t>Документ является обязательным для всех участников инновационной деятельности. Ведётся на протяжении всего периода реализации инновационного проекта начиная с 1 сентября текущего учебного года</a:t>
            </a:r>
            <a:endParaRPr lang="ru-RU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40995" y="187960"/>
            <a:ext cx="11628120" cy="6342380"/>
          </a:xfrm>
        </p:spPr>
        <p:txBody>
          <a:bodyPr/>
          <a:p>
            <a:pPr marL="0" indent="0">
              <a:buNone/>
            </a:pPr>
            <a:r>
              <a:rPr lang="ru-RU" altLang="en-US" sz="2800" b="1"/>
              <a:t>	Дневник участника инновационной деятельности – это:</a:t>
            </a:r>
            <a:endParaRPr lang="ru-RU" altLang="en-US" sz="2800"/>
          </a:p>
          <a:p>
            <a:pPr algn="just"/>
            <a:r>
              <a:rPr lang="ru-RU" altLang="en-US" sz="2800" u="sng"/>
              <a:t>документ</a:t>
            </a:r>
            <a:r>
              <a:rPr lang="ru-RU" altLang="en-US" sz="2800"/>
              <a:t>, определяющий стратегию и тактику решения конкретной педагогической или социальной проблемы средствами предмета или внеклассной работы при использовании учителем современных образовательных технологий или других новшеств;</a:t>
            </a:r>
            <a:endParaRPr lang="ru-RU" altLang="en-US" sz="2800"/>
          </a:p>
          <a:p>
            <a:pPr algn="just"/>
            <a:r>
              <a:rPr lang="ru-RU" altLang="en-US" sz="2800" u="sng"/>
              <a:t>средство</a:t>
            </a:r>
            <a:r>
              <a:rPr lang="ru-RU" altLang="en-US" sz="2800"/>
              <a:t> анализа и осмысления личного профессионального опыта учителя;</a:t>
            </a:r>
            <a:endParaRPr lang="ru-RU" altLang="en-US" sz="2800"/>
          </a:p>
          <a:p>
            <a:pPr algn="just"/>
            <a:r>
              <a:rPr lang="ru-RU" altLang="en-US" sz="2800" u="sng"/>
              <a:t>краткий обзор</a:t>
            </a:r>
            <a:r>
              <a:rPr lang="ru-RU" altLang="en-US" sz="2800"/>
              <a:t> того, что сделано, что надо сделать и чему еще надо научиться;</a:t>
            </a:r>
            <a:endParaRPr lang="ru-RU" altLang="en-US" sz="2800"/>
          </a:p>
          <a:p>
            <a:pPr algn="just"/>
            <a:r>
              <a:rPr lang="ru-RU" altLang="en-US" sz="2800" u="sng"/>
              <a:t>текст</a:t>
            </a:r>
            <a:r>
              <a:rPr lang="ru-RU" altLang="en-US" sz="2800"/>
              <a:t> с «открытой», нежестко фиксированной структурой, предполагающей большое разнообразие форм организации тематической информации (планы, факты, мероприятия, действия, рассуждения, характеристики, сообщения, исследования, выводы, итоги, идеи и т.д.).</a:t>
            </a:r>
            <a:endParaRPr lang="ru-RU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737870"/>
            <a:ext cx="10972800" cy="5382895"/>
          </a:xfrm>
        </p:spPr>
        <p:txBody>
          <a:bodyPr/>
          <a:p>
            <a:pPr marL="0" indent="0">
              <a:buNone/>
            </a:pPr>
            <a:r>
              <a:rPr lang="ru-RU" altLang="en-US" sz="2800" b="1"/>
              <a:t>Дневник:</a:t>
            </a:r>
            <a:endParaRPr lang="ru-RU" altLang="en-US" sz="2800" b="1"/>
          </a:p>
          <a:p>
            <a:pPr algn="just"/>
            <a:r>
              <a:rPr lang="ru-RU" altLang="en-US" sz="2800"/>
              <a:t>показывает, соответствуют ли виды деятельности педагога его ожиданиям и критериальной базе проекта;</a:t>
            </a:r>
            <a:endParaRPr lang="ru-RU" altLang="en-US" sz="2800"/>
          </a:p>
          <a:p>
            <a:pPr algn="just"/>
            <a:r>
              <a:rPr lang="ru-RU" altLang="en-US" sz="2800"/>
              <a:t>помогает увидеть, есть ли у педагога и учащихся прогресс, в чем и какие есть приращения, какова динамика позитивных изменений;</a:t>
            </a:r>
            <a:endParaRPr lang="ru-RU" altLang="en-US" sz="2800"/>
          </a:p>
          <a:p>
            <a:pPr algn="just"/>
            <a:r>
              <a:rPr lang="ru-RU" altLang="en-US" sz="2800"/>
              <a:t> помогает находить нестандартные решения возникающих проблем и преодоления затруднений, посмотреть на то или иное событие в перспективе.</a:t>
            </a:r>
            <a:endParaRPr lang="ru-RU" alt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" name="Замещающее содержимое 9"/>
          <p:cNvGraphicFramePr/>
          <p:nvPr>
            <p:ph idx="1"/>
          </p:nvPr>
        </p:nvGraphicFramePr>
        <p:xfrm>
          <a:off x="744220" y="824230"/>
          <a:ext cx="10989945" cy="5505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9945"/>
              </a:tblGrid>
              <a:tr h="55054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Министерство образования Республики Беларусь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______________________________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область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______________________________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район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_______________________________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наименование ГУО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 defTabSz="914400">
                        <a:buNone/>
                        <a:tabLst>
                          <a:tab pos="10654665" algn="l"/>
                        </a:tabLst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ДНЕВНИК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педагога, осуществляющего инновационную деятельность,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____________________________________________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Ф. И. О., предмет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ru-RU" altLang="en-US">
                          <a:solidFill>
                            <a:schemeClr val="tx1"/>
                          </a:solidFill>
                        </a:rPr>
                        <a:t>------------- учебный год</a:t>
                      </a: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Текстовое поле 10"/>
          <p:cNvSpPr txBox="1"/>
          <p:nvPr/>
        </p:nvSpPr>
        <p:spPr>
          <a:xfrm>
            <a:off x="3698875" y="302260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 algn="ctr"/>
            <a:r>
              <a:rPr lang="en-US" sz="2800" b="1">
                <a:solidFill>
                  <a:srgbClr val="BB120F"/>
                </a:solidFill>
                <a:latin typeface="Times New Roman" panose="02020603050405020304" charset="0"/>
              </a:rPr>
              <a:t>Титульный лист дневника</a:t>
            </a:r>
            <a:endParaRPr lang="en-US" altLang="en-US" sz="2800" b="1">
              <a:solidFill>
                <a:srgbClr val="BB120F"/>
              </a:solidFill>
              <a:latin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25" y="56515"/>
            <a:ext cx="12048490" cy="1074420"/>
          </a:xfrm>
        </p:spPr>
        <p:txBody>
          <a:bodyPr/>
          <a:p>
            <a:r>
              <a:rPr lang="ru-RU" altLang="en-US" sz="3000" b="1">
                <a:solidFill>
                  <a:srgbClr val="BB120F"/>
                </a:solidFill>
              </a:rPr>
              <a:t>Памятка</a:t>
            </a:r>
            <a:br>
              <a:rPr lang="ru-RU" altLang="en-US" sz="3000" b="1">
                <a:solidFill>
                  <a:srgbClr val="BB120F"/>
                </a:solidFill>
              </a:rPr>
            </a:br>
            <a:r>
              <a:rPr lang="ru-RU" altLang="en-US" sz="3000" b="1">
                <a:solidFill>
                  <a:srgbClr val="BB120F"/>
                </a:solidFill>
              </a:rPr>
              <a:t>педагогу, осуществляющему инновационную деятельность</a:t>
            </a:r>
            <a:endParaRPr lang="ru-RU" altLang="en-US" sz="3000" b="1">
              <a:solidFill>
                <a:srgbClr val="BB120F"/>
              </a:solidFill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89865" y="1130935"/>
            <a:ext cx="11880850" cy="5381625"/>
          </a:xfrm>
        </p:spPr>
        <p:txBody>
          <a:bodyPr/>
          <a:p>
            <a:pPr algn="just"/>
            <a:r>
              <a:rPr lang="ru-RU" altLang="en-US" sz="1600" b="1">
                <a:solidFill>
                  <a:srgbClr val="BB120F"/>
                </a:solidFill>
              </a:rPr>
              <a:t>(1-я страница)</a:t>
            </a:r>
            <a:endParaRPr lang="ru-RU" altLang="en-US" sz="1600"/>
          </a:p>
          <a:p>
            <a:pPr marL="0" indent="0" algn="just">
              <a:buNone/>
            </a:pPr>
            <a:r>
              <a:rPr lang="ru-RU" altLang="en-US" sz="1800"/>
              <a:t>	Инновационная деятельность педагога по внедрению модели обучения (программы, образовательной технологии) организуется в рамках общего проекта и с учетом специфики его предмета, класса и т. д.</a:t>
            </a:r>
            <a:endParaRPr lang="ru-RU" altLang="en-US" sz="1800"/>
          </a:p>
          <a:p>
            <a:pPr marL="0" indent="0" algn="just">
              <a:buNone/>
            </a:pPr>
            <a:r>
              <a:rPr lang="ru-RU" altLang="en-US" sz="1800"/>
              <a:t>	Каждый учитель принимает участие в инновационной деятельности  на добровольных началах и работает с четким соблюдением требований проекта, программы и принципов инновационной деятельности.</a:t>
            </a:r>
            <a:endParaRPr lang="ru-RU" altLang="en-US" sz="1800"/>
          </a:p>
          <a:p>
            <a:pPr marL="0" indent="0" algn="just">
              <a:buNone/>
            </a:pPr>
            <a:r>
              <a:rPr lang="ru-RU" altLang="en-US" sz="1800"/>
              <a:t>	</a:t>
            </a:r>
            <a:r>
              <a:rPr lang="ru-RU" altLang="en-US" sz="1800" b="1"/>
              <a:t>Обязательные условия успешной организации инновационной деятельности учителя:</a:t>
            </a:r>
            <a:endParaRPr lang="ru-RU" altLang="en-US" sz="1800" b="1"/>
          </a:p>
          <a:p>
            <a:pPr marL="0" indent="0" algn="just">
              <a:buNone/>
            </a:pPr>
            <a:r>
              <a:rPr lang="ru-RU" altLang="en-US" sz="1800"/>
              <a:t>— принятие идеи, четкое осознание цели и задач проекта;</a:t>
            </a:r>
            <a:endParaRPr lang="ru-RU" altLang="en-US" sz="1800"/>
          </a:p>
          <a:p>
            <a:pPr marL="0" indent="0" algn="just">
              <a:buNone/>
            </a:pPr>
            <a:r>
              <a:rPr lang="ru-RU" altLang="en-US" sz="1800"/>
              <a:t>— знание критериев и показателей эффективности процесса и результатов работы;</a:t>
            </a:r>
            <a:endParaRPr lang="ru-RU" altLang="en-US" sz="1800"/>
          </a:p>
          <a:p>
            <a:pPr marL="0" indent="0" algn="just">
              <a:buNone/>
            </a:pPr>
            <a:r>
              <a:rPr lang="ru-RU" altLang="en-US" sz="1800"/>
              <a:t>— тщательная подготовка необходимых условий и выполнение всех действий согласно программе инновационной деятельности по достижению цели проекта;</a:t>
            </a:r>
            <a:endParaRPr lang="ru-RU" altLang="en-US" sz="1800"/>
          </a:p>
          <a:p>
            <a:pPr marL="0" indent="0" algn="just">
              <a:buNone/>
            </a:pPr>
            <a:r>
              <a:rPr lang="ru-RU" altLang="en-US" sz="1800"/>
              <a:t>— постоянная социально-психолого-педагогическая диагностика процесса и результатов инновационной деятельности;</a:t>
            </a:r>
            <a:endParaRPr lang="ru-RU" altLang="en-US" sz="1800"/>
          </a:p>
          <a:p>
            <a:pPr marL="0" indent="0" algn="just">
              <a:buNone/>
            </a:pPr>
            <a:r>
              <a:rPr lang="ru-RU" altLang="en-US" sz="1800"/>
              <a:t>— сотрудничество с психологической, методической и медицинской службами;</a:t>
            </a:r>
            <a:endParaRPr lang="ru-RU" altLang="en-US" sz="1800"/>
          </a:p>
          <a:p>
            <a:pPr marL="0" indent="0" algn="just">
              <a:buNone/>
            </a:pPr>
            <a:r>
              <a:rPr lang="ru-RU" altLang="en-US" sz="1800"/>
              <a:t>— объективная фиксация промежуточных и итоговых результатов инновационной деятельности;</a:t>
            </a:r>
            <a:endParaRPr lang="ru-RU" altLang="en-US" sz="1800"/>
          </a:p>
          <a:p>
            <a:pPr marL="0" indent="0" algn="just">
              <a:buNone/>
            </a:pPr>
            <a:r>
              <a:rPr lang="ru-RU" altLang="en-US" sz="1800"/>
              <a:t>— ответственность педагога за организацию и результаты инновационного процесса.</a:t>
            </a:r>
            <a:endParaRPr lang="ru-RU" altLang="en-US" sz="1800"/>
          </a:p>
          <a:p>
            <a:pPr marL="0" indent="0" algn="just">
              <a:buNone/>
            </a:pPr>
            <a:r>
              <a:rPr lang="ru-RU" altLang="en-US" sz="1800"/>
              <a:t>	</a:t>
            </a:r>
            <a:endParaRPr lang="ru-RU" altLang="en-US" sz="1800" b="1" u="sng"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348615" y="292100"/>
            <a:ext cx="11662410" cy="6274435"/>
          </a:xfrm>
          <a:ln w="12700">
            <a:solidFill>
              <a:schemeClr val="tx1"/>
            </a:solidFill>
          </a:ln>
        </p:spPr>
        <p:txBody>
          <a:bodyPr/>
          <a:p>
            <a:pPr marL="0" indent="0" algn="l">
              <a:buNone/>
            </a:pPr>
            <a:r>
              <a:rPr lang="ru-RU" altLang="en-US" sz="2800">
                <a:solidFill>
                  <a:srgbClr val="C00000"/>
                </a:solidFill>
              </a:rPr>
              <a:t>2-я страница</a:t>
            </a:r>
            <a:endParaRPr lang="ru-RU" altLang="en-US" sz="2800"/>
          </a:p>
          <a:p>
            <a:pPr marL="0" indent="0" algn="l">
              <a:buNone/>
            </a:pPr>
            <a:r>
              <a:rPr lang="ru-RU" altLang="en-US" sz="2800"/>
              <a:t>Тема инновационного проекта (общешкольного):	</a:t>
            </a:r>
            <a:endParaRPr lang="ru-RU" altLang="en-US" sz="2800"/>
          </a:p>
          <a:p>
            <a:pPr marL="0" indent="0" algn="l">
              <a:buNone/>
            </a:pPr>
            <a:r>
              <a:rPr lang="ru-RU" altLang="en-US" sz="2800"/>
              <a:t>__________________________________________________________</a:t>
            </a:r>
            <a:endParaRPr lang="ru-RU" altLang="en-US" sz="2800"/>
          </a:p>
          <a:p>
            <a:pPr marL="0" indent="0" algn="l">
              <a:buNone/>
            </a:pPr>
            <a:r>
              <a:rPr lang="ru-RU" altLang="en-US" sz="2800"/>
              <a:t>Цель инновационного проекта (общешкольного):	</a:t>
            </a:r>
            <a:endParaRPr lang="ru-RU" altLang="en-US" sz="2800"/>
          </a:p>
          <a:p>
            <a:pPr marL="0" indent="0" algn="l">
              <a:buNone/>
            </a:pPr>
            <a:r>
              <a:rPr lang="ru-RU" altLang="en-US" sz="2800"/>
              <a:t>__________________________________________________________</a:t>
            </a:r>
            <a:endParaRPr lang="ru-RU" altLang="en-US" sz="2800"/>
          </a:p>
          <a:p>
            <a:pPr marL="0" indent="0" algn="l">
              <a:buNone/>
            </a:pPr>
            <a:r>
              <a:rPr lang="ru-RU" altLang="en-US" sz="2800"/>
              <a:t>Тема инновационной деятельности учителя:____________________</a:t>
            </a:r>
            <a:endParaRPr lang="ru-RU" altLang="en-US" sz="2800"/>
          </a:p>
          <a:p>
            <a:pPr marL="0" indent="0" algn="l">
              <a:buNone/>
            </a:pPr>
            <a:r>
              <a:rPr lang="ru-RU" altLang="en-US" sz="2800"/>
              <a:t>Цель инновационной деятельности учителя:___________________________________________________Задачи инновационной деятельности учителя:___________________</a:t>
            </a:r>
            <a:endParaRPr lang="ru-RU" altLang="en-US" sz="2800"/>
          </a:p>
          <a:p>
            <a:pPr marL="0" indent="0" algn="l">
              <a:buNone/>
            </a:pPr>
            <a:r>
              <a:rPr lang="ru-RU" altLang="en-US" sz="2800"/>
              <a:t>Руководитель проекта ______________________________________</a:t>
            </a:r>
            <a:endParaRPr lang="ru-RU" altLang="en-US" sz="2800"/>
          </a:p>
          <a:p>
            <a:pPr marL="0" indent="0" algn="l">
              <a:buNone/>
            </a:pPr>
            <a:r>
              <a:rPr lang="ru-RU" altLang="en-US" sz="2800"/>
              <a:t>Консультант(ы) проекта (согласно приказу МО РБ )_______________</a:t>
            </a:r>
            <a:endParaRPr lang="ru-RU" altLang="en-US" sz="2800"/>
          </a:p>
          <a:p>
            <a:pPr algn="l"/>
            <a:endParaRPr lang="ru-RU" altLang="en-US" sz="2000"/>
          </a:p>
          <a:p>
            <a:pPr marL="0" indent="0" algn="l">
              <a:buNone/>
            </a:pPr>
            <a:endParaRPr lang="ru-RU" altLang="en-US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172720" y="3499485"/>
            <a:ext cx="11409680" cy="3147060"/>
          </a:xfrm>
          <a:ln w="12700">
            <a:solidFill>
              <a:schemeClr val="tx1"/>
            </a:solidFill>
          </a:ln>
        </p:spPr>
        <p:txBody>
          <a:bodyPr/>
          <a:p>
            <a:pPr marL="0" indent="0">
              <a:buNone/>
            </a:pPr>
            <a:r>
              <a:rPr lang="ru-RU" altLang="en-US" sz="2800">
                <a:solidFill>
                  <a:srgbClr val="C00000"/>
                </a:solidFill>
              </a:rPr>
              <a:t>4-я страница</a:t>
            </a:r>
            <a:endParaRPr lang="ru-RU" altLang="en-US" sz="280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altLang="en-US" sz="2800"/>
              <a:t>Календарный план работы в рамках инновационного проекта</a:t>
            </a:r>
            <a:endParaRPr lang="ru-RU" altLang="en-US" sz="2800"/>
          </a:p>
          <a:p>
            <a:pPr marL="0" indent="0">
              <a:buNone/>
            </a:pPr>
            <a:endParaRPr lang="ru-RU" altLang="en-US" sz="2800"/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172720" y="299085"/>
            <a:ext cx="11410315" cy="31076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t">
            <a:spAutoFit/>
          </a:bodyPr>
          <a:p>
            <a:r>
              <a:rPr lang="ru-RU" altLang="en-US" sz="2800">
                <a:solidFill>
                  <a:srgbClr val="C00000"/>
                </a:solidFill>
                <a:sym typeface="+mn-ea"/>
              </a:rPr>
              <a:t>3-я страница</a:t>
            </a:r>
            <a:br>
              <a:rPr lang="ru-RU" altLang="en-US" sz="2800">
                <a:solidFill>
                  <a:srgbClr val="C00000"/>
                </a:solidFill>
                <a:sym typeface="+mn-ea"/>
              </a:rPr>
            </a:br>
            <a:r>
              <a:rPr lang="ru-RU" altLang="en-US" sz="2800">
                <a:sym typeface="+mn-ea"/>
              </a:rPr>
              <a:t>Критерии и показатели эффективности инновационной деятельности педагога:</a:t>
            </a:r>
            <a:br>
              <a:rPr lang="ru-RU" altLang="en-US" sz="2800">
                <a:sym typeface="+mn-ea"/>
              </a:rPr>
            </a:br>
            <a:r>
              <a:rPr lang="ru-RU" altLang="en-US" sz="2800">
                <a:sym typeface="+mn-ea"/>
              </a:rPr>
              <a:t>1.</a:t>
            </a:r>
            <a:br>
              <a:rPr lang="ru-RU" altLang="en-US" sz="2800">
                <a:sym typeface="+mn-ea"/>
              </a:rPr>
            </a:br>
            <a:r>
              <a:rPr lang="ru-RU" altLang="en-US" sz="2800">
                <a:sym typeface="+mn-ea"/>
              </a:rPr>
              <a:t>2.</a:t>
            </a:r>
            <a:br>
              <a:rPr lang="ru-RU" altLang="en-US" sz="2800">
                <a:sym typeface="+mn-ea"/>
              </a:rPr>
            </a:br>
            <a:r>
              <a:rPr lang="ru-RU" altLang="en-US" sz="2800">
                <a:sym typeface="+mn-ea"/>
              </a:rPr>
              <a:t>3.</a:t>
            </a:r>
            <a:br>
              <a:rPr lang="ru-RU" altLang="en-US" sz="2800">
                <a:sym typeface="+mn-ea"/>
              </a:rPr>
            </a:br>
            <a:r>
              <a:rPr lang="ru-RU" altLang="en-US" sz="2800">
                <a:sym typeface="+mn-ea"/>
              </a:rPr>
              <a:t>4.</a:t>
            </a:r>
            <a:endParaRPr lang="ru-RU" altLang="en-US" sz="2800"/>
          </a:p>
        </p:txBody>
      </p:sp>
      <p:graphicFrame>
        <p:nvGraphicFramePr>
          <p:cNvPr id="8" name="Таблица 7"/>
          <p:cNvGraphicFramePr/>
          <p:nvPr/>
        </p:nvGraphicFramePr>
        <p:xfrm>
          <a:off x="1728470" y="4692015"/>
          <a:ext cx="853376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600"/>
                <a:gridCol w="2294890"/>
                <a:gridCol w="1706245"/>
                <a:gridCol w="1706245"/>
                <a:gridCol w="1706245"/>
              </a:tblGrid>
              <a:tr h="381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№ п\п</a:t>
                      </a:r>
                      <a:endParaRPr lang="en-US" altLang="en-US" sz="20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Содержание мер и мероприятий</a:t>
                      </a:r>
                      <a:endParaRPr lang="en-US" altLang="en-US" sz="20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Сроки и периоды</a:t>
                      </a:r>
                      <a:endParaRPr lang="en-US" altLang="en-US" sz="20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Форма оформления результатов</a:t>
                      </a:r>
                      <a:endParaRPr lang="en-US" altLang="en-US" sz="20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Примечание</a:t>
                      </a:r>
                      <a:endParaRPr lang="en-US" altLang="en-US" sz="20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Текстовое поле 99"/>
          <p:cNvSpPr txBox="1"/>
          <p:nvPr/>
        </p:nvSpPr>
        <p:spPr>
          <a:xfrm>
            <a:off x="273685" y="193675"/>
            <a:ext cx="11409680" cy="26765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p>
            <a:pPr indent="38735"/>
            <a:r>
              <a:rPr lang="en-US" sz="2800">
                <a:solidFill>
                  <a:srgbClr val="C00000"/>
                </a:solidFill>
                <a:latin typeface="+mj-lt"/>
                <a:ea typeface="SimSun" panose="02010600030101010101" pitchFamily="2" charset="-122"/>
                <a:cs typeface="+mj-lt"/>
              </a:rPr>
              <a:t>5-я страница</a:t>
            </a:r>
            <a:r>
              <a:rPr lang="en-US" sz="2800">
                <a:latin typeface="+mj-lt"/>
                <a:ea typeface="SimSun" panose="02010600030101010101" pitchFamily="2" charset="-122"/>
                <a:cs typeface="+mj-lt"/>
              </a:rPr>
              <a:t> Диагностико-аналитическая деятельность </a:t>
            </a:r>
            <a:r>
              <a:rPr lang="ru-RU" altLang="en-US" sz="2800">
                <a:latin typeface="+mj-lt"/>
                <a:ea typeface="SimSun" panose="02010600030101010101" pitchFamily="2" charset="-122"/>
                <a:cs typeface="+mj-lt"/>
              </a:rPr>
              <a:t>(учет работы учителя)</a:t>
            </a:r>
            <a:endParaRPr lang="ru-RU" altLang="en-US" sz="2800">
              <a:latin typeface="+mj-lt"/>
              <a:ea typeface="SimSun" panose="02010600030101010101" pitchFamily="2" charset="-122"/>
              <a:cs typeface="+mj-lt"/>
            </a:endParaRPr>
          </a:p>
          <a:p>
            <a:pPr indent="38735"/>
            <a:endParaRPr lang="ru-RU" altLang="en-US" sz="2800">
              <a:latin typeface="+mj-lt"/>
              <a:ea typeface="SimSun" panose="02010600030101010101" pitchFamily="2" charset="-122"/>
              <a:cs typeface="+mj-lt"/>
            </a:endParaRPr>
          </a:p>
          <a:p>
            <a:pPr indent="38735"/>
            <a:endParaRPr lang="ru-RU" altLang="en-US" sz="2800">
              <a:latin typeface="+mj-lt"/>
              <a:ea typeface="SimSun" panose="02010600030101010101" pitchFamily="2" charset="-122"/>
              <a:cs typeface="+mj-lt"/>
            </a:endParaRPr>
          </a:p>
          <a:p>
            <a:pPr indent="38735"/>
            <a:endParaRPr lang="ru-RU" altLang="en-US" sz="2800">
              <a:latin typeface="+mj-lt"/>
              <a:ea typeface="SimSun" panose="02010600030101010101" pitchFamily="2" charset="-122"/>
              <a:cs typeface="+mj-lt"/>
            </a:endParaRPr>
          </a:p>
          <a:p>
            <a:pPr indent="38735"/>
            <a:endParaRPr lang="ru-RU" altLang="en-US" sz="2800">
              <a:latin typeface="+mj-lt"/>
              <a:ea typeface="SimSun" panose="02010600030101010101" pitchFamily="2" charset="-122"/>
              <a:cs typeface="+mj-lt"/>
            </a:endParaRPr>
          </a:p>
        </p:txBody>
      </p:sp>
      <p:graphicFrame>
        <p:nvGraphicFramePr>
          <p:cNvPr id="4" name="Таблица 3"/>
          <p:cNvGraphicFramePr/>
          <p:nvPr/>
        </p:nvGraphicFramePr>
        <p:xfrm>
          <a:off x="1712595" y="1376045"/>
          <a:ext cx="853376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2965"/>
                <a:gridCol w="2132965"/>
                <a:gridCol w="2132965"/>
                <a:gridCol w="2132965"/>
              </a:tblGrid>
              <a:tr h="381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Дата</a:t>
                      </a:r>
                      <a:endParaRPr lang="en-US" altLang="en-US" sz="2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Что сделано</a:t>
                      </a:r>
                      <a:endParaRPr lang="en-US" altLang="en-US" sz="2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Удачи и проблемы</a:t>
                      </a:r>
                      <a:endParaRPr lang="en-US" altLang="en-US" sz="2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Примечания</a:t>
                      </a:r>
                      <a:endParaRPr lang="en-US" altLang="en-US" sz="2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Замещающее содержимое 6"/>
          <p:cNvSpPr>
            <a:spLocks noGrp="1"/>
          </p:cNvSpPr>
          <p:nvPr>
            <p:ph idx="1"/>
          </p:nvPr>
        </p:nvSpPr>
        <p:spPr>
          <a:xfrm>
            <a:off x="273685" y="3181350"/>
            <a:ext cx="11409680" cy="3349625"/>
          </a:xfrm>
          <a:ln w="12700">
            <a:solidFill>
              <a:schemeClr val="tx1"/>
            </a:solidFill>
          </a:ln>
        </p:spPr>
        <p:txBody>
          <a:bodyPr/>
          <a:p>
            <a:pPr marL="0" indent="0">
              <a:buNone/>
            </a:pPr>
            <a:r>
              <a:rPr lang="ru-RU" altLang="en-US" sz="2800">
                <a:solidFill>
                  <a:srgbClr val="C00000"/>
                </a:solidFill>
              </a:rPr>
              <a:t>6-я страница</a:t>
            </a:r>
            <a:endParaRPr lang="ru-RU" altLang="en-US" sz="2800"/>
          </a:p>
          <a:p>
            <a:pPr marL="0" indent="0" algn="just">
              <a:buNone/>
            </a:pPr>
            <a:r>
              <a:rPr lang="ru-RU" altLang="en-US" sz="2800"/>
              <a:t>Фиксация результатов педагогического исследования</a:t>
            </a:r>
            <a:endParaRPr lang="ru-RU" altLang="en-US" sz="2800"/>
          </a:p>
          <a:p>
            <a:pPr marL="0" indent="0" algn="just">
              <a:buNone/>
            </a:pPr>
            <a:endParaRPr lang="ru-RU" altLang="en-US" sz="2800"/>
          </a:p>
          <a:p>
            <a:pPr marL="0" indent="0" algn="just">
              <a:buNone/>
            </a:pPr>
            <a:endParaRPr lang="ru-RU" altLang="en-US" sz="2800"/>
          </a:p>
          <a:p>
            <a:pPr marL="0" indent="0" algn="just">
              <a:buNone/>
            </a:pPr>
            <a:endParaRPr lang="ru-RU" altLang="en-US" sz="2800"/>
          </a:p>
          <a:p>
            <a:pPr marL="0" indent="0" algn="just">
              <a:buNone/>
            </a:pPr>
            <a:endParaRPr lang="ru-RU" altLang="en-US" sz="2800"/>
          </a:p>
          <a:p>
            <a:pPr marL="0" indent="0" algn="just">
              <a:buNone/>
            </a:pPr>
            <a:endParaRPr lang="ru-RU" altLang="en-US" sz="2800"/>
          </a:p>
        </p:txBody>
      </p:sp>
      <p:graphicFrame>
        <p:nvGraphicFramePr>
          <p:cNvPr id="8" name="Таблица 7"/>
          <p:cNvGraphicFramePr/>
          <p:nvPr/>
        </p:nvGraphicFramePr>
        <p:xfrm>
          <a:off x="382905" y="4135755"/>
          <a:ext cx="10834370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765"/>
                <a:gridCol w="3608070"/>
                <a:gridCol w="1303655"/>
                <a:gridCol w="1774825"/>
                <a:gridCol w="1371600"/>
                <a:gridCol w="1354455"/>
              </a:tblGrid>
              <a:tr h="381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Критерии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Показатели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Дата фиксации 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Диагностический инструментарий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Результат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Вывод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Личностное развитие учащихся</a:t>
                      </a:r>
                      <a:endParaRPr lang="en-US" sz="1400" b="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ru-RU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 </a:t>
                      </a:r>
                      <a:endParaRPr lang="en-US" altLang="ru-RU" sz="1400" b="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Воспитанность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 vMerge="1"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Правовая грамотность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Здоровье учащихся</a:t>
                      </a:r>
                      <a:endParaRPr lang="en-US" sz="1400" b="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ru-RU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 </a:t>
                      </a:r>
                      <a:endParaRPr lang="en-US" altLang="ru-RU" sz="1400" b="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Наличие знаний о здоровом образе жизни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 vMerge="1">
                  <a:tcPr marL="25400" marR="25400" marT="0" marB="0" vert="horz" anchor="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+mj-lt"/>
                          <a:cs typeface="+mj-lt"/>
                        </a:rPr>
                        <a:t>Посещение спортивных кружков и секций</a:t>
                      </a:r>
                      <a:endParaRPr lang="en-US" altLang="en-US" sz="1400" b="0">
                        <a:solidFill>
                          <a:schemeClr val="tx1"/>
                        </a:solidFill>
                        <a:latin typeface="+mj-lt"/>
                        <a:ea typeface="Times New Roman" panose="02020603050405020304" charset="0"/>
                        <a:cs typeface="+mj-lt"/>
                      </a:endParaRPr>
                    </a:p>
                  </a:txBody>
                  <a:tcPr marL="25400" marR="25400" marT="0" marB="0" vert="horz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ru-RU" altLang="en-US" sz="2400">
                        <a:solidFill>
                          <a:schemeClr val="tx1"/>
                        </a:solidFill>
                        <a:latin typeface="+mj-lt"/>
                        <a:cs typeface="+mj-lt"/>
                      </a:endParaRPr>
                    </a:p>
                  </a:txBody>
                  <a:tcPr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5165</Words>
  <Application>WPS Presentation</Application>
  <PresentationFormat>Widescreen</PresentationFormat>
  <Paragraphs>160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</vt:lpstr>
      <vt:lpstr>Business Cooperate</vt:lpstr>
      <vt:lpstr>Ведение дневника участника инновационной деятельности как форма отчётной документации</vt:lpstr>
      <vt:lpstr>PowerPoint 演示文稿</vt:lpstr>
      <vt:lpstr>PowerPoint 演示文稿</vt:lpstr>
      <vt:lpstr>PowerPoint 演示文稿</vt:lpstr>
      <vt:lpstr>PowerPoint 演示文稿</vt:lpstr>
      <vt:lpstr>Памятка педагогу, осуществляющему инновационную деятельность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Ведение дневника участника инновационной деятельности как форма отчётной документации</dc:title>
  <dc:creator/>
  <cp:lastModifiedBy>Asus</cp:lastModifiedBy>
  <cp:revision>17</cp:revision>
  <dcterms:created xsi:type="dcterms:W3CDTF">2019-12-16T22:27:00Z</dcterms:created>
  <dcterms:modified xsi:type="dcterms:W3CDTF">2019-12-17T01:51:35Z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1049-11.2.0.8991</vt:lpwstr>
  </property>
</Properties>
</file>