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312" r:id="rId2"/>
    <p:sldId id="336" r:id="rId3"/>
    <p:sldId id="387" r:id="rId4"/>
    <p:sldId id="339" r:id="rId5"/>
    <p:sldId id="395" r:id="rId6"/>
    <p:sldId id="382" r:id="rId7"/>
    <p:sldId id="383" r:id="rId8"/>
    <p:sldId id="356" r:id="rId9"/>
    <p:sldId id="396" r:id="rId10"/>
    <p:sldId id="384" r:id="rId11"/>
    <p:sldId id="352" r:id="rId12"/>
    <p:sldId id="388" r:id="rId13"/>
    <p:sldId id="389" r:id="rId14"/>
    <p:sldId id="385" r:id="rId15"/>
    <p:sldId id="386" r:id="rId16"/>
    <p:sldId id="390" r:id="rId17"/>
    <p:sldId id="391" r:id="rId18"/>
    <p:sldId id="370" r:id="rId19"/>
    <p:sldId id="392" r:id="rId20"/>
    <p:sldId id="397" r:id="rId21"/>
    <p:sldId id="393" r:id="rId22"/>
    <p:sldId id="394" r:id="rId23"/>
    <p:sldId id="335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3300"/>
    <a:srgbClr val="EEF7F8"/>
    <a:srgbClr val="308AAA"/>
    <a:srgbClr val="D9EDEF"/>
    <a:srgbClr val="FFFF00"/>
    <a:srgbClr val="B0F3FA"/>
    <a:srgbClr val="8BFF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68" autoAdjust="0"/>
    <p:restoredTop sz="92248" autoAdjust="0"/>
  </p:normalViewPr>
  <p:slideViewPr>
    <p:cSldViewPr>
      <p:cViewPr varScale="1">
        <p:scale>
          <a:sx n="63" d="100"/>
          <a:sy n="63" d="100"/>
        </p:scale>
        <p:origin x="-10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628BDDE7-9782-4C89-BDDE-6D219D18F4D3}" type="datetimeFigureOut">
              <a:rPr lang="ru-RU"/>
              <a:pPr>
                <a:defRPr/>
              </a:pPr>
              <a:t>29.01.2020</a:t>
            </a:fld>
            <a:endParaRPr lang="ru-RU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58525636-9219-486B-B2AE-132A22CBC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B92AF-1F52-40E4-8EC7-96C279D62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6DD68-58D9-4E04-B83D-066588905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AE6BF-2A08-4917-A454-D5AD3B296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3710D-57DF-4371-8348-A1F4CCD882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A8BD4-C048-42EF-856C-CE3EB9C83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F0213-447D-4B82-AC60-D08C2DFEA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0343A-58E5-4C87-AA9C-7B2925C50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1F85-1CDC-4E31-9501-B230B8876C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1B068-CF7B-4A0F-BBBB-498C3F627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2AC7C-D5B6-43A1-BBFC-A9761B6A2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E6CB5-BB1A-4A5F-B290-33BCF8E97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217CE-BA7E-44B2-8839-108A1EFCE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it-IT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4F3FA-9B9B-42A5-B31A-BF3D22933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it-IT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61CB8-0D5B-4795-827D-E823AD549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B7E6FB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C256EA3-039A-425B-BEF7-2E0AD78DB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898525" y="549274"/>
            <a:ext cx="795975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36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СТРУКТУРА   И   ОФОРМЛЕНИЕ</a:t>
            </a:r>
          </a:p>
          <a:p>
            <a:pPr algn="ctr"/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ИННОВАЦИОННОГО </a:t>
            </a:r>
          </a:p>
          <a:p>
            <a:pPr algn="ctr"/>
            <a:r>
              <a:rPr lang="ru-RU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8" descr="ANd9GcRrejKZq2hbQn8l0-s_KStg6HdZac0J5UlJv7YXRXDesN7zPvk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3714750"/>
            <a:ext cx="3455988" cy="24892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2125663" y="446088"/>
            <a:ext cx="47863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Формулировка цели </a:t>
            </a:r>
            <a:endParaRPr lang="ru-RU" sz="3200"/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357188" y="1214438"/>
            <a:ext cx="85725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0" i="1">
                <a:latin typeface="Times New Roman" pitchFamily="18" charset="0"/>
                <a:cs typeface="Times New Roman" pitchFamily="18" charset="0"/>
              </a:rPr>
              <a:t>Например, целью проекта «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Внедрение технологии многомерных дидактических инструментов</a:t>
            </a:r>
            <a:r>
              <a:rPr lang="ru-RU" sz="2800" b="0" i="1">
                <a:latin typeface="Times New Roman" pitchFamily="18" charset="0"/>
                <a:cs typeface="Times New Roman" pitchFamily="18" charset="0"/>
              </a:rPr>
              <a:t>» может быть </a:t>
            </a:r>
          </a:p>
          <a:p>
            <a:pPr algn="just">
              <a:buFont typeface="Arial" charset="0"/>
              <a:buChar char="•"/>
            </a:pPr>
            <a:r>
              <a:rPr lang="ru-RU" sz="2800" b="0" i="1">
                <a:latin typeface="Times New Roman" pitchFamily="18" charset="0"/>
                <a:cs typeface="Times New Roman" pitchFamily="18" charset="0"/>
              </a:rPr>
              <a:t>«Развитие системного мышления учащихся средствами многомерной дидактической технологии» </a:t>
            </a:r>
          </a:p>
          <a:p>
            <a:pPr algn="just">
              <a:buFont typeface="Arial" charset="0"/>
              <a:buChar char="•"/>
            </a:pPr>
            <a:r>
              <a:rPr lang="ru-RU" sz="2800" b="0" i="1">
                <a:latin typeface="Times New Roman" pitchFamily="18" charset="0"/>
                <a:cs typeface="Times New Roman" pitchFamily="18" charset="0"/>
              </a:rPr>
              <a:t>«Формирование и развитие учебных компетенций учащихся средствами многомерной дидактической технологии», </a:t>
            </a:r>
          </a:p>
          <a:p>
            <a:pPr algn="just">
              <a:buFont typeface="Arial" charset="0"/>
              <a:buChar char="•"/>
            </a:pPr>
            <a:r>
              <a:rPr lang="ru-RU" sz="2800" b="0" i="1">
                <a:latin typeface="Times New Roman" pitchFamily="18" charset="0"/>
                <a:cs typeface="Times New Roman" pitchFamily="18" charset="0"/>
              </a:rPr>
              <a:t>«Повышение качества образования учащихся через использование многомерных дидактических инструментов».</a:t>
            </a:r>
            <a:endParaRPr lang="ru-RU" sz="2800" b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769315A-B014-4E46-8B0C-CEE8BE17882A}" type="slidenum">
              <a:rPr lang="ru-RU" sz="1400" b="0"/>
              <a:pPr algn="r"/>
              <a:t>11</a:t>
            </a:fld>
            <a:endParaRPr lang="ru-RU" sz="1400" b="0"/>
          </a:p>
        </p:txBody>
      </p:sp>
      <p:pic>
        <p:nvPicPr>
          <p:cNvPr id="19459" name="Picture 4" descr="ANd9GcQser0DYzoAJ9yNdOlLY_pHE1UhbIFcLvtnUbOIaPoJ6qO-Dl0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333375"/>
            <a:ext cx="185102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468313" y="1125538"/>
            <a:ext cx="7921625" cy="375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</a:rPr>
              <a:t>Задачи </a:t>
            </a:r>
            <a:r>
              <a:rPr lang="ru-RU" sz="4800" i="1" dirty="0">
                <a:solidFill>
                  <a:srgbClr val="0000CC"/>
                </a:solidFill>
                <a:latin typeface="Times New Roman" pitchFamily="18" charset="0"/>
              </a:rPr>
              <a:t>– это         конкретные шаги, последовательность которых обеспечивает достижение цели</a:t>
            </a:r>
          </a:p>
        </p:txBody>
      </p: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4297669"/>
            <a:ext cx="2128823" cy="2196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8"/>
            <a:ext cx="75724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Глаголы для формулирования задач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определить;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раскрыть;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разработать;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установить;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создать;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обосновать;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организовать;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обеспечить;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реализовать;</a:t>
            </a:r>
          </a:p>
          <a:p>
            <a:pPr marL="0" indent="0" algn="just" eaLnBrk="1" hangingPunct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сформировать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814393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рекомендуется использовать глаголы для формулирования задач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разработать модель;</a:t>
            </a:r>
          </a:p>
          <a:p>
            <a:pPr marL="0" indent="0" algn="just" eaLnBrk="1" hangingPunct="1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проанализировать;</a:t>
            </a:r>
          </a:p>
          <a:p>
            <a:pPr marL="0" indent="0" algn="just" eaLnBrk="1" hangingPunct="1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рассмотреть;</a:t>
            </a:r>
          </a:p>
          <a:p>
            <a:pPr marL="0" indent="0" algn="just" eaLnBrk="1" hangingPunct="1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исследовать;</a:t>
            </a:r>
          </a:p>
          <a:p>
            <a:pPr marL="0" indent="0" algn="just" eaLnBrk="1" hangingPunct="1"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изучить</a:t>
            </a:r>
          </a:p>
          <a:p>
            <a:pPr marL="0" indent="0" eaLnBrk="1" hangingPunct="1">
              <a:buClr>
                <a:schemeClr val="tx2">
                  <a:lumMod val="75000"/>
                </a:schemeClr>
              </a:buClr>
            </a:pPr>
            <a:endParaRPr lang="ru-RU" sz="3200" dirty="0" smtClean="0">
              <a:latin typeface="Georgia" pitchFamily="18" charset="0"/>
            </a:endParaRPr>
          </a:p>
          <a:p>
            <a:pPr marL="0" indent="0" algn="just">
              <a:buClr>
                <a:schemeClr val="tx2">
                  <a:lumMod val="75000"/>
                </a:schemeClr>
              </a:buClr>
              <a:buNone/>
            </a:pPr>
            <a:r>
              <a:rPr lang="ru-RU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глаголы обозначают процесс исследования</a:t>
            </a:r>
            <a:endParaRPr lang="ru-RU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2203450" y="357188"/>
            <a:ext cx="4102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Возможные задачи</a:t>
            </a:r>
            <a:endParaRPr lang="ru-RU" sz="3600"/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285750" y="928688"/>
            <a:ext cx="87153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создание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необходимых условий для инновационной деятельности, </a:t>
            </a:r>
          </a:p>
          <a:p>
            <a:pPr algn="just">
              <a:buFont typeface="Arial" charset="0"/>
              <a:buChar char="•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составление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аннотированных списков литературы по теме проекта и собеседования с педагогами по прочитанной литературе, </a:t>
            </a:r>
          </a:p>
          <a:p>
            <a:pPr algn="just">
              <a:buFont typeface="Arial" charset="0"/>
              <a:buChar char="•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организация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или разработка системы непрерывного повышения квалификации педагогов по теме проекта, </a:t>
            </a:r>
          </a:p>
          <a:p>
            <a:pPr algn="just">
              <a:buFont typeface="Arial" charset="0"/>
              <a:buChar char="•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организация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постоянно действующих семинаров и тренингов (конкретно), </a:t>
            </a:r>
          </a:p>
          <a:p>
            <a:pPr algn="just">
              <a:buFont typeface="Arial" charset="0"/>
              <a:buChar char="•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разработка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и реализация мини-проектов в рамках большого проекта, </a:t>
            </a:r>
          </a:p>
          <a:p>
            <a:pPr algn="just">
              <a:buFont typeface="Arial" charset="0"/>
              <a:buChar char="•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подготовка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сборников материалов и методических рекомендаций по теме проекта, обобщение и формы внедрения эффективного инновационного опыта педагога или учреждения образования в массовую практику и т.д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1909763" y="357188"/>
            <a:ext cx="4689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Описание научных </a:t>
            </a:r>
          </a:p>
          <a:p>
            <a:pPr algn="ctr"/>
            <a:r>
              <a:rPr lang="ru-RU" sz="36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теорий и  разработок 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642938" y="1571625"/>
            <a:ext cx="80010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Например, в проекте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«Внедрение технологии многомерных дидактических инструментов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» в  качестве научной основы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называются: </a:t>
            </a:r>
          </a:p>
          <a:p>
            <a:pPr algn="just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Теория познавательного интереса» Г.Н.Щукиной,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Теория развития познавательной активности» </a:t>
            </a:r>
            <a:r>
              <a:rPr lang="ru-RU" sz="2400" b="0" dirty="0" err="1">
                <a:latin typeface="Times New Roman" pitchFamily="18" charset="0"/>
                <a:cs typeface="Times New Roman" pitchFamily="18" charset="0"/>
              </a:rPr>
              <a:t>Т.И.Шамовой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Технология поэтапного формирования умственных действий» Г.Я.Гальперина,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идеи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Н.И.Миницкого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по когнитивным процессам,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А.П.Лобанова по когнитивной психологии,</a:t>
            </a:r>
          </a:p>
          <a:p>
            <a:pPr algn="just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идеи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В.Э.Штейнберга по моделированию и визуализации знаний.</a:t>
            </a:r>
            <a:r>
              <a:rPr lang="ru-RU" sz="2800" b="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358246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ru-RU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инновационного 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r>
              <a:rPr lang="be-BY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be-BY" sz="25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инновационного проекта лежит </a:t>
            </a:r>
            <a:r>
              <a:rPr lang="be-BY" sz="25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модель: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       четкость структурирования проекта на части и видение их взаимосвязей;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       естественность логической цепочки: проблема - цель - задача – метод –конечный результат;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       доступное описание основных мероприятий и причин выбора именно этих форм работы;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       из описания модели  понятно,  как, с  кем,  когда и  где будет  проходить/реализовываться проект; 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       нет лишней «воды», то есть ненужных описаний, приложений и прочего отягощения текста</a:t>
            </a:r>
            <a:endParaRPr lang="be-BY" sz="2500" b="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25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ru-RU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8143932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Clr>
                <a:schemeClr val="tx2">
                  <a:lumMod val="75000"/>
                </a:schemeClr>
              </a:buClr>
            </a:pPr>
            <a:r>
              <a:rPr lang="be-BY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Программа  инновационной деятельности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endParaRPr lang="be-BY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Варианты этапов инновационной деятельности:</a:t>
            </a:r>
          </a:p>
          <a:p>
            <a:pPr algn="just" eaLnBrk="1" hangingPunct="1">
              <a:buClr>
                <a:schemeClr val="tx2">
                  <a:lumMod val="75000"/>
                </a:schemeClr>
              </a:buClr>
            </a:pPr>
            <a:endParaRPr lang="be-BY" sz="25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buClr>
                <a:schemeClr val="tx2">
                  <a:lumMod val="75000"/>
                </a:schemeClr>
              </a:buClr>
              <a:buAutoNum type="arabicPeriod"/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подготовительный, диагностический, практический, обобщающий;</a:t>
            </a:r>
          </a:p>
          <a:p>
            <a:pPr marL="457200" indent="-457200" algn="just" eaLnBrk="1" hangingPunct="1">
              <a:buClr>
                <a:schemeClr val="tx2">
                  <a:lumMod val="75000"/>
                </a:schemeClr>
              </a:buClr>
              <a:buAutoNum type="arabicPeriod"/>
            </a:pPr>
            <a:endParaRPr lang="be-BY" sz="25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buClr>
                <a:schemeClr val="tx2">
                  <a:lumMod val="75000"/>
                </a:schemeClr>
              </a:buClr>
              <a:buAutoNum type="arabicPeriod"/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подготовительный, диагностический, планово-прогнастический, практический, обобщающий, внедренческий;</a:t>
            </a:r>
          </a:p>
          <a:p>
            <a:pPr marL="457200" indent="-457200" algn="just" eaLnBrk="1" hangingPunct="1">
              <a:buClr>
                <a:schemeClr val="tx2">
                  <a:lumMod val="75000"/>
                </a:schemeClr>
              </a:buClr>
              <a:buAutoNum type="arabicPeriod"/>
            </a:pPr>
            <a:endParaRPr lang="be-BY" sz="25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buClr>
                <a:schemeClr val="tx2">
                  <a:lumMod val="75000"/>
                </a:schemeClr>
              </a:buClr>
              <a:buAutoNum type="arabicPeriod"/>
            </a:pPr>
            <a:r>
              <a:rPr lang="be-BY" sz="2500" b="0" dirty="0" smtClean="0">
                <a:latin typeface="Times New Roman" pitchFamily="18" charset="0"/>
                <a:cs typeface="Times New Roman" pitchFamily="18" charset="0"/>
              </a:rPr>
              <a:t>подготовительный, конструкторско-технологический, практический, обобщающий</a:t>
            </a:r>
            <a:r>
              <a:rPr lang="be-BY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620713"/>
            <a:ext cx="8247091" cy="518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Основные  направления  реализации программы:</a:t>
            </a:r>
          </a:p>
          <a:p>
            <a:pPr algn="just">
              <a:spcBef>
                <a:spcPct val="50000"/>
              </a:spcBef>
            </a:pP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1) организационно-управленческое обеспечение;</a:t>
            </a:r>
          </a:p>
          <a:p>
            <a:pPr algn="just">
              <a:spcBef>
                <a:spcPct val="50000"/>
              </a:spcBef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2) информационно-аналитическое обеспечение;</a:t>
            </a:r>
          </a:p>
          <a:p>
            <a:pPr algn="just">
              <a:spcBef>
                <a:spcPct val="50000"/>
              </a:spcBef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3) научно-методическое обеспечение;</a:t>
            </a:r>
          </a:p>
          <a:p>
            <a:pPr algn="just">
              <a:spcBef>
                <a:spcPct val="50000"/>
              </a:spcBef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4) работа 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педагогами;</a:t>
            </a:r>
            <a:endParaRPr lang="ru-RU" sz="25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5) работа 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учащимися</a:t>
            </a:r>
          </a:p>
          <a:p>
            <a:pPr algn="just">
              <a:spcBef>
                <a:spcPct val="50000"/>
              </a:spcBef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6) психолого-педагогическое сопровождение;</a:t>
            </a:r>
          </a:p>
          <a:p>
            <a:pPr algn="just">
              <a:spcBef>
                <a:spcPct val="50000"/>
              </a:spcBef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7) планируемые 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результаты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620713"/>
            <a:ext cx="82470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Календарный план инновационной деятельности</a:t>
            </a:r>
            <a:endParaRPr lang="ru-RU" sz="25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285860"/>
          <a:ext cx="8358246" cy="4643607"/>
        </p:xfrm>
        <a:graphic>
          <a:graphicData uri="http://schemas.openxmlformats.org/drawingml/2006/table">
            <a:tbl>
              <a:tblPr/>
              <a:tblGrid>
                <a:gridCol w="549912"/>
                <a:gridCol w="5060691"/>
                <a:gridCol w="1247445"/>
                <a:gridCol w="1500198"/>
              </a:tblGrid>
              <a:tr h="385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b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 исполнения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Ответственные исполнители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8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с кадрами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0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Заседание педагогического совета «Основные направления работы школы в 2018/2019 учебном году. Реализация инновационного проекта – включение в практико-исследовательскую деятельность»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август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Инновационная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Формирование инициативных групп учащихся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сентябрь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 gridSpan="4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научно-практических семинарах и конференциях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0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Участие в научно-практической конференции по итогам первого года работы в инновационном режиме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момент проведения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11">
                <a:tc gridSpan="4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Подведение итогов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0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Подготовка отчёта по результатам инновационной работы за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2019/2020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май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571500" y="214313"/>
            <a:ext cx="8280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РЕКОМЕНДАЦИИ ПО ОПИСАНИЮ ИННОВАЦИОННОГО ПРОЕКТА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428625" y="1285875"/>
            <a:ext cx="80645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полное название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(тема)  инновационного проекта;</a:t>
            </a:r>
          </a:p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данные о разработчике и консультанте;</a:t>
            </a:r>
          </a:p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перечень учреждений образования, на базе которых планируется осуществление инновационной деятельности;</a:t>
            </a:r>
          </a:p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сроки проведения инновационной деятельности;</a:t>
            </a:r>
          </a:p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обоснование целесообразности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данного инновационного проекта (актуальность);</a:t>
            </a:r>
          </a:p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формулировк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и задач;</a:t>
            </a:r>
          </a:p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описание научных теорий и разработок, на основе которых создан инновационный проект;</a:t>
            </a:r>
          </a:p>
          <a:p>
            <a:pPr lvl="0" algn="just">
              <a:spcBef>
                <a:spcPts val="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подтверждение педагогической эффективности и социально-экономической значимости результатов фундаментальных и прикладных научных исследований, апробированных в ходе экспериментальной деятельности; </a:t>
            </a:r>
          </a:p>
          <a:p>
            <a:pPr indent="342900" algn="just">
              <a:buFontTx/>
              <a:buChar char="•"/>
            </a:pPr>
            <a:endParaRPr lang="be-BY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620713"/>
            <a:ext cx="8247091" cy="58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инновационной  деятельности</a:t>
            </a:r>
          </a:p>
          <a:p>
            <a:pPr marL="0" indent="0" algn="just" eaLnBrk="1" hangingPunct="1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– это количественные показатели качественной цели</a:t>
            </a:r>
          </a:p>
          <a:p>
            <a:pPr marL="0" indent="0" algn="just" eaLnBrk="1" hangingPunct="1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– эталонный признаки, или параметры, которые выражаются показателями</a:t>
            </a:r>
          </a:p>
          <a:p>
            <a:pPr marL="0" indent="0" algn="just" eaLnBrk="1" hangingPunct="1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наиболее характерные и существенные признаки, в которых проявляются критерии и выражаются количественными и качественными эквивалентами</a:t>
            </a:r>
          </a:p>
          <a:p>
            <a:pPr algn="just">
              <a:spcBef>
                <a:spcPct val="50000"/>
              </a:spcBef>
            </a:pPr>
            <a:endParaRPr lang="ru-RU" sz="2500" b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620713"/>
            <a:ext cx="8247091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9728" lvl="0" indent="0" algn="ctr">
              <a:buNone/>
            </a:pP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Взаимосвязь: </a:t>
            </a:r>
          </a:p>
          <a:p>
            <a:pPr marL="109728" lvl="0" indent="0" algn="ctr">
              <a:buNone/>
            </a:pP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– показатель –инструментарий</a:t>
            </a:r>
          </a:p>
          <a:p>
            <a:pPr marL="109728" indent="0" algn="just">
              <a:buNone/>
            </a:pP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рассматриваются как количественные модели качественных целей. Адекватно сформированные критерии отражают, раскрывают и конкретизируют цель проекта. Если цель формулируется в назывной форме, то критерии должны быть выражены в тех или иных шкалах измерения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2500306"/>
          <a:ext cx="8358246" cy="3840480"/>
        </p:xfrm>
        <a:graphic>
          <a:graphicData uri="http://schemas.openxmlformats.org/drawingml/2006/table">
            <a:tbl>
              <a:tblPr/>
              <a:tblGrid>
                <a:gridCol w="2409314"/>
                <a:gridCol w="5948932"/>
              </a:tblGrid>
              <a:tr h="2263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Критерии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34226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346">
                <a:tc>
                  <a:txBody>
                    <a:bodyPr/>
                    <a:lstStyle/>
                    <a:p>
                      <a:pPr marR="19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Качество образования учащихся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положительная динамика учебных и творческих достижений учащихся по предметам;</a:t>
                      </a:r>
                    </a:p>
                    <a:p>
                      <a:pPr marR="19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получение образования в соответствии с собственными потребностями и способностями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3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Информированность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-уровень знаний в  сфере энергетики;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-уровень социальной значимости практического применения возобновляемых источников энергии;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-уровень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сформированности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навыков бережливого поведения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3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Активная гражданская позиция в отношении экономного природопользования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способность демонстрировать культуру в сфере энергетики;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природоохранных мероприятиях;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готовность к исследовательской деятельности, направленной на самостоятельное создание проектов в сфере энергетики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3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Экономический эффект от реализации проекта в рамках учреждения образования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знание основ экологии, экономики;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91465" algn="l"/>
                        </a:tabLs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умение произвести оценку ресурсной базы (расход электроэнергии, воды, тепловой энергии)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346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Инновационная компетентность и   исследовательская культура  педагогов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Мотивация педагогов   на  инновационную деятельность;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высокий  теоретический  и методический уровень  педагогов в области   внедрения инновационного проекта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620713"/>
            <a:ext cx="8247091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9728" lvl="0" indent="0" algn="ctr">
              <a:buNone/>
            </a:pP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инновационных проектов позволяет учреждениям образования</a:t>
            </a:r>
            <a:r>
              <a:rPr lang="ru-RU" sz="2400" dirty="0" smtClean="0">
                <a:solidFill>
                  <a:srgbClr val="0000CC"/>
                </a:solidFill>
              </a:rPr>
              <a:t>:</a:t>
            </a:r>
            <a:endParaRPr lang="ru-RU" sz="2000" b="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2">
                  <a:lumMod val="75000"/>
                </a:schemeClr>
              </a:buClr>
            </a:pP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2">
                  <a:lumMod val="75000"/>
                </a:schemeClr>
              </a:buClr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определить стратегический вектор прогрессивного долгосрочного развития учреждения образования на основе внедрения новых, научно обоснованных и апробированных образовательных моделей, программ, технологий;</a:t>
            </a:r>
          </a:p>
          <a:p>
            <a:pPr algn="just">
              <a:buClr>
                <a:schemeClr val="tx2">
                  <a:lumMod val="75000"/>
                </a:schemeClr>
              </a:buClr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разработать механизмы разрешения актуальных профессионально-педагогических и образовательных проблем, значимых как для учреждения образования, так и для системы образования в целом;</a:t>
            </a:r>
          </a:p>
          <a:p>
            <a:pPr algn="just">
              <a:buClr>
                <a:schemeClr val="tx2">
                  <a:lumMod val="75000"/>
                </a:schemeClr>
              </a:buClr>
            </a:pPr>
            <a:r>
              <a:rPr lang="be-BY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формировать у субъектов инновационной деятельности инновационную культуру и инновационную компетентность как готовность и способность личности к осуществлению преобразований, к самосовершенствованию, к непрерывному образованию;</a:t>
            </a:r>
          </a:p>
          <a:p>
            <a:pPr algn="just">
              <a:buClr>
                <a:schemeClr val="tx2">
                  <a:lumMod val="75000"/>
                </a:schemeClr>
              </a:buClr>
            </a:pPr>
            <a:r>
              <a:rPr lang="be-BY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создать </a:t>
            </a:r>
            <a:r>
              <a:rPr lang="be-BY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 творческого развития для всех субъектов образовательной практики.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ANd9GcSXMoJFt_viwBE9AhTM-M8f4k8LlH3bptRd5fO15mMKN20TeS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260350"/>
            <a:ext cx="5368925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5" descr="ANd9GcQUDv0NFbyGqsbcfJa46mPogXEpZmcE-gA9AH19EAUkt6uWvLbrI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4006850"/>
            <a:ext cx="25019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WordArt 6"/>
          <p:cNvSpPr>
            <a:spLocks noChangeArrowheads="1" noChangeShapeType="1" noTextEdit="1"/>
          </p:cNvSpPr>
          <p:nvPr/>
        </p:nvSpPr>
        <p:spPr bwMode="auto">
          <a:xfrm>
            <a:off x="5580063" y="476250"/>
            <a:ext cx="2913062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УДАЧИ!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571500" y="214313"/>
            <a:ext cx="8280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РЕКОМЕНДАЦИИ ПО ОПИСАНИЮ ИННОВАЦИОННОГО ПРОЕКТА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428596" y="1714488"/>
            <a:ext cx="8064500" cy="409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 algn="just"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основная идея инновационного проекта и направления ее осуществления (инновационная модель);</a:t>
            </a:r>
          </a:p>
          <a:p>
            <a:pPr lvl="0" algn="just"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база инновационной деятельности;</a:t>
            </a:r>
          </a:p>
          <a:p>
            <a:pPr lvl="0" algn="just"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описание программы и сроков (этапов) реализации проекта;</a:t>
            </a:r>
          </a:p>
          <a:p>
            <a:pPr lvl="0" algn="just"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календарный план инновационной деятельности на текущий год;</a:t>
            </a:r>
          </a:p>
          <a:p>
            <a:pPr lvl="0" algn="just"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описание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критери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ев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и показател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, согласно которым определяется эффективность инновационной деятельности;</a:t>
            </a:r>
          </a:p>
          <a:p>
            <a:pPr lvl="0" algn="just"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кадровое и материально-техническое обеспечение проекта;</a:t>
            </a:r>
          </a:p>
          <a:p>
            <a:pPr lvl="0" algn="just">
              <a:buClr>
                <a:schemeClr val="bg2">
                  <a:lumMod val="25000"/>
                </a:schemeClr>
              </a:buClr>
              <a:buFont typeface="Wingdings" pitchFamily="2" charset="2"/>
              <a:buChar char="§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 финансово-экономическое обоснование инновационного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endParaRPr lang="be-BY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be-BY" sz="2000" dirty="0" smtClean="0">
                <a:latin typeface="Times New Roman" pitchFamily="18" charset="0"/>
                <a:cs typeface="Times New Roman" pitchFamily="18" charset="0"/>
              </a:rPr>
              <a:t>Инновационный проект рецензируется и подписывается потенциальным консультантом.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•"/>
            </a:pPr>
            <a:endParaRPr lang="be-BY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00063" y="214313"/>
            <a:ext cx="828040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СОГЛАСОВАНО                                                                     УТВЕРЖДАЮ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Начальник                                                                                Директор государственного         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отдела образования                                                                 учреждения образования</a:t>
            </a:r>
          </a:p>
          <a:p>
            <a:pPr>
              <a:buNone/>
            </a:pP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Мозырского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райисполкома                                                  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Криничанская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средняя школа 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Л.С.Клепчукова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Мозырского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района»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Н.В.Новицкая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algn="ctr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ИННОВАЦИОННЫЙ ПРОЕКТ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«Внедрение модели формирования культуры обучающихся в сфере энергетики в условиях сетевого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взаимодействия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учреждений образования»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Сроки реализации: 2018 - 2021 годы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Руководитель учреждения                                               СОГЛАСОВАНО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образования                                                                        Консультант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Новицкая Нина Владимировна,                                     Кошель Нина Николаевна, консультант                                                                                                                                                                                           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 0236 209965, +375297313460                                           учреждения образования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247781, Гомельская область                                             "Республиканский институт</a:t>
            </a:r>
          </a:p>
          <a:p>
            <a:pPr algn="just">
              <a:buNone/>
            </a:pP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Мозырский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район                                                              профессионального образования", 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п.Криничный, ул. Школьная,1И                                    кандидат педагогических наук</a:t>
            </a:r>
          </a:p>
          <a:p>
            <a:pPr algn="just">
              <a:buNone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e-mail  krin.ssch@yandex.by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	                                      Контактный телефон (+375  29)7037418</a:t>
            </a:r>
          </a:p>
          <a:p>
            <a:pPr algn="just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285750" y="1049338"/>
            <a:ext cx="86439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just">
              <a:defRPr/>
            </a:pPr>
            <a:endParaRPr lang="be-BY" sz="2400" b="0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defRPr/>
            </a:pPr>
            <a:endParaRPr lang="be-BY" sz="2400" b="0" dirty="0"/>
          </a:p>
          <a:p>
            <a:pPr indent="342900">
              <a:buFontTx/>
              <a:buAutoNum type="arabicPeriod"/>
              <a:defRPr/>
            </a:pPr>
            <a:endParaRPr lang="be-BY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00063" y="214313"/>
            <a:ext cx="8280400" cy="647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К  АКТУАЛЬНОСТИ</a:t>
            </a:r>
          </a:p>
          <a:p>
            <a:pPr marL="0" indent="0"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Новизна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(соответствие содержания проекта современному состоянию науки, </a:t>
            </a:r>
            <a:r>
              <a:rPr lang="ru-RU" sz="2800" b="0" dirty="0" err="1" smtClean="0">
                <a:latin typeface="Times New Roman" pitchFamily="18" charset="0"/>
                <a:cs typeface="Times New Roman" pitchFamily="18" charset="0"/>
              </a:rPr>
              <a:t>социокультурному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развитию)</a:t>
            </a:r>
          </a:p>
          <a:p>
            <a:pPr marL="0" indent="0"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Научность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(соответствие требованиям исследования в данной области; корректность использования научных терминов) </a:t>
            </a:r>
          </a:p>
          <a:p>
            <a:pPr marL="0" indent="0"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Проблемность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(отражено противоречие и направлен на разрешение их)</a:t>
            </a:r>
          </a:p>
          <a:p>
            <a:pPr marL="0" indent="0"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Значимость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(отвечает конкретным задачам )</a:t>
            </a:r>
          </a:p>
          <a:p>
            <a:pPr marL="0" indent="0"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Эффективность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(соотношение затрат и результата)</a:t>
            </a:r>
          </a:p>
          <a:p>
            <a:pPr marL="0" indent="0"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Результативность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(высокий уровень)</a:t>
            </a:r>
          </a:p>
          <a:p>
            <a:pPr algn="just"/>
            <a:endParaRPr lang="ru-RU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285750" y="1049338"/>
            <a:ext cx="86439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just">
              <a:defRPr/>
            </a:pPr>
            <a:endParaRPr lang="be-BY" sz="2400" b="0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defRPr/>
            </a:pPr>
            <a:endParaRPr lang="be-BY" sz="2400" b="0" dirty="0"/>
          </a:p>
          <a:p>
            <a:pPr indent="342900">
              <a:buFontTx/>
              <a:buAutoNum type="arabicPeriod"/>
              <a:defRPr/>
            </a:pPr>
            <a:endParaRPr lang="be-BY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684213" y="1073150"/>
            <a:ext cx="766921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Например,  в проекте 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Внедрение модели формирования универсальных учебных действий через использование  современных образовательных технологий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» может быть такая формулировка: «Актуальность инновационной деятельности по данной теме обусловлена наличием противоречий: 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между требованиями высокого качества образования учащихся и невозможностью решить эту задачу средствами традиционных технологий; 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между наличием разнообразных индивидуальных образовательных запросов учащихся данной школы и невозможностью их качественного удовлетворения при  репродуктивном обучении;  и т.д.» 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2125663" y="446088"/>
            <a:ext cx="47863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642938" y="1125538"/>
            <a:ext cx="7929562" cy="55387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«Готовность коллектива к реализации данного проекта подтверждается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высоким уровнем профессионализма и мотивации к инновационной деятельности педагогов;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наличием опыта инновационной деятельности (перечисляется, какие проекты были реализованы в данном коллективе ранее);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наличием поддержки отдела (управления) образования и социально-педагогических служб региона;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опытом сотрудничества с учеными, вузами, учреждениями профессионально-технического образования;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наличием соответствующих ресурсов и  планов их пополнения;   и т.д.»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2125663" y="446088"/>
            <a:ext cx="47863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ru-RU" sz="1400" b="0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11188" y="836613"/>
            <a:ext cx="7921625" cy="521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i="1">
                <a:solidFill>
                  <a:srgbClr val="FF0000"/>
                </a:solidFill>
                <a:latin typeface="Times New Roman" pitchFamily="18" charset="0"/>
              </a:rPr>
              <a:t>Цель –</a:t>
            </a:r>
            <a:r>
              <a:rPr lang="ru-RU" sz="4800" i="1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4800" i="1">
                <a:solidFill>
                  <a:schemeClr val="tx2"/>
                </a:solidFill>
                <a:latin typeface="Times New Roman" pitchFamily="18" charset="0"/>
              </a:rPr>
              <a:t>это конечный</a:t>
            </a:r>
          </a:p>
          <a:p>
            <a:pPr>
              <a:spcBef>
                <a:spcPct val="50000"/>
              </a:spcBef>
            </a:pPr>
            <a:r>
              <a:rPr lang="ru-RU" sz="4800" i="1">
                <a:solidFill>
                  <a:schemeClr val="tx2"/>
                </a:solidFill>
                <a:latin typeface="Times New Roman" pitchFamily="18" charset="0"/>
              </a:rPr>
              <a:t>(планируемый)</a:t>
            </a:r>
          </a:p>
          <a:p>
            <a:pPr>
              <a:spcBef>
                <a:spcPct val="50000"/>
              </a:spcBef>
            </a:pPr>
            <a:r>
              <a:rPr lang="ru-RU" sz="4800" i="1">
                <a:solidFill>
                  <a:schemeClr val="tx2"/>
                </a:solidFill>
                <a:latin typeface="Times New Roman" pitchFamily="18" charset="0"/>
              </a:rPr>
              <a:t>результат </a:t>
            </a:r>
          </a:p>
          <a:p>
            <a:pPr>
              <a:spcBef>
                <a:spcPct val="50000"/>
              </a:spcBef>
            </a:pPr>
            <a:r>
              <a:rPr lang="ru-RU" sz="4800" i="1">
                <a:solidFill>
                  <a:schemeClr val="tx2"/>
                </a:solidFill>
                <a:latin typeface="Times New Roman" pitchFamily="18" charset="0"/>
              </a:rPr>
              <a:t>деятельности</a:t>
            </a:r>
          </a:p>
          <a:p>
            <a:pPr>
              <a:spcBef>
                <a:spcPct val="50000"/>
              </a:spcBef>
            </a:pPr>
            <a:endParaRPr lang="ru-RU" sz="4800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2924175"/>
            <a:ext cx="4205287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ru-RU" sz="1400" b="0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71472" y="357166"/>
            <a:ext cx="792162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Цель – </a:t>
            </a:r>
            <a:endParaRPr lang="ru-RU" sz="2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желаемый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 запрограммированный результат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, достижимый в будущем</a:t>
            </a:r>
          </a:p>
          <a:p>
            <a:pPr marL="0" indent="0" algn="just" eaLnBrk="1" hangingPunct="1"/>
            <a:endParaRPr lang="ru-RU" sz="2800" b="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формулирование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окончательного (желаемого, предвосхищаемого) результата;</a:t>
            </a:r>
          </a:p>
          <a:p>
            <a:pPr marL="0" indent="0" algn="just" eaLnBrk="1" hangingPunct="1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мотивы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определяющие активность;</a:t>
            </a:r>
          </a:p>
          <a:p>
            <a:pPr marL="0" indent="0" algn="just" eaLnBrk="1" hangingPunct="1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представление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о будущем;</a:t>
            </a:r>
          </a:p>
          <a:p>
            <a:pPr marL="0" indent="0" algn="just" eaLnBrk="1" hangingPunct="1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вызов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 побуждение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действию</a:t>
            </a:r>
            <a:endParaRPr lang="ru-RU" sz="4800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1172</Words>
  <Application>Microsoft Office PowerPoint</Application>
  <PresentationFormat>Экран (4:3)</PresentationFormat>
  <Paragraphs>208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как целостная система</dc:title>
  <dc:creator>grodno</dc:creator>
  <cp:lastModifiedBy>Admin</cp:lastModifiedBy>
  <cp:revision>144</cp:revision>
  <dcterms:created xsi:type="dcterms:W3CDTF">2010-11-28T19:04:51Z</dcterms:created>
  <dcterms:modified xsi:type="dcterms:W3CDTF">2020-01-29T05:09:59Z</dcterms:modified>
</cp:coreProperties>
</file>