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85" r:id="rId1"/>
  </p:sldMasterIdLst>
  <p:notesMasterIdLst>
    <p:notesMasterId r:id="rId28"/>
  </p:notesMasterIdLst>
  <p:sldIdLst>
    <p:sldId id="256" r:id="rId2"/>
    <p:sldId id="272" r:id="rId3"/>
    <p:sldId id="273" r:id="rId4"/>
    <p:sldId id="274" r:id="rId5"/>
    <p:sldId id="281" r:id="rId6"/>
    <p:sldId id="282" r:id="rId7"/>
    <p:sldId id="283" r:id="rId8"/>
    <p:sldId id="284" r:id="rId9"/>
    <p:sldId id="285" r:id="rId10"/>
    <p:sldId id="288" r:id="rId11"/>
    <p:sldId id="289" r:id="rId12"/>
    <p:sldId id="290" r:id="rId13"/>
    <p:sldId id="291" r:id="rId14"/>
    <p:sldId id="292" r:id="rId15"/>
    <p:sldId id="293" r:id="rId16"/>
    <p:sldId id="294" r:id="rId17"/>
    <p:sldId id="295" r:id="rId18"/>
    <p:sldId id="309" r:id="rId19"/>
    <p:sldId id="298" r:id="rId20"/>
    <p:sldId id="299" r:id="rId21"/>
    <p:sldId id="304" r:id="rId22"/>
    <p:sldId id="310" r:id="rId23"/>
    <p:sldId id="305" r:id="rId24"/>
    <p:sldId id="311" r:id="rId25"/>
    <p:sldId id="297" r:id="rId26"/>
    <p:sldId id="279" r:id="rId2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008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562277-DB4E-4165-B1DC-E2400C0F2511}" type="datetimeFigureOut">
              <a:rPr lang="ru-RU" smtClean="0"/>
              <a:pPr/>
              <a:t>16.12.2019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23A54F2-1407-4C05-B7D8-A1F547DAEEE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3933607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DB4812C-03F3-4946-AE56-59FE8F38BCEB}" type="datetime1">
              <a:rPr lang="ru-RU" smtClean="0"/>
              <a:pPr/>
              <a:t>16.12.2019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2807E8-2235-4428-93C7-3D27392C08D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0D69389-32DF-45A9-9A7B-C6F090177AAA}" type="datetime1">
              <a:rPr lang="ru-RU" smtClean="0"/>
              <a:pPr/>
              <a:t>16.12.2019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2807E8-2235-4428-93C7-3D27392C08D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EC9A664-5780-4832-93E7-CDD24210F279}" type="datetime1">
              <a:rPr lang="ru-RU" smtClean="0"/>
              <a:pPr/>
              <a:t>16.12.2019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2807E8-2235-4428-93C7-3D27392C08D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381000"/>
            <a:ext cx="8382000" cy="4572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be-BY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381000" y="838200"/>
            <a:ext cx="4114800" cy="54864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be-BY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838200"/>
            <a:ext cx="4114800" cy="54864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be-BY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197E3A-BF1C-45BB-A290-907C6C81443E}" type="datetime1">
              <a:rPr lang="ru-RU" smtClean="0"/>
              <a:pPr>
                <a:defRPr/>
              </a:pPr>
              <a:t>16.12.2019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247745-8A85-4BEB-A0FD-A18C99FF1C2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71871A3-9961-4CBE-9AD7-7E929B5AD3A0}" type="datetime1">
              <a:rPr lang="ru-RU" smtClean="0"/>
              <a:pPr/>
              <a:t>16.12.2019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2807E8-2235-4428-93C7-3D27392C08D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30C0A1C-282D-4724-967A-14D30668E2AC}" type="datetime1">
              <a:rPr lang="ru-RU" smtClean="0"/>
              <a:pPr/>
              <a:t>16.12.2019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2807E8-2235-4428-93C7-3D27392C08D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2F7E656-FAA5-4891-BFB9-A9022F470F65}" type="datetime1">
              <a:rPr lang="ru-RU" smtClean="0"/>
              <a:pPr/>
              <a:t>16.12.2019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2807E8-2235-4428-93C7-3D27392C08D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BE18510-3ADD-4DDA-9895-31D3A894A3C3}" type="datetime1">
              <a:rPr lang="ru-RU" smtClean="0"/>
              <a:pPr/>
              <a:t>16.12.2019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2807E8-2235-4428-93C7-3D27392C08D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4E0851E-5E03-488E-A57B-CAC3DAC921CC}" type="datetime1">
              <a:rPr lang="ru-RU" smtClean="0"/>
              <a:pPr/>
              <a:t>16.12.2019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2807E8-2235-4428-93C7-3D27392C08D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8BF38B8-5107-4D74-B8FB-59214CDFBCBB}" type="datetime1">
              <a:rPr lang="ru-RU" smtClean="0"/>
              <a:pPr/>
              <a:t>16.12.2019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2807E8-2235-4428-93C7-3D27392C08D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E747677-EB8E-4DE0-8DD7-207C82F84E7D}" type="datetime1">
              <a:rPr lang="ru-RU" smtClean="0"/>
              <a:pPr/>
              <a:t>16.12.2019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2807E8-2235-4428-93C7-3D27392C08D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99CFEEA-64E9-4D10-9459-BBBD3EA7C6C7}" type="datetime1">
              <a:rPr lang="ru-RU" smtClean="0"/>
              <a:pPr/>
              <a:t>16.12.2019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2807E8-2235-4428-93C7-3D27392C08D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F3A97203-F725-4318-9632-1CE55F8793F7}" type="datetime1">
              <a:rPr lang="ru-RU" smtClean="0"/>
              <a:pPr/>
              <a:t>16.12.2019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C92807E8-2235-4428-93C7-3D27392C08D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6" r:id="rId1"/>
    <p:sldLayoutId id="2147483987" r:id="rId2"/>
    <p:sldLayoutId id="2147483988" r:id="rId3"/>
    <p:sldLayoutId id="2147483989" r:id="rId4"/>
    <p:sldLayoutId id="2147483990" r:id="rId5"/>
    <p:sldLayoutId id="2147483991" r:id="rId6"/>
    <p:sldLayoutId id="2147483992" r:id="rId7"/>
    <p:sldLayoutId id="2147483993" r:id="rId8"/>
    <p:sldLayoutId id="2147483994" r:id="rId9"/>
    <p:sldLayoutId id="2147483995" r:id="rId10"/>
    <p:sldLayoutId id="2147483996" r:id="rId11"/>
    <p:sldLayoutId id="2147483997" r:id="rId12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&#1088;&#1072;&#1079;&#1076;&#1072;&#1090;&#1082;&#1072;/&#1062;&#1077;&#1083;&#1100;_&#1088;&#1077;&#1079;&#1091;&#1083;&#1100;&#1090;&#1072;&#1090;&#1099;_&#1082;&#1088;&#1080;&#1090;&#1077;&#1088;&#1080;&#1080;_&#1080;&#1085;&#1085;&#1086;&#1074;&#1072;&#1094;&#1080;&#1086;&#1085;&#1085;&#1099;&#1081;%20&#1087;&#1088;&#1086;&#1077;&#1082;&#1090;.docx" TargetMode="Externa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&#1088;&#1072;&#1079;&#1076;&#1072;&#1090;&#1082;&#1072;/&#1054;&#1087;&#1088;&#1077;&#1076;&#1077;&#1083;&#1077;&#1085;&#1080;&#1077;%20&#1079;&#1072;&#1076;&#1072;&#1095;%20&#1080;&#1085;&#1085;&#1086;&#1074;&#1072;&#1094;&#1080;&#1086;&#1085;&#1085;&#1086;&#1081;%20&#1076;&#1077;&#1103;&#1090;&#1077;&#1083;&#1100;&#1085;&#1086;&#1089;&#1090;&#1080;.docx" TargetMode="Externa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&#1088;&#1072;&#1079;&#1076;&#1072;&#1090;&#1082;&#1072;/&#1054;&#1087;&#1080;&#1089;&#1072;&#1085;&#1080;&#1077;%20&#1085;&#1072;&#1091;&#1095;&#1085;&#1099;&#1093;%20&#1090;&#1077;&#1086;&#1088;&#1080;&#1081;_&#1080;&#1085;&#1085;&#1086;&#1074;&#1072;&#1094;&#1080;&#1086;&#1085;&#1085;&#1099;&#1081;%20&#1087;&#1088;&#1086;&#1077;&#1082;&#1090;.docx" TargetMode="External"/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&#1088;&#1072;&#1079;&#1076;&#1072;&#1090;&#1082;&#1072;/&#1052;&#1086;&#1076;&#1077;&#1083;&#1080;%20&#1080;&#1085;&#1085;&#1086;&#1074;&#1072;&#1094;&#1080;&#1086;&#1085;&#1085;&#1099;&#1077;/&#1052;&#1086;&#1076;&#1077;&#1083;&#1100;_%20%20(1)_13.doc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&#1088;&#1072;&#1079;&#1076;&#1072;&#1090;&#1082;&#1072;/&#1055;&#1088;&#1080;&#1084;%20&#1055;&#1088;&#1086;&#1075;&#1088;&#1072;&#1084;&#1084;&#1072;%20&#1080;%20&#1087;&#1083;&#1072;&#1085;%20&#1080;&#1085;&#1085;-&#1075;&#1086;%20&#1087;&#1088;&#1086;&#1077;&#1082;&#1090;&#1072;.docx" TargetMode="Externa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&#1088;&#1072;&#1079;&#1076;&#1072;&#1090;&#1082;&#1072;/&#1050;&#1088;&#1080;&#1090;&#1077;&#1088;&#1080;&#1080;%20&#1080;&#1085;&#1085;&#1086;&#1074;&#1072;&#1094;&#1080;&#1086;&#1085;&#1085;&#1086;&#1075;&#1086;%20&#1087;&#1088;&#1086;&#1077;&#1082;&#1090;&#1072;.docx" TargetMode="Externa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&#1088;&#1072;&#1079;&#1076;&#1072;&#1090;&#1082;&#1072;/&#1054;&#1073;&#1086;&#1089;&#1085;&#1086;&#1074;&#1072;&#1085;&#1080;&#1077;%20&#1072;&#1082;&#1090;&#1091;&#1072;&#1083;&#1100;&#1085;&#1086;&#1089;&#1090;&#1080;.docx" TargetMode="Externa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214546" y="1142984"/>
            <a:ext cx="6429420" cy="2500330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Структура 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и  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оформление инновационного 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проекта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857620" y="4714884"/>
            <a:ext cx="4929222" cy="1593296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Кожемякина Лариса Николаевна,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заместитель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директора по учебной работе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/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Криничанской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средней школы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Мозырского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района</a:t>
            </a:r>
          </a:p>
          <a:p>
            <a:pPr algn="r"/>
            <a:r>
              <a:rPr lang="ru-RU" sz="2000" dirty="0" smtClean="0"/>
              <a:t> </a:t>
            </a:r>
            <a:endParaRPr lang="ru-RU" sz="20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807E8-2235-4428-93C7-3D27392C08DF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7" name="Заголовок 1"/>
          <p:cNvSpPr>
            <a:spLocks noGrp="1"/>
          </p:cNvSpPr>
          <p:nvPr>
            <p:ph type="title"/>
          </p:nvPr>
        </p:nvSpPr>
        <p:spPr>
          <a:xfrm>
            <a:off x="395288" y="-387350"/>
            <a:ext cx="8382000" cy="720725"/>
          </a:xfrm>
        </p:spPr>
        <p:txBody>
          <a:bodyPr/>
          <a:lstStyle/>
          <a:p>
            <a:pPr algn="ctr" eaLnBrk="1" hangingPunct="1"/>
            <a:r>
              <a:rPr lang="ru-RU" smtClean="0">
                <a:latin typeface="Georgia" pitchFamily="18" charset="0"/>
              </a:rPr>
              <a:t> </a:t>
            </a:r>
            <a:endParaRPr lang="be-BY" smtClean="0">
              <a:latin typeface="Georgia" pitchFamily="18" charset="0"/>
            </a:endParaRPr>
          </a:p>
        </p:txBody>
      </p:sp>
      <p:sp>
        <p:nvSpPr>
          <p:cNvPr id="144386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755650" y="0"/>
            <a:ext cx="6483350" cy="5562600"/>
          </a:xfrm>
        </p:spPr>
        <p:txBody>
          <a:bodyPr/>
          <a:lstStyle/>
          <a:p>
            <a:pPr marL="0" indent="0" eaLnBrk="1" hangingPunct="1"/>
            <a:endParaRPr lang="ru-RU" sz="2800" b="0" dirty="0" smtClean="0">
              <a:latin typeface="Georgia" pitchFamily="18" charset="0"/>
            </a:endParaRPr>
          </a:p>
          <a:p>
            <a:pPr marL="0" indent="0" eaLnBrk="1" hangingPunct="1">
              <a:buNone/>
            </a:pPr>
            <a:r>
              <a:rPr lang="ru-RU" sz="2800" dirty="0" smtClean="0">
                <a:latin typeface="Georgia" pitchFamily="18" charset="0"/>
                <a:hlinkClick r:id="rId2" action="ppaction://hlinkfile"/>
              </a:rPr>
              <a:t>Цель –</a:t>
            </a:r>
            <a:endParaRPr lang="ru-RU" sz="2800" dirty="0" smtClean="0">
              <a:latin typeface="Georgia" pitchFamily="18" charset="0"/>
            </a:endParaRPr>
          </a:p>
          <a:p>
            <a:pPr marL="0" indent="0" eaLnBrk="1" hangingPunct="1"/>
            <a:r>
              <a:rPr lang="ru-RU" i="1" dirty="0" smtClean="0">
                <a:latin typeface="Georgia" pitchFamily="18" charset="0"/>
              </a:rPr>
              <a:t>желаемый и запрограммированный результат</a:t>
            </a:r>
            <a:r>
              <a:rPr lang="ru-RU" b="0" dirty="0" smtClean="0">
                <a:latin typeface="Georgia" pitchFamily="18" charset="0"/>
              </a:rPr>
              <a:t>, достижимый в будущем</a:t>
            </a:r>
          </a:p>
          <a:p>
            <a:pPr marL="0" indent="0" eaLnBrk="1" hangingPunct="1"/>
            <a:r>
              <a:rPr lang="ru-RU" b="0" dirty="0" smtClean="0">
                <a:latin typeface="Georgia" pitchFamily="18" charset="0"/>
              </a:rPr>
              <a:t> </a:t>
            </a:r>
            <a:r>
              <a:rPr lang="ru-RU" i="1" dirty="0" smtClean="0">
                <a:latin typeface="Georgia" pitchFamily="18" charset="0"/>
              </a:rPr>
              <a:t>общее формулирование </a:t>
            </a:r>
            <a:r>
              <a:rPr lang="ru-RU" b="0" dirty="0" smtClean="0">
                <a:latin typeface="Georgia" pitchFamily="18" charset="0"/>
              </a:rPr>
              <a:t>окончательного (желаемого, предвосхищаемого) результата;</a:t>
            </a:r>
          </a:p>
          <a:p>
            <a:pPr marL="0" indent="0" eaLnBrk="1" hangingPunct="1"/>
            <a:r>
              <a:rPr lang="ru-RU" i="1" dirty="0" smtClean="0">
                <a:latin typeface="Georgia" pitchFamily="18" charset="0"/>
              </a:rPr>
              <a:t>мотивы,</a:t>
            </a:r>
            <a:r>
              <a:rPr lang="ru-RU" b="0" dirty="0" smtClean="0">
                <a:latin typeface="Georgia" pitchFamily="18" charset="0"/>
              </a:rPr>
              <a:t> определяющие активность;</a:t>
            </a:r>
          </a:p>
          <a:p>
            <a:pPr marL="0" indent="0" eaLnBrk="1" hangingPunct="1"/>
            <a:r>
              <a:rPr lang="ru-RU" i="1" dirty="0" smtClean="0">
                <a:latin typeface="Georgia" pitchFamily="18" charset="0"/>
              </a:rPr>
              <a:t>представление</a:t>
            </a:r>
            <a:r>
              <a:rPr lang="ru-RU" b="0" dirty="0" smtClean="0">
                <a:latin typeface="Georgia" pitchFamily="18" charset="0"/>
              </a:rPr>
              <a:t> о будущем;</a:t>
            </a:r>
          </a:p>
          <a:p>
            <a:pPr marL="0" indent="0" eaLnBrk="1" hangingPunct="1"/>
            <a:r>
              <a:rPr lang="ru-RU" i="1" dirty="0" smtClean="0">
                <a:latin typeface="Georgia" pitchFamily="18" charset="0"/>
              </a:rPr>
              <a:t>вызов и побуждение </a:t>
            </a:r>
            <a:r>
              <a:rPr lang="ru-RU" b="0" dirty="0" smtClean="0">
                <a:latin typeface="Georgia" pitchFamily="18" charset="0"/>
              </a:rPr>
              <a:t>к действию</a:t>
            </a:r>
          </a:p>
          <a:p>
            <a:pPr marL="0" indent="0" eaLnBrk="1" hangingPunct="1"/>
            <a:endParaRPr lang="ru-RU" sz="2800" b="0" dirty="0" smtClean="0">
              <a:latin typeface="Georgia" pitchFamily="18" charset="0"/>
            </a:endParaRPr>
          </a:p>
          <a:p>
            <a:pPr marL="0" indent="0" eaLnBrk="1" hangingPunct="1"/>
            <a:endParaRPr lang="en-US" sz="2800" b="0" dirty="0" smtClean="0">
              <a:latin typeface="Georgia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B247745-8A85-4BEB-A0FD-A18C99FF1C2D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1" name="Заголовок 1"/>
          <p:cNvSpPr>
            <a:spLocks noGrp="1"/>
          </p:cNvSpPr>
          <p:nvPr>
            <p:ph type="title"/>
          </p:nvPr>
        </p:nvSpPr>
        <p:spPr>
          <a:xfrm>
            <a:off x="395288" y="-387350"/>
            <a:ext cx="8382000" cy="720725"/>
          </a:xfrm>
        </p:spPr>
        <p:txBody>
          <a:bodyPr/>
          <a:lstStyle/>
          <a:p>
            <a:pPr algn="ctr" eaLnBrk="1" hangingPunct="1"/>
            <a:r>
              <a:rPr lang="ru-RU" smtClean="0">
                <a:latin typeface="Georgia" pitchFamily="18" charset="0"/>
              </a:rPr>
              <a:t> </a:t>
            </a:r>
            <a:endParaRPr lang="be-BY" smtClean="0">
              <a:latin typeface="Georgia" pitchFamily="18" charset="0"/>
            </a:endParaRPr>
          </a:p>
        </p:txBody>
      </p:sp>
      <p:sp>
        <p:nvSpPr>
          <p:cNvPr id="145410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755650" y="0"/>
            <a:ext cx="6483350" cy="5562600"/>
          </a:xfrm>
        </p:spPr>
        <p:txBody>
          <a:bodyPr/>
          <a:lstStyle/>
          <a:p>
            <a:pPr marL="0" indent="0" eaLnBrk="1" hangingPunct="1"/>
            <a:endParaRPr lang="ru-RU" sz="2800" b="0" smtClean="0">
              <a:latin typeface="Georgia" pitchFamily="18" charset="0"/>
            </a:endParaRPr>
          </a:p>
          <a:p>
            <a:pPr marL="0" indent="0" eaLnBrk="1" hangingPunct="1"/>
            <a:r>
              <a:rPr lang="ru-RU" sz="2800" smtClean="0">
                <a:latin typeface="Georgia" pitchFamily="18" charset="0"/>
              </a:rPr>
              <a:t>Цель –</a:t>
            </a:r>
          </a:p>
          <a:p>
            <a:pPr marL="0" indent="0" eaLnBrk="1" hangingPunct="1"/>
            <a:r>
              <a:rPr lang="ru-RU" sz="2800" b="0" smtClean="0">
                <a:latin typeface="Georgia" pitchFamily="18" charset="0"/>
              </a:rPr>
              <a:t>хорошо описанная тема  </a:t>
            </a:r>
          </a:p>
          <a:p>
            <a:pPr marL="0" indent="0" eaLnBrk="1" hangingPunct="1"/>
            <a:r>
              <a:rPr lang="ru-RU" sz="2800" b="0" smtClean="0">
                <a:latin typeface="Georgia" pitchFamily="18" charset="0"/>
              </a:rPr>
              <a:t>Цель отвечает на вопрос: зачем (для чего?) проводится осуществляется проект?</a:t>
            </a:r>
          </a:p>
          <a:p>
            <a:pPr marL="0" indent="0" eaLnBrk="1" hangingPunct="1"/>
            <a:r>
              <a:rPr lang="ru-RU" sz="2800" b="0" smtClean="0">
                <a:latin typeface="Georgia" pitchFamily="18" charset="0"/>
              </a:rPr>
              <a:t>Достижение цели предполагает перевод ее в статус  </a:t>
            </a:r>
            <a:r>
              <a:rPr lang="ru-RU" sz="2800" i="1" smtClean="0">
                <a:latin typeface="Georgia" pitchFamily="18" charset="0"/>
              </a:rPr>
              <a:t>средства или условия </a:t>
            </a:r>
            <a:r>
              <a:rPr lang="ru-RU" sz="2800" b="0" smtClean="0">
                <a:latin typeface="Georgia" pitchFamily="18" charset="0"/>
              </a:rPr>
              <a:t>нового цикла деятельности</a:t>
            </a:r>
            <a:endParaRPr lang="en-US" sz="2800" b="0" smtClean="0">
              <a:latin typeface="Georgia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B247745-8A85-4BEB-A0FD-A18C99FF1C2D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5" name="Заголовок 1"/>
          <p:cNvSpPr>
            <a:spLocks noGrp="1"/>
          </p:cNvSpPr>
          <p:nvPr>
            <p:ph type="title"/>
          </p:nvPr>
        </p:nvSpPr>
        <p:spPr>
          <a:xfrm>
            <a:off x="395288" y="476250"/>
            <a:ext cx="8382000" cy="1223963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ru-RU" dirty="0" smtClean="0">
                <a:latin typeface="Georgia" pitchFamily="18" charset="0"/>
                <a:hlinkClick r:id="rId2" action="ppaction://hlinkfile"/>
              </a:rPr>
              <a:t>Задачи</a:t>
            </a:r>
            <a:br>
              <a:rPr lang="ru-RU" dirty="0" smtClean="0">
                <a:latin typeface="Georgia" pitchFamily="18" charset="0"/>
                <a:hlinkClick r:id="rId2" action="ppaction://hlinkfile"/>
              </a:rPr>
            </a:br>
            <a:r>
              <a:rPr lang="ru-RU" dirty="0" smtClean="0">
                <a:latin typeface="Georgia" pitchFamily="18" charset="0"/>
              </a:rPr>
              <a:t> </a:t>
            </a:r>
            <a:endParaRPr lang="be-BY" dirty="0" smtClean="0">
              <a:latin typeface="Georgia" pitchFamily="18" charset="0"/>
            </a:endParaRPr>
          </a:p>
        </p:txBody>
      </p:sp>
      <p:sp>
        <p:nvSpPr>
          <p:cNvPr id="146434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755650" y="0"/>
            <a:ext cx="6483350" cy="5562600"/>
          </a:xfrm>
        </p:spPr>
        <p:txBody>
          <a:bodyPr>
            <a:normAutofit lnSpcReduction="10000"/>
          </a:bodyPr>
          <a:lstStyle/>
          <a:p>
            <a:pPr marL="0" indent="0" eaLnBrk="1" hangingPunct="1"/>
            <a:endParaRPr lang="ru-RU" sz="2800" b="0" smtClean="0">
              <a:latin typeface="Georgia" pitchFamily="18" charset="0"/>
            </a:endParaRPr>
          </a:p>
          <a:p>
            <a:pPr marL="0" indent="0" eaLnBrk="1" hangingPunct="1"/>
            <a:endParaRPr lang="ru-RU" sz="2800" b="0" smtClean="0">
              <a:latin typeface="Georgia" pitchFamily="18" charset="0"/>
            </a:endParaRPr>
          </a:p>
          <a:p>
            <a:pPr marL="0" indent="0" eaLnBrk="1" hangingPunct="1"/>
            <a:endParaRPr lang="ru-RU" smtClean="0">
              <a:latin typeface="Georgia" pitchFamily="18" charset="0"/>
            </a:endParaRPr>
          </a:p>
          <a:p>
            <a:pPr marL="0" indent="0" eaLnBrk="1" hangingPunct="1"/>
            <a:r>
              <a:rPr lang="ru-RU" sz="2800" i="1" smtClean="0">
                <a:latin typeface="Georgia" pitchFamily="18" charset="0"/>
              </a:rPr>
              <a:t>конкретизация  и последовательность </a:t>
            </a:r>
            <a:r>
              <a:rPr lang="ru-RU" sz="2800" b="0" smtClean="0">
                <a:latin typeface="Georgia" pitchFamily="18" charset="0"/>
              </a:rPr>
              <a:t>достижения цели;</a:t>
            </a:r>
          </a:p>
          <a:p>
            <a:pPr marL="0" indent="0" eaLnBrk="1" hangingPunct="1"/>
            <a:endParaRPr lang="ru-RU" sz="2800" b="0" smtClean="0">
              <a:latin typeface="Georgia" pitchFamily="18" charset="0"/>
            </a:endParaRPr>
          </a:p>
          <a:p>
            <a:pPr marL="0" indent="0" eaLnBrk="1" hangingPunct="1"/>
            <a:r>
              <a:rPr lang="ru-RU" sz="2800" i="1" smtClean="0">
                <a:latin typeface="Georgia" pitchFamily="18" charset="0"/>
              </a:rPr>
              <a:t>шаги</a:t>
            </a:r>
            <a:r>
              <a:rPr lang="ru-RU" sz="2800" b="0" smtClean="0">
                <a:latin typeface="Georgia" pitchFamily="18" charset="0"/>
              </a:rPr>
              <a:t> по достижению  цели;</a:t>
            </a:r>
          </a:p>
          <a:p>
            <a:pPr marL="0" indent="0" eaLnBrk="1" hangingPunct="1"/>
            <a:endParaRPr lang="ru-RU" sz="2800" b="0" smtClean="0">
              <a:latin typeface="Georgia" pitchFamily="18" charset="0"/>
            </a:endParaRPr>
          </a:p>
          <a:p>
            <a:pPr marL="0" indent="0" eaLnBrk="1" hangingPunct="1"/>
            <a:r>
              <a:rPr lang="ru-RU" sz="2800" i="1" smtClean="0">
                <a:latin typeface="Georgia" pitchFamily="18" charset="0"/>
              </a:rPr>
              <a:t>декомпозиция</a:t>
            </a:r>
            <a:r>
              <a:rPr lang="ru-RU" sz="2800" b="0" smtClean="0">
                <a:latin typeface="Georgia" pitchFamily="18" charset="0"/>
              </a:rPr>
              <a:t> цели;</a:t>
            </a:r>
          </a:p>
          <a:p>
            <a:pPr marL="0" indent="0" eaLnBrk="1" hangingPunct="1"/>
            <a:endParaRPr lang="ru-RU" sz="2800" b="0" smtClean="0">
              <a:latin typeface="Georgia" pitchFamily="18" charset="0"/>
            </a:endParaRPr>
          </a:p>
          <a:p>
            <a:pPr marL="0" indent="0" eaLnBrk="1" hangingPunct="1"/>
            <a:r>
              <a:rPr lang="ru-RU" sz="2800" i="1" smtClean="0">
                <a:latin typeface="Georgia" pitchFamily="18" charset="0"/>
              </a:rPr>
              <a:t>последовательные этапы</a:t>
            </a:r>
            <a:r>
              <a:rPr lang="ru-RU" sz="2800" b="0" smtClean="0">
                <a:latin typeface="Georgia" pitchFamily="18" charset="0"/>
              </a:rPr>
              <a:t> в продвижении цели;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B247745-8A85-4BEB-A0FD-A18C99FF1C2D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9" name="Заголовок 1"/>
          <p:cNvSpPr>
            <a:spLocks noGrp="1"/>
          </p:cNvSpPr>
          <p:nvPr>
            <p:ph type="title"/>
          </p:nvPr>
        </p:nvSpPr>
        <p:spPr>
          <a:xfrm>
            <a:off x="395288" y="476250"/>
            <a:ext cx="8382000" cy="1223963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ru-RU" smtClean="0">
                <a:latin typeface="Georgia" pitchFamily="18" charset="0"/>
              </a:rPr>
              <a:t>Задачи</a:t>
            </a:r>
            <a:br>
              <a:rPr lang="ru-RU" smtClean="0">
                <a:latin typeface="Georgia" pitchFamily="18" charset="0"/>
              </a:rPr>
            </a:br>
            <a:r>
              <a:rPr lang="ru-RU" smtClean="0">
                <a:latin typeface="Georgia" pitchFamily="18" charset="0"/>
              </a:rPr>
              <a:t> </a:t>
            </a:r>
            <a:endParaRPr lang="be-BY" smtClean="0">
              <a:latin typeface="Georgia" pitchFamily="18" charset="0"/>
            </a:endParaRPr>
          </a:p>
        </p:txBody>
      </p:sp>
      <p:sp>
        <p:nvSpPr>
          <p:cNvPr id="147458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755650" y="0"/>
            <a:ext cx="6483350" cy="5562600"/>
          </a:xfrm>
        </p:spPr>
        <p:txBody>
          <a:bodyPr/>
          <a:lstStyle/>
          <a:p>
            <a:pPr marL="0" indent="0" eaLnBrk="1" hangingPunct="1"/>
            <a:endParaRPr lang="ru-RU" sz="2800" b="0" smtClean="0">
              <a:latin typeface="Georgia" pitchFamily="18" charset="0"/>
            </a:endParaRPr>
          </a:p>
          <a:p>
            <a:pPr marL="0" indent="0" eaLnBrk="1" hangingPunct="1"/>
            <a:endParaRPr lang="ru-RU" sz="2800" b="0" smtClean="0">
              <a:latin typeface="Georgia" pitchFamily="18" charset="0"/>
            </a:endParaRPr>
          </a:p>
          <a:p>
            <a:pPr marL="0" indent="0" eaLnBrk="1" hangingPunct="1"/>
            <a:endParaRPr lang="ru-RU" smtClean="0">
              <a:latin typeface="Georgia" pitchFamily="18" charset="0"/>
            </a:endParaRPr>
          </a:p>
          <a:p>
            <a:pPr marL="0" indent="0" eaLnBrk="1" hangingPunct="1"/>
            <a:r>
              <a:rPr lang="ru-RU" sz="2800" b="0" smtClean="0">
                <a:latin typeface="Georgia" pitchFamily="18" charset="0"/>
              </a:rPr>
              <a:t>При формулировании задач целесообразно ориентироваться на развитие компонентов системы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B247745-8A85-4BEB-A0FD-A18C99FF1C2D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3" name="Заголовок 1"/>
          <p:cNvSpPr>
            <a:spLocks noGrp="1"/>
          </p:cNvSpPr>
          <p:nvPr>
            <p:ph type="title"/>
          </p:nvPr>
        </p:nvSpPr>
        <p:spPr>
          <a:xfrm>
            <a:off x="395288" y="476251"/>
            <a:ext cx="8382000" cy="666734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ru-RU" dirty="0" smtClean="0">
                <a:latin typeface="Georgia" pitchFamily="18" charset="0"/>
              </a:rPr>
              <a:t>Глаголы для формулирования задач:</a:t>
            </a:r>
            <a:br>
              <a:rPr lang="ru-RU" dirty="0" smtClean="0">
                <a:latin typeface="Georgia" pitchFamily="18" charset="0"/>
              </a:rPr>
            </a:br>
            <a:endParaRPr lang="be-BY" dirty="0" smtClean="0">
              <a:latin typeface="Georgia" pitchFamily="18" charset="0"/>
            </a:endParaRPr>
          </a:p>
        </p:txBody>
      </p:sp>
      <p:sp>
        <p:nvSpPr>
          <p:cNvPr id="148482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11188" y="-171450"/>
            <a:ext cx="7273925" cy="6743722"/>
          </a:xfrm>
        </p:spPr>
        <p:txBody>
          <a:bodyPr/>
          <a:lstStyle/>
          <a:p>
            <a:pPr marL="0" indent="0" eaLnBrk="1" hangingPunct="1"/>
            <a:endParaRPr lang="ru-RU" sz="2800" b="0" dirty="0" smtClean="0">
              <a:latin typeface="Georgia" pitchFamily="18" charset="0"/>
            </a:endParaRPr>
          </a:p>
          <a:p>
            <a:pPr marL="0" indent="0" eaLnBrk="1" hangingPunct="1"/>
            <a:endParaRPr lang="ru-RU" sz="2800" b="0" dirty="0" smtClean="0">
              <a:latin typeface="Georgia" pitchFamily="18" charset="0"/>
            </a:endParaRPr>
          </a:p>
          <a:p>
            <a:pPr marL="0" indent="0" eaLnBrk="1" hangingPunct="1"/>
            <a:r>
              <a:rPr lang="ru-RU" sz="2800" b="0" dirty="0" smtClean="0">
                <a:latin typeface="Georgia" pitchFamily="18" charset="0"/>
              </a:rPr>
              <a:t>определить;</a:t>
            </a:r>
          </a:p>
          <a:p>
            <a:pPr marL="0" indent="0" eaLnBrk="1" hangingPunct="1"/>
            <a:r>
              <a:rPr lang="ru-RU" sz="2800" b="0" dirty="0" smtClean="0">
                <a:latin typeface="Georgia" pitchFamily="18" charset="0"/>
              </a:rPr>
              <a:t>раскрыть;</a:t>
            </a:r>
          </a:p>
          <a:p>
            <a:pPr marL="0" indent="0" eaLnBrk="1" hangingPunct="1"/>
            <a:r>
              <a:rPr lang="ru-RU" sz="2800" b="0" dirty="0" smtClean="0">
                <a:latin typeface="Georgia" pitchFamily="18" charset="0"/>
              </a:rPr>
              <a:t>разработать;</a:t>
            </a:r>
          </a:p>
          <a:p>
            <a:pPr marL="0" indent="0" eaLnBrk="1" hangingPunct="1"/>
            <a:r>
              <a:rPr lang="ru-RU" sz="2800" b="0" dirty="0" smtClean="0">
                <a:latin typeface="Georgia" pitchFamily="18" charset="0"/>
              </a:rPr>
              <a:t>установить;</a:t>
            </a:r>
          </a:p>
          <a:p>
            <a:pPr marL="0" indent="0" eaLnBrk="1" hangingPunct="1"/>
            <a:r>
              <a:rPr lang="ru-RU" sz="2800" b="0" dirty="0" smtClean="0">
                <a:latin typeface="Georgia" pitchFamily="18" charset="0"/>
              </a:rPr>
              <a:t>создать;  </a:t>
            </a:r>
          </a:p>
          <a:p>
            <a:pPr marL="0" indent="0" eaLnBrk="1" hangingPunct="1"/>
            <a:r>
              <a:rPr lang="ru-RU" sz="2800" b="0" dirty="0" smtClean="0">
                <a:latin typeface="Georgia" pitchFamily="18" charset="0"/>
              </a:rPr>
              <a:t>обосновать;</a:t>
            </a:r>
          </a:p>
          <a:p>
            <a:pPr marL="0" indent="0" eaLnBrk="1" hangingPunct="1"/>
            <a:r>
              <a:rPr lang="ru-RU" sz="2800" b="0" dirty="0" smtClean="0">
                <a:latin typeface="Georgia" pitchFamily="18" charset="0"/>
              </a:rPr>
              <a:t>организовать;</a:t>
            </a:r>
          </a:p>
          <a:p>
            <a:pPr marL="0" indent="0" eaLnBrk="1" hangingPunct="1"/>
            <a:r>
              <a:rPr lang="ru-RU" sz="2800" b="0" dirty="0" smtClean="0">
                <a:latin typeface="Georgia" pitchFamily="18" charset="0"/>
              </a:rPr>
              <a:t>обеспечить;</a:t>
            </a:r>
          </a:p>
          <a:p>
            <a:pPr marL="0" indent="0" eaLnBrk="1" hangingPunct="1"/>
            <a:r>
              <a:rPr lang="ru-RU" sz="2800" b="0" dirty="0" smtClean="0">
                <a:latin typeface="Georgia" pitchFamily="18" charset="0"/>
              </a:rPr>
              <a:t>реализовать;</a:t>
            </a:r>
          </a:p>
          <a:p>
            <a:pPr marL="0" indent="0" eaLnBrk="1" hangingPunct="1"/>
            <a:r>
              <a:rPr lang="ru-RU" sz="2800" b="0" dirty="0" smtClean="0">
                <a:latin typeface="Georgia" pitchFamily="18" charset="0"/>
              </a:rPr>
              <a:t>сформировать</a:t>
            </a:r>
          </a:p>
          <a:p>
            <a:pPr marL="0" indent="0" eaLnBrk="1" hangingPunct="1"/>
            <a:endParaRPr lang="ru-RU" sz="2800" b="0" dirty="0" smtClean="0">
              <a:latin typeface="Georgia" pitchFamily="18" charset="0"/>
            </a:endParaRPr>
          </a:p>
          <a:p>
            <a:pPr marL="0" indent="0" eaLnBrk="1" hangingPunct="1"/>
            <a:endParaRPr lang="ru-RU" sz="2800" b="0" dirty="0" smtClean="0">
              <a:latin typeface="Georgia" pitchFamily="18" charset="0"/>
            </a:endParaRPr>
          </a:p>
          <a:p>
            <a:pPr marL="0" indent="0" eaLnBrk="1" hangingPunct="1"/>
            <a:endParaRPr lang="ru-RU" sz="2800" b="0" dirty="0" smtClean="0">
              <a:latin typeface="Georgia" pitchFamily="18" charset="0"/>
            </a:endParaRPr>
          </a:p>
          <a:p>
            <a:pPr marL="0" indent="0" eaLnBrk="1" hangingPunct="1"/>
            <a:endParaRPr lang="ru-RU" sz="2800" b="0" dirty="0" smtClean="0">
              <a:latin typeface="Georgia" pitchFamily="18" charset="0"/>
            </a:endParaRPr>
          </a:p>
          <a:p>
            <a:pPr marL="0" indent="0" eaLnBrk="1" hangingPunct="1"/>
            <a:endParaRPr lang="ru-RU" sz="2800" b="0" dirty="0" smtClean="0">
              <a:latin typeface="Georgia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B247745-8A85-4BEB-A0FD-A18C99FF1C2D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7" name="Заголовок 1"/>
          <p:cNvSpPr>
            <a:spLocks noGrp="1"/>
          </p:cNvSpPr>
          <p:nvPr>
            <p:ph type="title"/>
          </p:nvPr>
        </p:nvSpPr>
        <p:spPr>
          <a:xfrm>
            <a:off x="395288" y="476250"/>
            <a:ext cx="8382000" cy="1223963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ru-RU" smtClean="0">
                <a:latin typeface="Georgia" pitchFamily="18" charset="0"/>
              </a:rPr>
              <a:t>Не рекомендуется использовать глаголы для формулирования задач:</a:t>
            </a:r>
            <a:endParaRPr lang="be-BY" smtClean="0">
              <a:latin typeface="Georgia" pitchFamily="18" charset="0"/>
            </a:endParaRPr>
          </a:p>
        </p:txBody>
      </p:sp>
      <p:sp>
        <p:nvSpPr>
          <p:cNvPr id="149506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755650" y="0"/>
            <a:ext cx="6483350" cy="5562600"/>
          </a:xfrm>
        </p:spPr>
        <p:txBody>
          <a:bodyPr/>
          <a:lstStyle/>
          <a:p>
            <a:pPr marL="0" indent="0" eaLnBrk="1" hangingPunct="1"/>
            <a:endParaRPr lang="ru-RU" sz="2800" b="0" smtClean="0">
              <a:latin typeface="Georgia" pitchFamily="18" charset="0"/>
            </a:endParaRPr>
          </a:p>
          <a:p>
            <a:pPr marL="0" indent="0" eaLnBrk="1" hangingPunct="1"/>
            <a:endParaRPr lang="ru-RU" sz="2800" b="0" smtClean="0">
              <a:latin typeface="Georgia" pitchFamily="18" charset="0"/>
            </a:endParaRPr>
          </a:p>
          <a:p>
            <a:pPr marL="0" indent="0" eaLnBrk="1" hangingPunct="1"/>
            <a:endParaRPr lang="ru-RU" sz="2800" b="0" smtClean="0">
              <a:latin typeface="Georgia" pitchFamily="18" charset="0"/>
            </a:endParaRPr>
          </a:p>
          <a:p>
            <a:pPr marL="0" indent="0" eaLnBrk="1" hangingPunct="1"/>
            <a:endParaRPr lang="ru-RU" sz="2800" b="0" smtClean="0">
              <a:latin typeface="Georgia" pitchFamily="18" charset="0"/>
            </a:endParaRPr>
          </a:p>
          <a:p>
            <a:pPr marL="0" indent="0" eaLnBrk="1" hangingPunct="1"/>
            <a:r>
              <a:rPr lang="ru-RU" sz="2800" b="0" u="sng" smtClean="0">
                <a:latin typeface="Georgia" pitchFamily="18" charset="0"/>
              </a:rPr>
              <a:t>разработать модель;</a:t>
            </a:r>
          </a:p>
          <a:p>
            <a:pPr marL="0" indent="0" eaLnBrk="1" hangingPunct="1"/>
            <a:r>
              <a:rPr lang="ru-RU" sz="2800" b="0" u="sng" smtClean="0">
                <a:latin typeface="Georgia" pitchFamily="18" charset="0"/>
              </a:rPr>
              <a:t>проанализировать;</a:t>
            </a:r>
          </a:p>
          <a:p>
            <a:pPr marL="0" indent="0" eaLnBrk="1" hangingPunct="1"/>
            <a:r>
              <a:rPr lang="ru-RU" sz="2800" b="0" u="sng" smtClean="0">
                <a:latin typeface="Georgia" pitchFamily="18" charset="0"/>
              </a:rPr>
              <a:t>рассмотреть;</a:t>
            </a:r>
          </a:p>
          <a:p>
            <a:pPr marL="0" indent="0" eaLnBrk="1" hangingPunct="1"/>
            <a:r>
              <a:rPr lang="ru-RU" sz="2800" b="0" u="sng" smtClean="0">
                <a:latin typeface="Georgia" pitchFamily="18" charset="0"/>
              </a:rPr>
              <a:t>исследовать;</a:t>
            </a:r>
          </a:p>
          <a:p>
            <a:pPr marL="0" indent="0" eaLnBrk="1" hangingPunct="1"/>
            <a:r>
              <a:rPr lang="ru-RU" sz="2800" b="0" u="sng" smtClean="0">
                <a:latin typeface="Georgia" pitchFamily="18" charset="0"/>
              </a:rPr>
              <a:t>изучить</a:t>
            </a:r>
          </a:p>
          <a:p>
            <a:pPr marL="0" indent="0" eaLnBrk="1" hangingPunct="1"/>
            <a:endParaRPr lang="ru-RU" sz="2800" b="0" smtClean="0">
              <a:latin typeface="Georgia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B247745-8A85-4BEB-A0FD-A18C99FF1C2D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1" name="Заголовок 1"/>
          <p:cNvSpPr>
            <a:spLocks noGrp="1"/>
          </p:cNvSpPr>
          <p:nvPr>
            <p:ph type="title"/>
          </p:nvPr>
        </p:nvSpPr>
        <p:spPr>
          <a:xfrm>
            <a:off x="395288" y="476250"/>
            <a:ext cx="8382000" cy="1223963"/>
          </a:xfrm>
        </p:spPr>
        <p:txBody>
          <a:bodyPr/>
          <a:lstStyle/>
          <a:p>
            <a:pPr algn="ctr" eaLnBrk="1" hangingPunct="1"/>
            <a:endParaRPr lang="be-BY" dirty="0" smtClean="0">
              <a:latin typeface="Georgia" pitchFamily="18" charset="0"/>
            </a:endParaRPr>
          </a:p>
        </p:txBody>
      </p:sp>
      <p:sp>
        <p:nvSpPr>
          <p:cNvPr id="150530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755650" y="0"/>
            <a:ext cx="6483350" cy="5562600"/>
          </a:xfrm>
        </p:spPr>
        <p:txBody>
          <a:bodyPr/>
          <a:lstStyle/>
          <a:p>
            <a:pPr marL="0" indent="0" eaLnBrk="1" hangingPunct="1"/>
            <a:endParaRPr lang="ru-RU" sz="2800" b="0" dirty="0" smtClean="0">
              <a:latin typeface="Georgia" pitchFamily="18" charset="0"/>
            </a:endParaRPr>
          </a:p>
          <a:p>
            <a:pPr marL="0" indent="0" eaLnBrk="1" hangingPunct="1"/>
            <a:endParaRPr lang="ru-RU" sz="2800" b="0" dirty="0" smtClean="0">
              <a:latin typeface="Georgia" pitchFamily="18" charset="0"/>
            </a:endParaRPr>
          </a:p>
          <a:p>
            <a:pPr marL="0" indent="0" eaLnBrk="1" hangingPunct="1"/>
            <a:endParaRPr lang="ru-RU" sz="2800" b="0" dirty="0" smtClean="0">
              <a:latin typeface="Georgia" pitchFamily="18" charset="0"/>
            </a:endParaRPr>
          </a:p>
          <a:p>
            <a:pPr marL="0" indent="0" eaLnBrk="1" hangingPunct="1"/>
            <a:r>
              <a:rPr lang="ru-RU" sz="2800" i="1" dirty="0" smtClean="0">
                <a:latin typeface="Georgia" pitchFamily="18" charset="0"/>
              </a:rPr>
              <a:t>Эти глаголы обозначают процесс исследования</a:t>
            </a:r>
          </a:p>
          <a:p>
            <a:pPr marL="0" indent="0" eaLnBrk="1" hangingPunct="1"/>
            <a:endParaRPr lang="ru-RU" sz="2800" b="0" dirty="0" smtClean="0">
              <a:latin typeface="Georgia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B247745-8A85-4BEB-A0FD-A18C99FF1C2D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5" name="Заголовок 1"/>
          <p:cNvSpPr>
            <a:spLocks noGrp="1"/>
          </p:cNvSpPr>
          <p:nvPr>
            <p:ph type="title"/>
          </p:nvPr>
        </p:nvSpPr>
        <p:spPr>
          <a:xfrm>
            <a:off x="250825" y="404813"/>
            <a:ext cx="8382000" cy="1223962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ru-RU" smtClean="0">
                <a:latin typeface="Georgia" pitchFamily="18" charset="0"/>
              </a:rPr>
              <a:t>Ошибки в формулировании задач:</a:t>
            </a:r>
            <a:endParaRPr lang="be-BY" smtClean="0">
              <a:latin typeface="Georgia" pitchFamily="18" charset="0"/>
            </a:endParaRPr>
          </a:p>
        </p:txBody>
      </p:sp>
      <p:sp>
        <p:nvSpPr>
          <p:cNvPr id="151554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11188" y="1484313"/>
            <a:ext cx="6483350" cy="4078287"/>
          </a:xfrm>
        </p:spPr>
        <p:txBody>
          <a:bodyPr/>
          <a:lstStyle/>
          <a:p>
            <a:pPr marL="0" indent="0" eaLnBrk="1" hangingPunct="1"/>
            <a:r>
              <a:rPr lang="ru-RU" sz="2800" b="0" smtClean="0">
                <a:latin typeface="Georgia" pitchFamily="18" charset="0"/>
              </a:rPr>
              <a:t>формулируются шире чем цель;</a:t>
            </a:r>
          </a:p>
          <a:p>
            <a:pPr marL="0" indent="0" eaLnBrk="1" hangingPunct="1"/>
            <a:r>
              <a:rPr lang="ru-RU" sz="2800" b="0" smtClean="0">
                <a:latin typeface="Georgia" pitchFamily="18" charset="0"/>
              </a:rPr>
              <a:t>дублируют цель;</a:t>
            </a:r>
          </a:p>
          <a:p>
            <a:pPr marL="0" indent="0" eaLnBrk="1" hangingPunct="1"/>
            <a:r>
              <a:rPr lang="ru-RU" sz="2800" b="0" smtClean="0">
                <a:latin typeface="Georgia" pitchFamily="18" charset="0"/>
              </a:rPr>
              <a:t>повторяют процесс исследования;</a:t>
            </a:r>
          </a:p>
          <a:p>
            <a:pPr marL="0" indent="0" eaLnBrk="1" hangingPunct="1"/>
            <a:r>
              <a:rPr lang="ru-RU" sz="2800" b="0" smtClean="0">
                <a:latin typeface="Georgia" pitchFamily="18" charset="0"/>
              </a:rPr>
              <a:t>логика нарушена в выстраивании задач;</a:t>
            </a:r>
          </a:p>
          <a:p>
            <a:pPr marL="0" indent="0" eaLnBrk="1" hangingPunct="1"/>
            <a:r>
              <a:rPr lang="ru-RU" sz="2800" b="0" smtClean="0">
                <a:latin typeface="Georgia" pitchFamily="18" charset="0"/>
              </a:rPr>
              <a:t> большое количество </a:t>
            </a:r>
          </a:p>
          <a:p>
            <a:pPr marL="0" indent="0" eaLnBrk="1" hangingPunct="1"/>
            <a:endParaRPr lang="ru-RU" sz="2800" b="0" smtClean="0">
              <a:latin typeface="Georgia" pitchFamily="18" charset="0"/>
            </a:endParaRPr>
          </a:p>
          <a:p>
            <a:pPr marL="0" indent="0" eaLnBrk="1" hangingPunct="1"/>
            <a:endParaRPr lang="ru-RU" sz="2800" b="0" smtClean="0">
              <a:latin typeface="Georgia" pitchFamily="18" charset="0"/>
            </a:endParaRPr>
          </a:p>
          <a:p>
            <a:pPr marL="0" indent="0" eaLnBrk="1" hangingPunct="1"/>
            <a:endParaRPr lang="ru-RU" sz="2800" b="0" smtClean="0">
              <a:latin typeface="Georgia" pitchFamily="18" charset="0"/>
            </a:endParaRPr>
          </a:p>
          <a:p>
            <a:pPr marL="0" indent="0" eaLnBrk="1" hangingPunct="1"/>
            <a:endParaRPr lang="ru-RU" sz="2800" b="0" smtClean="0">
              <a:latin typeface="Georgia" pitchFamily="18" charset="0"/>
            </a:endParaRPr>
          </a:p>
          <a:p>
            <a:pPr marL="0" indent="0" eaLnBrk="1" hangingPunct="1"/>
            <a:endParaRPr lang="ru-RU" sz="2800" b="0" smtClean="0">
              <a:latin typeface="Georgia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B247745-8A85-4BEB-A0FD-A18C99FF1C2D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381000" y="838200"/>
            <a:ext cx="8151440" cy="5486400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ru-RU" sz="4400" b="1" dirty="0">
                <a:hlinkClick r:id="rId2" action="ppaction://hlinkfile"/>
              </a:rPr>
              <a:t>Описание научных теорий и разработок, на основе которых создан инновационный проект</a:t>
            </a:r>
            <a:endParaRPr lang="ru-RU" sz="4400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B247745-8A85-4BEB-A0FD-A18C99FF1C2D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81845057"/>
      </p:ext>
    </p:extLst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71480"/>
            <a:ext cx="8229600" cy="71438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/>
              <a:t>Модель инновационного проекта </a:t>
            </a:r>
            <a:r>
              <a:rPr lang="be-BY" dirty="0"/>
              <a:t/>
            </a:r>
            <a:br>
              <a:rPr lang="be-BY" dirty="0"/>
            </a:br>
            <a:endParaRPr lang="be-BY" dirty="0"/>
          </a:p>
        </p:txBody>
      </p:sp>
      <p:sp>
        <p:nvSpPr>
          <p:cNvPr id="25602" name="Объект 2"/>
          <p:cNvSpPr>
            <a:spLocks noGrp="1"/>
          </p:cNvSpPr>
          <p:nvPr>
            <p:ph idx="1"/>
          </p:nvPr>
        </p:nvSpPr>
        <p:spPr>
          <a:xfrm>
            <a:off x="323850" y="1125538"/>
            <a:ext cx="8569325" cy="5000625"/>
          </a:xfrm>
        </p:spPr>
        <p:txBody>
          <a:bodyPr/>
          <a:lstStyle/>
          <a:p>
            <a:pPr eaLnBrk="1" hangingPunct="1"/>
            <a:r>
              <a:rPr lang="be-BY" smtClean="0"/>
              <a:t>В основе инновационного проекта лежит </a:t>
            </a:r>
            <a:r>
              <a:rPr lang="be-BY" b="1" u="sng" smtClean="0"/>
              <a:t>модель</a:t>
            </a:r>
            <a:r>
              <a:rPr lang="be-BY" smtClean="0"/>
              <a:t>, которая может быть представлена в виде:</a:t>
            </a:r>
          </a:p>
          <a:p>
            <a:pPr eaLnBrk="1" hangingPunct="1"/>
            <a:r>
              <a:rPr lang="be-BY" u="sng" smtClean="0"/>
              <a:t>Словесного</a:t>
            </a:r>
            <a:r>
              <a:rPr lang="be-BY" smtClean="0"/>
              <a:t> описания (вербальная модель);</a:t>
            </a:r>
          </a:p>
          <a:p>
            <a:pPr eaLnBrk="1" hangingPunct="1"/>
            <a:r>
              <a:rPr lang="be-BY" u="sng" smtClean="0"/>
              <a:t>Графического</a:t>
            </a:r>
            <a:r>
              <a:rPr lang="be-BY" smtClean="0"/>
              <a:t> изображения (чертежей, схем);</a:t>
            </a:r>
          </a:p>
          <a:p>
            <a:pPr eaLnBrk="1" hangingPunct="1"/>
            <a:r>
              <a:rPr lang="be-BY" u="sng" smtClean="0"/>
              <a:t>Изложения расчетов</a:t>
            </a:r>
            <a:r>
              <a:rPr lang="be-BY" smtClean="0"/>
              <a:t> (числовых показателей, цифр, формул и т.д.);</a:t>
            </a:r>
          </a:p>
          <a:p>
            <a:pPr eaLnBrk="1" hangingPunct="1"/>
            <a:r>
              <a:rPr lang="be-BY" u="sng" smtClean="0"/>
              <a:t>Комбинированный</a:t>
            </a:r>
            <a:r>
              <a:rPr lang="be-BY" smtClean="0"/>
              <a:t> вариант с использованием первых трех.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807E8-2235-4428-93C7-3D27392C08DF}" type="slidenum">
              <a:rPr lang="ru-RU" smtClean="0"/>
              <a:pPr/>
              <a:t>19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14356"/>
            <a:ext cx="8229600" cy="928694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Инновационный проект как докумен</a:t>
            </a:r>
            <a:r>
              <a:rPr lang="ru-RU" b="1" dirty="0" smtClean="0">
                <a:effectLst/>
                <a:latin typeface="Times New Roman" pitchFamily="18" charset="0"/>
                <a:cs typeface="Times New Roman" pitchFamily="18" charset="0"/>
              </a:rPr>
              <a:t>т</a:t>
            </a:r>
            <a:endParaRPr lang="ru-RU" b="1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00100" y="2285992"/>
            <a:ext cx="7929618" cy="4000528"/>
          </a:xfrm>
        </p:spPr>
        <p:txBody>
          <a:bodyPr>
            <a:normAutofit fontScale="92500" lnSpcReduction="10000"/>
          </a:bodyPr>
          <a:lstStyle/>
          <a:p>
            <a:pPr algn="just">
              <a:buNone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Инновационный проект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представляет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собой</a:t>
            </a:r>
          </a:p>
          <a:p>
            <a:pPr algn="just"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документальное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оформление целей и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задач</a:t>
            </a:r>
          </a:p>
          <a:p>
            <a:pPr algn="just"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инновационной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работы, описание ее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содержания,</a:t>
            </a:r>
          </a:p>
          <a:p>
            <a:pPr algn="just"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программы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реализации и условий,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необходимых</a:t>
            </a:r>
          </a:p>
          <a:p>
            <a:pPr algn="just"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для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ее проведения, заключения экспертной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группы</a:t>
            </a:r>
          </a:p>
          <a:p>
            <a:pPr algn="just"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(научно-методическая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экспертиза) о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готовности</a:t>
            </a:r>
          </a:p>
          <a:p>
            <a:pPr algn="just"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педагогического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коллектива к инновационной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работе,</a:t>
            </a:r>
          </a:p>
          <a:p>
            <a:pPr algn="just"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целесообразности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и возможности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осуществления</a:t>
            </a:r>
          </a:p>
          <a:p>
            <a:pPr algn="just"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проекта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C92807E8-2235-4428-93C7-3D27392C08DF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850" y="260350"/>
            <a:ext cx="8569325" cy="5865813"/>
          </a:xfrm>
        </p:spPr>
        <p:txBody>
          <a:bodyPr>
            <a:normAutofit fontScale="92500" lnSpcReduction="10000"/>
          </a:bodyPr>
          <a:lstStyle/>
          <a:p>
            <a:pPr marL="0" indent="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be-BY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Модель</a:t>
            </a:r>
            <a:r>
              <a:rPr lang="be-BY" i="1" dirty="0"/>
              <a:t> </a:t>
            </a:r>
            <a:r>
              <a:rPr lang="be-BY" dirty="0"/>
              <a:t>является базовым понятием инновационного проекта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ru-RU" dirty="0" smtClean="0"/>
              <a:t>Существует, как минимум, два подхода:</a:t>
            </a:r>
          </a:p>
          <a:p>
            <a:pPr marL="0" indent="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/>
              <a:t>1)можно </a:t>
            </a:r>
            <a:r>
              <a:rPr lang="ru-RU" dirty="0"/>
              <a:t>взять готовую </a:t>
            </a:r>
            <a:r>
              <a:rPr lang="ru-RU" dirty="0" smtClean="0"/>
              <a:t>модель, с обоснованием ее актуальности для решения существующих проблем и указанием авторства; </a:t>
            </a:r>
          </a:p>
          <a:p>
            <a:pPr marL="0" indent="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/>
              <a:t>2) Модель разрабатывается самостоятельно, для чего:</a:t>
            </a:r>
            <a:endParaRPr lang="ru-RU" dirty="0"/>
          </a:p>
          <a:p>
            <a:pPr marL="0" indent="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be-BY" dirty="0" smtClean="0"/>
              <a:t>а)необходимо выделить научные  подходы на которых будет базироваться модель инновационного проекта</a:t>
            </a:r>
          </a:p>
          <a:p>
            <a:pPr marL="0" indent="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be-BY" dirty="0" smtClean="0"/>
              <a:t>б)все </a:t>
            </a:r>
            <a:r>
              <a:rPr lang="be-BY" dirty="0"/>
              <a:t>содержание </a:t>
            </a:r>
            <a:r>
              <a:rPr lang="be-BY" dirty="0" smtClean="0"/>
              <a:t>проекта нужно изобразить </a:t>
            </a:r>
            <a:r>
              <a:rPr lang="be-BY" dirty="0"/>
              <a:t>в виде </a:t>
            </a:r>
            <a:r>
              <a:rPr lang="be-BY" dirty="0" smtClean="0"/>
              <a:t>схемы</a:t>
            </a:r>
            <a:r>
              <a:rPr lang="be-BY" dirty="0"/>
              <a:t>;</a:t>
            </a:r>
            <a:endParaRPr lang="be-BY" dirty="0" smtClean="0"/>
          </a:p>
          <a:p>
            <a:pPr marL="0" indent="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/>
              <a:t>в)</a:t>
            </a:r>
            <a:r>
              <a:rPr lang="be-BY" dirty="0" smtClean="0"/>
              <a:t> </a:t>
            </a:r>
            <a:r>
              <a:rPr lang="be-BY" dirty="0"/>
              <a:t>продумать «вертикальные» и «горизонтальные» связи между </a:t>
            </a:r>
            <a:r>
              <a:rPr lang="be-BY" dirty="0" smtClean="0"/>
              <a:t>частями</a:t>
            </a:r>
            <a:endParaRPr lang="be-BY" dirty="0"/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endParaRPr lang="be-BY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807E8-2235-4428-93C7-3D27392C08DF}" type="slidenum">
              <a:rPr lang="ru-RU" smtClean="0"/>
              <a:pPr/>
              <a:t>20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be-BY" altLang="be-BY" sz="3200" dirty="0"/>
              <a:t>Оцениваем качество проделанной работы</a:t>
            </a:r>
            <a:r>
              <a:rPr lang="be-BY" altLang="be-BY" sz="3200" dirty="0" smtClean="0"/>
              <a:t>: </a:t>
            </a:r>
            <a:r>
              <a:rPr lang="be-BY" altLang="be-BY" sz="3200" dirty="0" smtClean="0">
                <a:hlinkClick r:id="rId2" action="ppaction://hlinkfile"/>
              </a:rPr>
              <a:t>модель</a:t>
            </a:r>
            <a:r>
              <a:rPr lang="be-BY" altLang="be-BY" sz="3200" dirty="0" smtClean="0"/>
              <a:t> инновационного проекта</a:t>
            </a:r>
            <a:endParaRPr lang="be-BY" sz="3200" dirty="0"/>
          </a:p>
        </p:txBody>
      </p:sp>
      <p:sp>
        <p:nvSpPr>
          <p:cNvPr id="31746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eaLnBrk="1" hangingPunct="1"/>
            <a:r>
              <a:rPr lang="be-BY" smtClean="0"/>
              <a:t>четкость структурирования проекта на части и видение их взаимосвязей; </a:t>
            </a:r>
          </a:p>
          <a:p>
            <a:pPr eaLnBrk="1" hangingPunct="1"/>
            <a:r>
              <a:rPr lang="be-BY" smtClean="0"/>
              <a:t> естественность логической цепочки: проблема - цель - задача – метод –конечный результат;</a:t>
            </a:r>
          </a:p>
          <a:p>
            <a:pPr eaLnBrk="1" hangingPunct="1"/>
            <a:r>
              <a:rPr lang="be-BY" smtClean="0"/>
              <a:t>доступное описание основных мероприятий и причин выбора именно этих форм работы;</a:t>
            </a:r>
          </a:p>
          <a:p>
            <a:pPr eaLnBrk="1" hangingPunct="1"/>
            <a:r>
              <a:rPr lang="be-BY" smtClean="0"/>
              <a:t>из описания модели  понятно,  как, с  кем,  когда и  где будет  проходить/реализовываться проект; </a:t>
            </a:r>
          </a:p>
          <a:p>
            <a:pPr eaLnBrk="1" hangingPunct="1"/>
            <a:r>
              <a:rPr lang="be-BY" smtClean="0"/>
              <a:t>нет лишней «воды», то есть ненужных описаний, приложений и прочего отягощения текста.</a:t>
            </a:r>
          </a:p>
          <a:p>
            <a:pPr eaLnBrk="1" hangingPunct="1"/>
            <a:endParaRPr lang="be-BY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807E8-2235-4428-93C7-3D27392C08DF}" type="slidenum">
              <a:rPr lang="ru-RU" smtClean="0"/>
              <a:pPr/>
              <a:t>21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665816"/>
          </a:xfrm>
        </p:spPr>
        <p:txBody>
          <a:bodyPr>
            <a:normAutofit lnSpcReduction="10000"/>
          </a:bodyPr>
          <a:lstStyle/>
          <a:p>
            <a:pPr marL="109728" indent="0">
              <a:buNone/>
            </a:pPr>
            <a:r>
              <a:rPr lang="ru-RU" i="1" dirty="0">
                <a:hlinkClick r:id="rId2" action="ppaction://hlinkfile"/>
              </a:rPr>
              <a:t>Программа реализации проекта</a:t>
            </a:r>
            <a:r>
              <a:rPr lang="ru-RU" dirty="0">
                <a:hlinkClick r:id="rId2" action="ppaction://hlinkfile"/>
              </a:rPr>
              <a:t>. </a:t>
            </a:r>
            <a:r>
              <a:rPr lang="ru-RU" dirty="0"/>
              <a:t>Программа инновационного проекта разрабатывается как совокупность видов деятельности в своей логической и временной последовательности относительно исходной идеи. В программе представляются выявленные ранее проблемы, но уже в виде иерархии задач и возможных способов их решения; фиксируются категории участников разрабатываемого проекта и их профессиональный состав, здесь же намечаются способы кооперации и координации их деятельности; определяется номенклатура существующих  и необходимых ресурсов и их объем.</a:t>
            </a:r>
          </a:p>
          <a:p>
            <a:pPr marL="109728" indent="0">
              <a:buNone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807E8-2235-4428-93C7-3D27392C08DF}" type="slidenum">
              <a:rPr lang="ru-RU" smtClean="0"/>
              <a:pPr/>
              <a:t>22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981886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mtClean="0"/>
              <a:t>План реализации ИП</a:t>
            </a:r>
            <a:endParaRPr lang="be-BY"/>
          </a:p>
        </p:txBody>
      </p:sp>
      <p:sp>
        <p:nvSpPr>
          <p:cNvPr id="32770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be-BY" smtClean="0"/>
              <a:t>Мероприятия логически выстраиваются в соответствии с задачами по основным направлениям и  этапам программы  реализации инновационного проекта</a:t>
            </a:r>
          </a:p>
          <a:p>
            <a:pPr eaLnBrk="1" hangingPunct="1"/>
            <a:endParaRPr lang="be-BY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807E8-2235-4428-93C7-3D27392C08DF}" type="slidenum">
              <a:rPr lang="ru-RU" smtClean="0"/>
              <a:pPr/>
              <a:t>23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6097864"/>
          </a:xfrm>
        </p:spPr>
        <p:txBody>
          <a:bodyPr>
            <a:normAutofit fontScale="92500" lnSpcReduction="10000"/>
          </a:bodyPr>
          <a:lstStyle/>
          <a:p>
            <a:pPr marL="109728" indent="0">
              <a:buNone/>
            </a:pPr>
            <a:r>
              <a:rPr lang="ru-RU" sz="3200" i="1" dirty="0">
                <a:hlinkClick r:id="rId2" action="ppaction://hlinkfile"/>
              </a:rPr>
              <a:t>Описание </a:t>
            </a:r>
            <a:r>
              <a:rPr lang="be-BY" sz="3200" i="1" dirty="0">
                <a:hlinkClick r:id="rId2" action="ppaction://hlinkfile"/>
              </a:rPr>
              <a:t>критери</a:t>
            </a:r>
            <a:r>
              <a:rPr lang="ru-RU" sz="3200" i="1" dirty="0">
                <a:hlinkClick r:id="rId2" action="ppaction://hlinkfile"/>
              </a:rPr>
              <a:t>ев</a:t>
            </a:r>
            <a:r>
              <a:rPr lang="be-BY" sz="3200" i="1" dirty="0">
                <a:hlinkClick r:id="rId2" action="ppaction://hlinkfile"/>
              </a:rPr>
              <a:t> и показател</a:t>
            </a:r>
            <a:r>
              <a:rPr lang="ru-RU" sz="3200" i="1" dirty="0">
                <a:hlinkClick r:id="rId2" action="ppaction://hlinkfile"/>
              </a:rPr>
              <a:t>ей</a:t>
            </a:r>
            <a:r>
              <a:rPr lang="be-BY" sz="3200" i="1" dirty="0">
                <a:hlinkClick r:id="rId2" action="ppaction://hlinkfile"/>
              </a:rPr>
              <a:t>, согласно которым определяется эффективность инновационной деятельности</a:t>
            </a:r>
            <a:r>
              <a:rPr lang="ru-RU" sz="3200" dirty="0">
                <a:hlinkClick r:id="rId2" action="ppaction://hlinkfile"/>
              </a:rPr>
              <a:t>.</a:t>
            </a:r>
            <a:r>
              <a:rPr lang="ru-RU" sz="3200" dirty="0"/>
              <a:t> </a:t>
            </a:r>
            <a:endParaRPr lang="ru-RU" sz="3200" dirty="0" smtClean="0"/>
          </a:p>
          <a:p>
            <a:pPr marL="109728" lvl="0" indent="0">
              <a:buNone/>
            </a:pPr>
            <a:r>
              <a:rPr lang="ru-RU" sz="3200" dirty="0">
                <a:solidFill>
                  <a:srgbClr val="FF0000"/>
                </a:solidFill>
              </a:rPr>
              <a:t>Взаимосвязь: критерий – показатель –инструментарий</a:t>
            </a:r>
          </a:p>
          <a:p>
            <a:pPr marL="109728" indent="0">
              <a:buNone/>
            </a:pPr>
            <a:r>
              <a:rPr lang="ru-RU" sz="3200" dirty="0" smtClean="0"/>
              <a:t>Критерии </a:t>
            </a:r>
            <a:r>
              <a:rPr lang="ru-RU" sz="3200" dirty="0"/>
              <a:t>рассматриваются как количественные модели качественных целей. Адекватно сформированные критерии отражают, раскрывают и конкретизируют цель проекта. Если цель формулируется в назывной форме, то критерии должны быть выражены в тех или иных шкалах </a:t>
            </a:r>
            <a:r>
              <a:rPr lang="ru-RU" sz="3200" dirty="0" smtClean="0"/>
              <a:t>измерения</a:t>
            </a:r>
            <a:endParaRPr lang="ru-RU" sz="32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807E8-2235-4428-93C7-3D27392C08DF}" type="slidenum">
              <a:rPr lang="ru-RU" smtClean="0"/>
              <a:pPr/>
              <a:t>24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322528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3" name="Заголовок 1"/>
          <p:cNvSpPr>
            <a:spLocks noGrp="1"/>
          </p:cNvSpPr>
          <p:nvPr>
            <p:ph type="title"/>
          </p:nvPr>
        </p:nvSpPr>
        <p:spPr>
          <a:xfrm>
            <a:off x="250825" y="642917"/>
            <a:ext cx="8382000" cy="769957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ru-RU" dirty="0" smtClean="0">
                <a:latin typeface="Georgia" pitchFamily="18" charset="0"/>
              </a:rPr>
              <a:t>Критерии </a:t>
            </a:r>
            <a:br>
              <a:rPr lang="ru-RU" dirty="0" smtClean="0">
                <a:latin typeface="Georgia" pitchFamily="18" charset="0"/>
              </a:rPr>
            </a:br>
            <a:r>
              <a:rPr lang="ru-RU" dirty="0" smtClean="0">
                <a:latin typeface="Georgia" pitchFamily="18" charset="0"/>
              </a:rPr>
              <a:t>инновационной деятельности</a:t>
            </a:r>
            <a:br>
              <a:rPr lang="ru-RU" dirty="0" smtClean="0">
                <a:latin typeface="Georgia" pitchFamily="18" charset="0"/>
              </a:rPr>
            </a:br>
            <a:endParaRPr lang="be-BY" dirty="0" smtClean="0">
              <a:latin typeface="Georgia" pitchFamily="18" charset="0"/>
            </a:endParaRPr>
          </a:p>
        </p:txBody>
      </p:sp>
      <p:sp>
        <p:nvSpPr>
          <p:cNvPr id="153602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4213" y="1412875"/>
            <a:ext cx="7056437" cy="5329238"/>
          </a:xfrm>
        </p:spPr>
        <p:txBody>
          <a:bodyPr/>
          <a:lstStyle/>
          <a:p>
            <a:pPr marL="0" indent="0" eaLnBrk="1" hangingPunct="1"/>
            <a:r>
              <a:rPr lang="ru-RU" i="1" smtClean="0">
                <a:latin typeface="Georgia" pitchFamily="18" charset="0"/>
              </a:rPr>
              <a:t>Критерии </a:t>
            </a:r>
            <a:r>
              <a:rPr lang="ru-RU" b="0" smtClean="0">
                <a:latin typeface="Georgia" pitchFamily="18" charset="0"/>
              </a:rPr>
              <a:t>– это количественные показатели качественной цели</a:t>
            </a:r>
          </a:p>
          <a:p>
            <a:pPr marL="0" indent="0" eaLnBrk="1" hangingPunct="1"/>
            <a:r>
              <a:rPr lang="ru-RU" i="1" smtClean="0">
                <a:latin typeface="Georgia" pitchFamily="18" charset="0"/>
              </a:rPr>
              <a:t>Критерии </a:t>
            </a:r>
            <a:r>
              <a:rPr lang="ru-RU" b="0" smtClean="0">
                <a:latin typeface="Georgia" pitchFamily="18" charset="0"/>
              </a:rPr>
              <a:t>– эталонный признаки, или параметры, которые выражаются показателями</a:t>
            </a:r>
          </a:p>
          <a:p>
            <a:pPr marL="0" indent="0" eaLnBrk="1" hangingPunct="1"/>
            <a:r>
              <a:rPr lang="ru-RU" i="1" smtClean="0">
                <a:latin typeface="Georgia" pitchFamily="18" charset="0"/>
              </a:rPr>
              <a:t>Показатели – </a:t>
            </a:r>
            <a:r>
              <a:rPr lang="ru-RU" b="0" smtClean="0">
                <a:latin typeface="Georgia" pitchFamily="18" charset="0"/>
              </a:rPr>
              <a:t>наиболее характерные и существенные признаки, в которых проявляются критерии и выражаются количественными и качественными эквивалентами</a:t>
            </a:r>
          </a:p>
          <a:p>
            <a:pPr marL="0" indent="0" eaLnBrk="1" hangingPunct="1"/>
            <a:endParaRPr lang="ru-RU" b="0" smtClean="0">
              <a:latin typeface="Georgia" pitchFamily="18" charset="0"/>
            </a:endParaRPr>
          </a:p>
          <a:p>
            <a:pPr marL="0" indent="0" eaLnBrk="1" hangingPunct="1"/>
            <a:endParaRPr lang="ru-RU" b="0" smtClean="0">
              <a:latin typeface="Georgia" pitchFamily="18" charset="0"/>
            </a:endParaRPr>
          </a:p>
          <a:p>
            <a:pPr marL="0" indent="0" eaLnBrk="1" hangingPunct="1"/>
            <a:endParaRPr lang="ru-RU" b="0" smtClean="0">
              <a:latin typeface="Georgia" pitchFamily="18" charset="0"/>
            </a:endParaRPr>
          </a:p>
          <a:p>
            <a:pPr marL="0" indent="0" eaLnBrk="1" hangingPunct="1"/>
            <a:endParaRPr lang="ru-RU" b="0" smtClean="0">
              <a:latin typeface="Georgia" pitchFamily="18" charset="0"/>
            </a:endParaRPr>
          </a:p>
          <a:p>
            <a:pPr marL="0" indent="0" eaLnBrk="1" hangingPunct="1"/>
            <a:endParaRPr lang="ru-RU" sz="2800" b="0" smtClean="0">
              <a:latin typeface="Georgia" pitchFamily="18" charset="0"/>
            </a:endParaRPr>
          </a:p>
          <a:p>
            <a:pPr marL="0" indent="0" eaLnBrk="1" hangingPunct="1"/>
            <a:endParaRPr lang="ru-RU" sz="2800" b="0" smtClean="0">
              <a:latin typeface="Georgia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B247745-8A85-4BEB-A0FD-A18C99FF1C2D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64704"/>
            <a:ext cx="8229600" cy="93610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200" dirty="0" smtClean="0"/>
              <a:t>Реализация инновационных проектов позволяет учреждениям образования:</a:t>
            </a:r>
            <a:br>
              <a:rPr lang="ru-RU" sz="3200" dirty="0" smtClean="0"/>
            </a:b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945736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/>
              <a:t>определить стратегический вектор прогрессивного долгосрочного развития учреждения образования на основе внедрения новых, научно обоснованных и апробированных образовательных моделей, программ, технологий;</a:t>
            </a:r>
          </a:p>
          <a:p>
            <a:r>
              <a:rPr lang="ru-RU" dirty="0" smtClean="0"/>
              <a:t>разработать механизмы разрешения актуальных профессионально-педагогических и образовательных проблем, значимых как для учреждения образования, так и для системы образования в целом;</a:t>
            </a:r>
          </a:p>
          <a:p>
            <a:r>
              <a:rPr lang="be-BY" dirty="0" smtClean="0"/>
              <a:t>формировать у субъектов инновационной деятельности инновационную культуру и инновационную компетентность как готовность и способность личности к осуществлению преобразований, к самосовершенствованию, к непрерывному образованию;</a:t>
            </a:r>
            <a:endParaRPr lang="ru-RU" dirty="0" smtClean="0"/>
          </a:p>
          <a:p>
            <a:r>
              <a:rPr lang="be-BY" dirty="0" smtClean="0"/>
              <a:t>создать пространство творческого развития для всех субъектов образовательной практики. 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807E8-2235-4428-93C7-3D27392C08DF}" type="slidenum">
              <a:rPr lang="ru-RU" smtClean="0"/>
              <a:pPr/>
              <a:t>26</a:t>
            </a:fld>
            <a:endParaRPr lang="ru-RU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14356"/>
            <a:ext cx="8229600" cy="92869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Инновационный проект как документ: структура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14348" y="1571612"/>
            <a:ext cx="8229600" cy="5002924"/>
          </a:xfrm>
          <a:ln>
            <a:noFill/>
          </a:ln>
        </p:spPr>
        <p:txBody>
          <a:bodyPr>
            <a:normAutofit fontScale="70000" lnSpcReduction="20000"/>
          </a:bodyPr>
          <a:lstStyle/>
          <a:p>
            <a:pPr lvl="0" algn="just">
              <a:buClr>
                <a:schemeClr val="bg2">
                  <a:lumMod val="25000"/>
                </a:schemeClr>
              </a:buClr>
            </a:pPr>
            <a:r>
              <a:rPr lang="be-BY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полное название </a:t>
            </a: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тема</a:t>
            </a: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)  инновационного проекта;</a:t>
            </a:r>
          </a:p>
          <a:p>
            <a:pPr lvl="0" algn="just">
              <a:buClr>
                <a:schemeClr val="bg2">
                  <a:lumMod val="25000"/>
                </a:schemeClr>
              </a:buClr>
            </a:pPr>
            <a:r>
              <a:rPr lang="be-BY" dirty="0" smtClean="0">
                <a:latin typeface="Times New Roman" pitchFamily="18" charset="0"/>
                <a:cs typeface="Times New Roman" pitchFamily="18" charset="0"/>
              </a:rPr>
              <a:t>данные </a:t>
            </a:r>
            <a:r>
              <a:rPr lang="be-BY" dirty="0" smtClean="0">
                <a:latin typeface="Times New Roman" pitchFamily="18" charset="0"/>
                <a:cs typeface="Times New Roman" pitchFamily="18" charset="0"/>
              </a:rPr>
              <a:t>о разработчике и </a:t>
            </a:r>
            <a:r>
              <a:rPr lang="be-BY" dirty="0" smtClean="0">
                <a:latin typeface="Times New Roman" pitchFamily="18" charset="0"/>
                <a:cs typeface="Times New Roman" pitchFamily="18" charset="0"/>
              </a:rPr>
              <a:t>консультанте;</a:t>
            </a:r>
          </a:p>
          <a:p>
            <a:pPr lvl="0" algn="just">
              <a:buClr>
                <a:schemeClr val="bg2">
                  <a:lumMod val="25000"/>
                </a:schemeClr>
              </a:buClr>
            </a:pPr>
            <a:r>
              <a:rPr lang="be-BY" dirty="0" smtClean="0">
                <a:latin typeface="Times New Roman" pitchFamily="18" charset="0"/>
                <a:cs typeface="Times New Roman" pitchFamily="18" charset="0"/>
              </a:rPr>
              <a:t>перечень </a:t>
            </a:r>
            <a:r>
              <a:rPr lang="be-BY" dirty="0" smtClean="0">
                <a:latin typeface="Times New Roman" pitchFamily="18" charset="0"/>
                <a:cs typeface="Times New Roman" pitchFamily="18" charset="0"/>
              </a:rPr>
              <a:t>учреждений образования, на базе которых планируется осуществление инновационной деятельности; </a:t>
            </a:r>
            <a:endParaRPr lang="be-BY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>
              <a:buClr>
                <a:schemeClr val="bg2">
                  <a:lumMod val="25000"/>
                </a:schemeClr>
              </a:buClr>
            </a:pPr>
            <a:r>
              <a:rPr lang="be-BY" dirty="0" smtClean="0">
                <a:latin typeface="Times New Roman" pitchFamily="18" charset="0"/>
                <a:cs typeface="Times New Roman" pitchFamily="18" charset="0"/>
              </a:rPr>
              <a:t>сроки </a:t>
            </a:r>
            <a:r>
              <a:rPr lang="be-BY" dirty="0" smtClean="0">
                <a:latin typeface="Times New Roman" pitchFamily="18" charset="0"/>
                <a:cs typeface="Times New Roman" pitchFamily="18" charset="0"/>
              </a:rPr>
              <a:t>проведения инновационной </a:t>
            </a:r>
            <a:r>
              <a:rPr lang="be-BY" dirty="0" smtClean="0">
                <a:latin typeface="Times New Roman" pitchFamily="18" charset="0"/>
                <a:cs typeface="Times New Roman" pitchFamily="18" charset="0"/>
              </a:rPr>
              <a:t>деятельности;</a:t>
            </a:r>
          </a:p>
          <a:p>
            <a:pPr lvl="0" algn="just">
              <a:buClr>
                <a:schemeClr val="bg2">
                  <a:lumMod val="25000"/>
                </a:schemeClr>
              </a:buClr>
            </a:pPr>
            <a:r>
              <a:rPr lang="be-BY" dirty="0" smtClean="0">
                <a:latin typeface="Times New Roman" pitchFamily="18" charset="0"/>
                <a:cs typeface="Times New Roman" pitchFamily="18" charset="0"/>
              </a:rPr>
              <a:t>обоснование </a:t>
            </a:r>
            <a:r>
              <a:rPr lang="be-BY" dirty="0" smtClean="0">
                <a:latin typeface="Times New Roman" pitchFamily="18" charset="0"/>
                <a:cs typeface="Times New Roman" pitchFamily="18" charset="0"/>
              </a:rPr>
              <a:t>целесообразности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реализации данного инновационного проекта (актуальность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);</a:t>
            </a:r>
          </a:p>
          <a:p>
            <a:pPr lvl="0" algn="just">
              <a:buClr>
                <a:schemeClr val="bg2">
                  <a:lumMod val="25000"/>
                </a:schemeClr>
              </a:buClr>
            </a:pPr>
            <a:r>
              <a:rPr lang="be-BY" dirty="0" smtClean="0">
                <a:latin typeface="Times New Roman" pitchFamily="18" charset="0"/>
                <a:cs typeface="Times New Roman" pitchFamily="18" charset="0"/>
              </a:rPr>
              <a:t>формулировк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be-BY" dirty="0" smtClean="0">
                <a:latin typeface="Times New Roman" pitchFamily="18" charset="0"/>
                <a:cs typeface="Times New Roman" pitchFamily="18" charset="0"/>
              </a:rPr>
              <a:t> це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ли</a:t>
            </a:r>
            <a:r>
              <a:rPr lang="be-BY" dirty="0" smtClean="0"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be-BY" dirty="0" smtClean="0">
                <a:latin typeface="Times New Roman" pitchFamily="18" charset="0"/>
                <a:cs typeface="Times New Roman" pitchFamily="18" charset="0"/>
              </a:rPr>
              <a:t>задач;</a:t>
            </a:r>
          </a:p>
          <a:p>
            <a:pPr lvl="0" algn="just">
              <a:buClr>
                <a:schemeClr val="bg2">
                  <a:lumMod val="25000"/>
                </a:schemeClr>
              </a:buClr>
            </a:pPr>
            <a:r>
              <a:rPr lang="be-BY" dirty="0" smtClean="0">
                <a:latin typeface="Times New Roman" pitchFamily="18" charset="0"/>
                <a:cs typeface="Times New Roman" pitchFamily="18" charset="0"/>
              </a:rPr>
              <a:t>описание </a:t>
            </a:r>
            <a:r>
              <a:rPr lang="be-BY" dirty="0" smtClean="0">
                <a:latin typeface="Times New Roman" pitchFamily="18" charset="0"/>
                <a:cs typeface="Times New Roman" pitchFamily="18" charset="0"/>
              </a:rPr>
              <a:t>научных теорий и разработок, на основе которых создан инновационный проект; </a:t>
            </a:r>
            <a:endParaRPr lang="be-BY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>
              <a:buClr>
                <a:schemeClr val="bg2">
                  <a:lumMod val="25000"/>
                </a:schemeClr>
              </a:buClr>
            </a:pPr>
            <a:r>
              <a:rPr lang="be-BY" dirty="0" smtClean="0">
                <a:latin typeface="Times New Roman" pitchFamily="18" charset="0"/>
                <a:cs typeface="Times New Roman" pitchFamily="18" charset="0"/>
              </a:rPr>
              <a:t>подтверждение </a:t>
            </a:r>
            <a:r>
              <a:rPr lang="be-BY" dirty="0" smtClean="0">
                <a:latin typeface="Times New Roman" pitchFamily="18" charset="0"/>
                <a:cs typeface="Times New Roman" pitchFamily="18" charset="0"/>
              </a:rPr>
              <a:t>педагогической эффективности и социально-экономической значимости результатов фундаментальных и прикладных научных исследований, апробированных в ходе экспериментальной деятельности;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C92807E8-2235-4428-93C7-3D27392C08DF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14356"/>
            <a:ext cx="8229600" cy="92869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200" b="1" dirty="0" smtClean="0">
                <a:effectLst/>
                <a:latin typeface="Times New Roman" pitchFamily="18" charset="0"/>
                <a:cs typeface="Times New Roman" pitchFamily="18" charset="0"/>
              </a:rPr>
              <a:t>Инновационный проект как документ: структура</a:t>
            </a:r>
            <a:endParaRPr lang="ru-RU" sz="3200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14348" y="2000240"/>
            <a:ext cx="8229600" cy="4643470"/>
          </a:xfrm>
        </p:spPr>
        <p:txBody>
          <a:bodyPr>
            <a:normAutofit fontScale="70000" lnSpcReduction="20000"/>
          </a:bodyPr>
          <a:lstStyle/>
          <a:p>
            <a:pPr lvl="0" algn="just">
              <a:buClr>
                <a:schemeClr val="bg2">
                  <a:lumMod val="25000"/>
                </a:schemeClr>
              </a:buClr>
            </a:pPr>
            <a:r>
              <a:rPr lang="ru-RU" dirty="0" smtClean="0"/>
              <a:t>ос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новная идея инновационного проекта и направления ее осуществления (инновационная модель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);</a:t>
            </a:r>
          </a:p>
          <a:p>
            <a:pPr lvl="0" algn="just">
              <a:buClr>
                <a:schemeClr val="bg2">
                  <a:lumMod val="25000"/>
                </a:schemeClr>
              </a:buClr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база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инновационной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деятельности;</a:t>
            </a:r>
          </a:p>
          <a:p>
            <a:pPr lvl="0" algn="just">
              <a:buClr>
                <a:schemeClr val="bg2">
                  <a:lumMod val="25000"/>
                </a:schemeClr>
              </a:buClr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описание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программы и сроков (этапов) реализации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проекта;</a:t>
            </a:r>
          </a:p>
          <a:p>
            <a:pPr lvl="0" algn="just">
              <a:buClr>
                <a:schemeClr val="bg2">
                  <a:lumMod val="25000"/>
                </a:schemeClr>
              </a:buClr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календарный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план инновационной деятельности на текущий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год;</a:t>
            </a:r>
          </a:p>
          <a:p>
            <a:pPr lvl="0" algn="just">
              <a:buClr>
                <a:schemeClr val="bg2">
                  <a:lumMod val="25000"/>
                </a:schemeClr>
              </a:buClr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описание </a:t>
            </a:r>
            <a:r>
              <a:rPr lang="be-BY" dirty="0" smtClean="0">
                <a:latin typeface="Times New Roman" pitchFamily="18" charset="0"/>
                <a:cs typeface="Times New Roman" pitchFamily="18" charset="0"/>
              </a:rPr>
              <a:t>критери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ев</a:t>
            </a:r>
            <a:r>
              <a:rPr lang="be-BY" dirty="0" smtClean="0">
                <a:latin typeface="Times New Roman" pitchFamily="18" charset="0"/>
                <a:cs typeface="Times New Roman" pitchFamily="18" charset="0"/>
              </a:rPr>
              <a:t> и показател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ей</a:t>
            </a:r>
            <a:r>
              <a:rPr lang="be-BY" dirty="0" smtClean="0">
                <a:latin typeface="Times New Roman" pitchFamily="18" charset="0"/>
                <a:cs typeface="Times New Roman" pitchFamily="18" charset="0"/>
              </a:rPr>
              <a:t>, согласно которым определяется эффективность инновационной </a:t>
            </a:r>
            <a:r>
              <a:rPr lang="be-BY" dirty="0" smtClean="0">
                <a:latin typeface="Times New Roman" pitchFamily="18" charset="0"/>
                <a:cs typeface="Times New Roman" pitchFamily="18" charset="0"/>
              </a:rPr>
              <a:t>деятельности;</a:t>
            </a:r>
          </a:p>
          <a:p>
            <a:pPr lvl="0" algn="just">
              <a:buClr>
                <a:schemeClr val="bg2">
                  <a:lumMod val="25000"/>
                </a:schemeClr>
              </a:buClr>
            </a:pPr>
            <a:r>
              <a:rPr lang="be-BY" dirty="0" smtClean="0">
                <a:latin typeface="Times New Roman" pitchFamily="18" charset="0"/>
                <a:cs typeface="Times New Roman" pitchFamily="18" charset="0"/>
              </a:rPr>
              <a:t>кадровое </a:t>
            </a:r>
            <a:r>
              <a:rPr lang="be-BY" dirty="0" smtClean="0">
                <a:latin typeface="Times New Roman" pitchFamily="18" charset="0"/>
                <a:cs typeface="Times New Roman" pitchFamily="18" charset="0"/>
              </a:rPr>
              <a:t>и материально-техническое обеспечение </a:t>
            </a:r>
            <a:r>
              <a:rPr lang="be-BY" dirty="0" smtClean="0">
                <a:latin typeface="Times New Roman" pitchFamily="18" charset="0"/>
                <a:cs typeface="Times New Roman" pitchFamily="18" charset="0"/>
              </a:rPr>
              <a:t>проекта;</a:t>
            </a:r>
          </a:p>
          <a:p>
            <a:pPr lvl="0" algn="just">
              <a:buClr>
                <a:schemeClr val="bg2">
                  <a:lumMod val="25000"/>
                </a:schemeClr>
              </a:buClr>
            </a:pPr>
            <a:r>
              <a:rPr lang="be-BY" dirty="0" smtClean="0">
                <a:latin typeface="Times New Roman" pitchFamily="18" charset="0"/>
                <a:cs typeface="Times New Roman" pitchFamily="18" charset="0"/>
              </a:rPr>
              <a:t>финансово-экономическое </a:t>
            </a:r>
            <a:r>
              <a:rPr lang="be-BY" dirty="0" smtClean="0">
                <a:latin typeface="Times New Roman" pitchFamily="18" charset="0"/>
                <a:cs typeface="Times New Roman" pitchFamily="18" charset="0"/>
              </a:rPr>
              <a:t>обоснование инновационного проекта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0" algn="just">
              <a:buNone/>
            </a:pPr>
            <a:r>
              <a:rPr lang="be-BY" dirty="0" smtClean="0">
                <a:latin typeface="Times New Roman" pitchFamily="18" charset="0"/>
                <a:cs typeface="Times New Roman" pitchFamily="18" charset="0"/>
              </a:rPr>
              <a:t>Инновационный проект рецензируется и подписывается потенциальным консультантом.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C92807E8-2235-4428-93C7-3D27392C08DF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9" name="Заголовок 1"/>
          <p:cNvSpPr>
            <a:spLocks noGrp="1"/>
          </p:cNvSpPr>
          <p:nvPr>
            <p:ph type="title"/>
          </p:nvPr>
        </p:nvSpPr>
        <p:spPr>
          <a:xfrm>
            <a:off x="1403350" y="381000"/>
            <a:ext cx="7359650" cy="1392238"/>
          </a:xfrm>
        </p:spPr>
        <p:txBody>
          <a:bodyPr>
            <a:normAutofit/>
          </a:bodyPr>
          <a:lstStyle/>
          <a:p>
            <a:pPr eaLnBrk="1" hangingPunct="1"/>
            <a:r>
              <a:rPr lang="ru-RU" sz="3600" dirty="0" smtClean="0">
                <a:latin typeface="Georgia" pitchFamily="18" charset="0"/>
              </a:rPr>
              <a:t>Проект отвечает на вопросы:</a:t>
            </a:r>
            <a:endParaRPr lang="be-BY" sz="3600" dirty="0" smtClean="0">
              <a:latin typeface="Georgia" pitchFamily="18" charset="0"/>
            </a:endParaRPr>
          </a:p>
        </p:txBody>
      </p:sp>
      <p:sp>
        <p:nvSpPr>
          <p:cNvPr id="132098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755650" y="838200"/>
            <a:ext cx="6483350" cy="4724400"/>
          </a:xfrm>
        </p:spPr>
        <p:txBody>
          <a:bodyPr>
            <a:normAutofit lnSpcReduction="10000"/>
          </a:bodyPr>
          <a:lstStyle/>
          <a:p>
            <a:pPr marL="0" indent="0" eaLnBrk="1" hangingPunct="1"/>
            <a:endParaRPr lang="ru-RU" sz="2800" b="0" dirty="0" smtClean="0">
              <a:latin typeface="Georgia" pitchFamily="18" charset="0"/>
            </a:endParaRPr>
          </a:p>
          <a:p>
            <a:pPr marL="0" indent="0" eaLnBrk="1" hangingPunct="1"/>
            <a:endParaRPr lang="ru-RU" sz="2800" b="0" dirty="0" smtClean="0">
              <a:latin typeface="Georgia" pitchFamily="18" charset="0"/>
            </a:endParaRPr>
          </a:p>
          <a:p>
            <a:pPr marL="0" indent="0" eaLnBrk="1" hangingPunct="1"/>
            <a:r>
              <a:rPr lang="ru-RU" sz="4400" b="0" dirty="0" smtClean="0">
                <a:latin typeface="Georgia" pitchFamily="18" charset="0"/>
              </a:rPr>
              <a:t>Почему?</a:t>
            </a:r>
          </a:p>
          <a:p>
            <a:pPr marL="0" indent="0" eaLnBrk="1" hangingPunct="1"/>
            <a:r>
              <a:rPr lang="ru-RU" sz="4400" b="0" dirty="0" smtClean="0">
                <a:latin typeface="Georgia" pitchFamily="18" charset="0"/>
              </a:rPr>
              <a:t>Зачем?</a:t>
            </a:r>
          </a:p>
          <a:p>
            <a:pPr marL="0" indent="0" eaLnBrk="1" hangingPunct="1"/>
            <a:r>
              <a:rPr lang="ru-RU" sz="4400" b="0" dirty="0" smtClean="0">
                <a:latin typeface="Georgia" pitchFamily="18" charset="0"/>
              </a:rPr>
              <a:t>Что?</a:t>
            </a:r>
          </a:p>
          <a:p>
            <a:pPr marL="0" indent="0" eaLnBrk="1" hangingPunct="1"/>
            <a:r>
              <a:rPr lang="ru-RU" sz="4400" b="0" dirty="0" smtClean="0">
                <a:latin typeface="Georgia" pitchFamily="18" charset="0"/>
              </a:rPr>
              <a:t>Как?</a:t>
            </a:r>
          </a:p>
          <a:p>
            <a:pPr marL="0" indent="0" eaLnBrk="1" hangingPunct="1"/>
            <a:r>
              <a:rPr lang="ru-RU" sz="4400" b="0" dirty="0" smtClean="0">
                <a:latin typeface="Georgia" pitchFamily="18" charset="0"/>
              </a:rPr>
              <a:t>Чем? </a:t>
            </a:r>
          </a:p>
          <a:p>
            <a:pPr marL="0" indent="0" eaLnBrk="1" hangingPunct="1"/>
            <a:endParaRPr lang="en-US" sz="4400" b="0" dirty="0" smtClean="0">
              <a:latin typeface="Georgia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fld id="{2B247745-8A85-4BEB-A0FD-A18C99FF1C2D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3" name="Заголовок 1"/>
          <p:cNvSpPr>
            <a:spLocks noGrp="1"/>
          </p:cNvSpPr>
          <p:nvPr>
            <p:ph type="title"/>
          </p:nvPr>
        </p:nvSpPr>
        <p:spPr>
          <a:xfrm>
            <a:off x="1258888" y="549275"/>
            <a:ext cx="7504112" cy="1079500"/>
          </a:xfrm>
        </p:spPr>
        <p:txBody>
          <a:bodyPr/>
          <a:lstStyle/>
          <a:p>
            <a:pPr eaLnBrk="1" hangingPunct="1"/>
            <a:endParaRPr lang="be-BY" dirty="0" smtClean="0"/>
          </a:p>
        </p:txBody>
      </p:sp>
      <p:sp>
        <p:nvSpPr>
          <p:cNvPr id="133122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755650" y="838200"/>
            <a:ext cx="6483350" cy="4724400"/>
          </a:xfrm>
        </p:spPr>
        <p:txBody>
          <a:bodyPr>
            <a:normAutofit fontScale="92500"/>
          </a:bodyPr>
          <a:lstStyle/>
          <a:p>
            <a:pPr marL="0" indent="0" eaLnBrk="1" hangingPunct="1"/>
            <a:endParaRPr lang="ru-RU" sz="2800" b="0" dirty="0" smtClean="0">
              <a:latin typeface="Georgia" pitchFamily="18" charset="0"/>
            </a:endParaRPr>
          </a:p>
          <a:p>
            <a:pPr marL="0" indent="0" eaLnBrk="1" hangingPunct="1"/>
            <a:r>
              <a:rPr lang="ru-RU" sz="3200" b="0" dirty="0" smtClean="0">
                <a:latin typeface="Georgia" pitchFamily="18" charset="0"/>
              </a:rPr>
              <a:t>Почему? – Актуальность </a:t>
            </a:r>
          </a:p>
          <a:p>
            <a:pPr marL="0" indent="0" eaLnBrk="1" hangingPunct="1"/>
            <a:r>
              <a:rPr lang="ru-RU" sz="3200" b="0" dirty="0" smtClean="0">
                <a:latin typeface="Georgia" pitchFamily="18" charset="0"/>
              </a:rPr>
              <a:t>Зачем? – Цель </a:t>
            </a:r>
          </a:p>
          <a:p>
            <a:pPr marL="0" indent="0" eaLnBrk="1" hangingPunct="1"/>
            <a:r>
              <a:rPr lang="ru-RU" sz="3200" b="0" dirty="0" smtClean="0">
                <a:latin typeface="Georgia" pitchFamily="18" charset="0"/>
              </a:rPr>
              <a:t>Что? – Тема (область и предмет исследования)</a:t>
            </a:r>
          </a:p>
          <a:p>
            <a:pPr marL="0" indent="0" eaLnBrk="1" hangingPunct="1"/>
            <a:r>
              <a:rPr lang="ru-RU" sz="3200" b="0" dirty="0" smtClean="0">
                <a:latin typeface="Georgia" pitchFamily="18" charset="0"/>
              </a:rPr>
              <a:t>Как? – Задачи </a:t>
            </a:r>
          </a:p>
          <a:p>
            <a:pPr marL="0" indent="0" eaLnBrk="1" hangingPunct="1"/>
            <a:r>
              <a:rPr lang="ru-RU" sz="3200" b="0" dirty="0" smtClean="0">
                <a:latin typeface="Georgia" pitchFamily="18" charset="0"/>
              </a:rPr>
              <a:t>Чем? – Чем завершается: результативность, продуктивность, эффективность (чем измеряется?)?</a:t>
            </a:r>
          </a:p>
          <a:p>
            <a:pPr marL="0" indent="0" eaLnBrk="1" hangingPunct="1"/>
            <a:endParaRPr lang="en-US" sz="2800" b="0" dirty="0" smtClean="0">
              <a:latin typeface="Georgia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fld id="{2B247745-8A85-4BEB-A0FD-A18C99FF1C2D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7" name="Заголовок 1"/>
          <p:cNvSpPr>
            <a:spLocks noGrp="1"/>
          </p:cNvSpPr>
          <p:nvPr>
            <p:ph type="title"/>
          </p:nvPr>
        </p:nvSpPr>
        <p:spPr>
          <a:xfrm>
            <a:off x="1500166" y="642918"/>
            <a:ext cx="7359650" cy="1392238"/>
          </a:xfrm>
        </p:spPr>
        <p:txBody>
          <a:bodyPr/>
          <a:lstStyle/>
          <a:p>
            <a:pPr algn="ctr" eaLnBrk="1" hangingPunct="1"/>
            <a:r>
              <a:rPr lang="ru-RU" sz="2800" dirty="0" smtClean="0">
                <a:latin typeface="Georgia" pitchFamily="18" charset="0"/>
                <a:hlinkClick r:id="rId2" action="ppaction://hlinkfile"/>
              </a:rPr>
              <a:t>Актуальность</a:t>
            </a:r>
            <a:endParaRPr lang="be-BY" sz="2800" dirty="0" smtClean="0">
              <a:latin typeface="Georgia" pitchFamily="18" charset="0"/>
            </a:endParaRPr>
          </a:p>
        </p:txBody>
      </p:sp>
      <p:sp>
        <p:nvSpPr>
          <p:cNvPr id="361474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755650" y="838200"/>
            <a:ext cx="6483350" cy="4724400"/>
          </a:xfrm>
        </p:spPr>
        <p:txBody>
          <a:bodyPr>
            <a:normAutofit lnSpcReduction="10000"/>
          </a:bodyPr>
          <a:lstStyle/>
          <a:p>
            <a:pPr marL="0" indent="0" eaLnBrk="1" hangingPunct="1">
              <a:defRPr/>
            </a:pPr>
            <a:endParaRPr lang="ru-RU" sz="2800" b="0" dirty="0" smtClean="0">
              <a:latin typeface="Georgia" panose="02040502050405020303" pitchFamily="18" charset="0"/>
            </a:endParaRPr>
          </a:p>
          <a:p>
            <a:pPr marL="0" indent="0" eaLnBrk="1" hangingPunct="1">
              <a:defRPr/>
            </a:pPr>
            <a:endParaRPr lang="ru-RU" sz="2800" b="0" dirty="0" smtClean="0">
              <a:latin typeface="Georgia" panose="02040502050405020303" pitchFamily="18" charset="0"/>
            </a:endParaRPr>
          </a:p>
          <a:p>
            <a:pPr eaLnBrk="1" hangingPunct="1">
              <a:defRPr/>
            </a:pPr>
            <a:r>
              <a:rPr lang="ru-RU" sz="2800" b="0" dirty="0">
                <a:latin typeface="Georgia" panose="02040502050405020303" pitchFamily="18" charset="0"/>
              </a:rPr>
              <a:t>Первый уровень </a:t>
            </a:r>
            <a:r>
              <a:rPr lang="ru-RU" sz="2800" b="0" dirty="0" smtClean="0">
                <a:latin typeface="Georgia" panose="02040502050405020303" pitchFamily="18" charset="0"/>
              </a:rPr>
              <a:t>– </a:t>
            </a:r>
            <a:r>
              <a:rPr lang="ru-RU" sz="2800" b="0" dirty="0">
                <a:latin typeface="Georgia" panose="02040502050405020303" pitchFamily="18" charset="0"/>
              </a:rPr>
              <a:t>социальный заказ общества, его различных социальных </a:t>
            </a:r>
            <a:r>
              <a:rPr lang="ru-RU" sz="2800" b="0" dirty="0" smtClean="0">
                <a:latin typeface="Georgia" panose="02040502050405020303" pitchFamily="18" charset="0"/>
              </a:rPr>
              <a:t>групп, системы образования; </a:t>
            </a:r>
          </a:p>
          <a:p>
            <a:pPr eaLnBrk="1" hangingPunct="1">
              <a:defRPr/>
            </a:pPr>
            <a:r>
              <a:rPr lang="ru-RU" sz="2800" b="0" dirty="0" smtClean="0">
                <a:latin typeface="Georgia" panose="02040502050405020303" pitchFamily="18" charset="0"/>
              </a:rPr>
              <a:t>отражает </a:t>
            </a:r>
            <a:r>
              <a:rPr lang="ru-RU" sz="2800" b="0" dirty="0">
                <a:latin typeface="Georgia" panose="02040502050405020303" pitchFamily="18" charset="0"/>
              </a:rPr>
              <a:t>определенный общественный идеал формируемой </a:t>
            </a:r>
            <a:r>
              <a:rPr lang="ru-RU" sz="2800" b="0" dirty="0" smtClean="0">
                <a:latin typeface="Georgia" panose="02040502050405020303" pitchFamily="18" charset="0"/>
              </a:rPr>
              <a:t>личности </a:t>
            </a:r>
            <a:r>
              <a:rPr lang="ru-RU" sz="2800" b="0" dirty="0">
                <a:latin typeface="Georgia" panose="02040502050405020303" pitchFamily="18" charset="0"/>
              </a:rPr>
              <a:t>человека, гражданина, </a:t>
            </a:r>
            <a:r>
              <a:rPr lang="ru-RU" sz="2800" b="0" dirty="0" smtClean="0">
                <a:latin typeface="Georgia" panose="02040502050405020303" pitchFamily="18" charset="0"/>
              </a:rPr>
              <a:t>профессионала </a:t>
            </a:r>
            <a:endParaRPr lang="ru-RU" sz="2800" b="0" dirty="0">
              <a:latin typeface="Georgia" panose="02040502050405020303" pitchFamily="18" charset="0"/>
            </a:endParaRPr>
          </a:p>
          <a:p>
            <a:pPr eaLnBrk="1" hangingPunct="1">
              <a:defRPr/>
            </a:pPr>
            <a:r>
              <a:rPr lang="be-BY" sz="2800" b="0" dirty="0" smtClean="0"/>
              <a:t> </a:t>
            </a:r>
            <a:endParaRPr lang="en-US" sz="2800" b="0" dirty="0" smtClean="0">
              <a:latin typeface="Georgia" panose="02040502050405020303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fld id="{2B247745-8A85-4BEB-A0FD-A18C99FF1C2D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1" name="Заголовок 1"/>
          <p:cNvSpPr>
            <a:spLocks noGrp="1"/>
          </p:cNvSpPr>
          <p:nvPr>
            <p:ph type="title"/>
          </p:nvPr>
        </p:nvSpPr>
        <p:spPr>
          <a:xfrm>
            <a:off x="1403350" y="381000"/>
            <a:ext cx="7359650" cy="1392238"/>
          </a:xfrm>
        </p:spPr>
        <p:txBody>
          <a:bodyPr/>
          <a:lstStyle/>
          <a:p>
            <a:pPr algn="ctr" eaLnBrk="1" hangingPunct="1"/>
            <a:r>
              <a:rPr lang="ru-RU" sz="2800" smtClean="0">
                <a:latin typeface="Georgia" pitchFamily="18" charset="0"/>
              </a:rPr>
              <a:t>Актуальность</a:t>
            </a:r>
            <a:endParaRPr lang="be-BY" sz="2800" smtClean="0">
              <a:latin typeface="Georgia" pitchFamily="18" charset="0"/>
            </a:endParaRPr>
          </a:p>
        </p:txBody>
      </p:sp>
      <p:sp>
        <p:nvSpPr>
          <p:cNvPr id="361474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900113" y="836613"/>
            <a:ext cx="6483350" cy="4724400"/>
          </a:xfrm>
        </p:spPr>
        <p:txBody>
          <a:bodyPr>
            <a:normAutofit/>
          </a:bodyPr>
          <a:lstStyle/>
          <a:p>
            <a:pPr marL="0" indent="0" eaLnBrk="1" hangingPunct="1">
              <a:defRPr/>
            </a:pPr>
            <a:endParaRPr lang="ru-RU" sz="2800" b="0" dirty="0" smtClean="0">
              <a:latin typeface="Georgia" panose="02040502050405020303" pitchFamily="18" charset="0"/>
            </a:endParaRPr>
          </a:p>
          <a:p>
            <a:pPr marL="0" indent="0" eaLnBrk="1" hangingPunct="1">
              <a:defRPr/>
            </a:pPr>
            <a:endParaRPr lang="ru-RU" sz="2800" b="0" dirty="0" smtClean="0">
              <a:latin typeface="Georgia" panose="02040502050405020303" pitchFamily="18" charset="0"/>
            </a:endParaRPr>
          </a:p>
          <a:p>
            <a:pPr eaLnBrk="1" hangingPunct="1">
              <a:defRPr/>
            </a:pPr>
            <a:r>
              <a:rPr lang="ru-RU" sz="2800" b="0" dirty="0" smtClean="0">
                <a:latin typeface="Georgia" panose="02040502050405020303" pitchFamily="18" charset="0"/>
              </a:rPr>
              <a:t>Второй  </a:t>
            </a:r>
            <a:r>
              <a:rPr lang="ru-RU" sz="2800" b="0" dirty="0">
                <a:latin typeface="Georgia" panose="02040502050405020303" pitchFamily="18" charset="0"/>
              </a:rPr>
              <a:t>уровень </a:t>
            </a:r>
            <a:r>
              <a:rPr lang="ru-RU" sz="2800" b="0" dirty="0" smtClean="0">
                <a:latin typeface="Georgia" panose="02040502050405020303" pitchFamily="18" charset="0"/>
              </a:rPr>
              <a:t>– потребности региона, учреждения образования; </a:t>
            </a:r>
          </a:p>
          <a:p>
            <a:pPr eaLnBrk="1" hangingPunct="1">
              <a:defRPr/>
            </a:pPr>
            <a:r>
              <a:rPr lang="ru-RU" sz="2800" b="0" dirty="0" smtClean="0">
                <a:latin typeface="Georgia" panose="02040502050405020303" pitchFamily="18" charset="0"/>
              </a:rPr>
              <a:t>Третий  </a:t>
            </a:r>
            <a:r>
              <a:rPr lang="ru-RU" sz="2800" b="0" dirty="0">
                <a:latin typeface="Georgia" panose="02040502050405020303" pitchFamily="18" charset="0"/>
              </a:rPr>
              <a:t>уровень – </a:t>
            </a:r>
            <a:r>
              <a:rPr lang="ru-RU" sz="2800" b="0" dirty="0" smtClean="0">
                <a:latin typeface="Georgia" panose="02040502050405020303" pitchFamily="18" charset="0"/>
              </a:rPr>
              <a:t>потребности  субъектов образовательного процесса и законных представителей; </a:t>
            </a:r>
            <a:endParaRPr lang="ru-RU" sz="2800" b="0" dirty="0">
              <a:latin typeface="Georgia" panose="02040502050405020303" pitchFamily="18" charset="0"/>
            </a:endParaRPr>
          </a:p>
          <a:p>
            <a:pPr eaLnBrk="1" hangingPunct="1">
              <a:defRPr/>
            </a:pPr>
            <a:endParaRPr lang="en-US" sz="2800" b="0" dirty="0">
              <a:latin typeface="Georgia" panose="02040502050405020303" pitchFamily="18" charset="0"/>
            </a:endParaRPr>
          </a:p>
          <a:p>
            <a:pPr eaLnBrk="1" hangingPunct="1">
              <a:defRPr/>
            </a:pPr>
            <a:endParaRPr lang="ru-RU" sz="2800" b="0" dirty="0">
              <a:latin typeface="Georgia" panose="02040502050405020303" pitchFamily="18" charset="0"/>
            </a:endParaRPr>
          </a:p>
          <a:p>
            <a:pPr eaLnBrk="1" hangingPunct="1">
              <a:defRPr/>
            </a:pPr>
            <a:endParaRPr lang="en-US" sz="2800" b="0" dirty="0" smtClean="0">
              <a:latin typeface="Georgia" panose="02040502050405020303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fld id="{2B247745-8A85-4BEB-A0FD-A18C99FF1C2D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5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eaLnBrk="1" hangingPunct="1"/>
            <a:r>
              <a:rPr lang="ru-RU" sz="2800" smtClean="0">
                <a:latin typeface="Georgia" pitchFamily="18" charset="0"/>
              </a:rPr>
              <a:t>ТРЕБОВАНИЯ К АКТУАЛЬНОСТИ</a:t>
            </a:r>
            <a:endParaRPr lang="be-BY" sz="2800" smtClean="0">
              <a:latin typeface="Georgia" pitchFamily="18" charset="0"/>
            </a:endParaRPr>
          </a:p>
        </p:txBody>
      </p:sp>
      <p:sp>
        <p:nvSpPr>
          <p:cNvPr id="141314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755650" y="838200"/>
            <a:ext cx="6911975" cy="5111750"/>
          </a:xfrm>
        </p:spPr>
        <p:txBody>
          <a:bodyPr>
            <a:normAutofit fontScale="92500" lnSpcReduction="20000"/>
          </a:bodyPr>
          <a:lstStyle/>
          <a:p>
            <a:pPr marL="0" indent="0" eaLnBrk="1" hangingPunct="1"/>
            <a:r>
              <a:rPr lang="ru-RU" dirty="0" smtClean="0">
                <a:latin typeface="Georgia" pitchFamily="18" charset="0"/>
              </a:rPr>
              <a:t>Новизна </a:t>
            </a:r>
            <a:r>
              <a:rPr lang="ru-RU" b="0" dirty="0" smtClean="0">
                <a:latin typeface="Georgia" pitchFamily="18" charset="0"/>
              </a:rPr>
              <a:t>(соответствие содержания проекта современному состоянию науки, </a:t>
            </a:r>
            <a:r>
              <a:rPr lang="ru-RU" b="0" dirty="0" err="1" smtClean="0">
                <a:latin typeface="Georgia" pitchFamily="18" charset="0"/>
              </a:rPr>
              <a:t>социокультурному</a:t>
            </a:r>
            <a:r>
              <a:rPr lang="ru-RU" b="0" dirty="0" smtClean="0">
                <a:latin typeface="Georgia" pitchFamily="18" charset="0"/>
              </a:rPr>
              <a:t> развитию)</a:t>
            </a:r>
          </a:p>
          <a:p>
            <a:pPr marL="0" indent="0" eaLnBrk="1" hangingPunct="1"/>
            <a:r>
              <a:rPr lang="ru-RU" dirty="0" smtClean="0">
                <a:latin typeface="Georgia" pitchFamily="18" charset="0"/>
              </a:rPr>
              <a:t>Научность</a:t>
            </a:r>
            <a:r>
              <a:rPr lang="ru-RU" b="0" dirty="0" smtClean="0">
                <a:latin typeface="Georgia" pitchFamily="18" charset="0"/>
              </a:rPr>
              <a:t> (соответствие требованиям исследования в данной области; корректность использования научных терминов) </a:t>
            </a:r>
          </a:p>
          <a:p>
            <a:pPr marL="0" indent="0" eaLnBrk="1" hangingPunct="1"/>
            <a:r>
              <a:rPr lang="ru-RU" dirty="0" err="1" smtClean="0">
                <a:latin typeface="Georgia" pitchFamily="18" charset="0"/>
              </a:rPr>
              <a:t>Проблемность</a:t>
            </a:r>
            <a:r>
              <a:rPr lang="ru-RU" b="0" dirty="0" smtClean="0">
                <a:latin typeface="Georgia" pitchFamily="18" charset="0"/>
              </a:rPr>
              <a:t> (отражено противоречие и направлен на разрешение их)</a:t>
            </a:r>
          </a:p>
          <a:p>
            <a:pPr marL="0" indent="0" eaLnBrk="1" hangingPunct="1"/>
            <a:r>
              <a:rPr lang="ru-RU" dirty="0" smtClean="0">
                <a:latin typeface="Georgia" pitchFamily="18" charset="0"/>
              </a:rPr>
              <a:t>Значимость</a:t>
            </a:r>
            <a:r>
              <a:rPr lang="ru-RU" b="0" dirty="0" smtClean="0">
                <a:latin typeface="Georgia" pitchFamily="18" charset="0"/>
              </a:rPr>
              <a:t> (отвечает конкретным задачам )</a:t>
            </a:r>
          </a:p>
          <a:p>
            <a:pPr marL="0" indent="0" eaLnBrk="1" hangingPunct="1"/>
            <a:r>
              <a:rPr lang="ru-RU" dirty="0" smtClean="0">
                <a:latin typeface="Georgia" pitchFamily="18" charset="0"/>
              </a:rPr>
              <a:t>Эффективность</a:t>
            </a:r>
            <a:r>
              <a:rPr lang="ru-RU" b="0" dirty="0" smtClean="0">
                <a:latin typeface="Georgia" pitchFamily="18" charset="0"/>
              </a:rPr>
              <a:t> (соотношение затрат и результата)</a:t>
            </a:r>
          </a:p>
          <a:p>
            <a:pPr marL="0" indent="0" eaLnBrk="1" hangingPunct="1"/>
            <a:r>
              <a:rPr lang="ru-RU" dirty="0" smtClean="0">
                <a:latin typeface="Georgia" pitchFamily="18" charset="0"/>
              </a:rPr>
              <a:t>Результативность</a:t>
            </a:r>
            <a:r>
              <a:rPr lang="ru-RU" b="0" dirty="0" smtClean="0">
                <a:latin typeface="Georgia" pitchFamily="18" charset="0"/>
              </a:rPr>
              <a:t> (высокий уровень)</a:t>
            </a:r>
          </a:p>
          <a:p>
            <a:pPr marL="0" indent="0" eaLnBrk="1" hangingPunct="1"/>
            <a:endParaRPr lang="ru-RU" b="0" dirty="0" smtClean="0">
              <a:latin typeface="Georgia" pitchFamily="18" charset="0"/>
            </a:endParaRPr>
          </a:p>
          <a:p>
            <a:pPr marL="0" indent="0" eaLnBrk="1" hangingPunct="1"/>
            <a:endParaRPr lang="ru-RU" b="0" dirty="0" smtClean="0">
              <a:latin typeface="Georgia" pitchFamily="18" charset="0"/>
            </a:endParaRPr>
          </a:p>
          <a:p>
            <a:pPr marL="0" indent="0" eaLnBrk="1" hangingPunct="1"/>
            <a:endParaRPr lang="ru-RU" b="0" dirty="0" smtClean="0">
              <a:latin typeface="Georgia" pitchFamily="18" charset="0"/>
            </a:endParaRPr>
          </a:p>
          <a:p>
            <a:pPr marL="0" indent="0" eaLnBrk="1" hangingPunct="1"/>
            <a:endParaRPr lang="ru-RU" sz="2800" b="0" dirty="0" smtClean="0">
              <a:latin typeface="Georgia" pitchFamily="18" charset="0"/>
            </a:endParaRPr>
          </a:p>
          <a:p>
            <a:pPr marL="0" indent="0" eaLnBrk="1" hangingPunct="1"/>
            <a:endParaRPr lang="en-US" sz="2800" b="0" dirty="0" smtClean="0">
              <a:latin typeface="Georgia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B247745-8A85-4BEB-A0FD-A18C99FF1C2D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1069</TotalTime>
  <Words>1032</Words>
  <Application>Microsoft Office PowerPoint</Application>
  <PresentationFormat>Экран (4:3)</PresentationFormat>
  <Paragraphs>204</Paragraphs>
  <Slides>26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26</vt:i4>
      </vt:variant>
    </vt:vector>
  </HeadingPairs>
  <TitlesOfParts>
    <vt:vector size="27" baseType="lpstr">
      <vt:lpstr>Солнцестояние</vt:lpstr>
      <vt:lpstr>Структура  и  оформление инновационного  проекта </vt:lpstr>
      <vt:lpstr>Инновационный проект как документ</vt:lpstr>
      <vt:lpstr>Инновационный проект как документ: структура</vt:lpstr>
      <vt:lpstr>Инновационный проект как документ: структура</vt:lpstr>
      <vt:lpstr>Проект отвечает на вопросы:</vt:lpstr>
      <vt:lpstr>Слайд 6</vt:lpstr>
      <vt:lpstr>Актуальность</vt:lpstr>
      <vt:lpstr>Актуальность</vt:lpstr>
      <vt:lpstr>ТРЕБОВАНИЯ К АКТУАЛЬНОСТИ</vt:lpstr>
      <vt:lpstr> </vt:lpstr>
      <vt:lpstr> </vt:lpstr>
      <vt:lpstr>Задачи  </vt:lpstr>
      <vt:lpstr>Задачи  </vt:lpstr>
      <vt:lpstr>Глаголы для формулирования задач: </vt:lpstr>
      <vt:lpstr>Не рекомендуется использовать глаголы для формулирования задач:</vt:lpstr>
      <vt:lpstr>Слайд 16</vt:lpstr>
      <vt:lpstr>Ошибки в формулировании задач:</vt:lpstr>
      <vt:lpstr>Слайд 18</vt:lpstr>
      <vt:lpstr>Модель инновационного проекта  </vt:lpstr>
      <vt:lpstr>Слайд 20</vt:lpstr>
      <vt:lpstr>Оцениваем качество проделанной работы: модель инновационного проекта</vt:lpstr>
      <vt:lpstr>Слайд 22</vt:lpstr>
      <vt:lpstr>План реализации ИП</vt:lpstr>
      <vt:lpstr>Слайд 24</vt:lpstr>
      <vt:lpstr>Критерии  инновационной деятельности </vt:lpstr>
      <vt:lpstr>Реализация инновационных проектов позволяет учреждениям образования: 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Инновационный проект: понятие и сущность, этапы разработки и реализации</dc:title>
  <dc:creator>User</dc:creator>
  <cp:lastModifiedBy>Admin</cp:lastModifiedBy>
  <cp:revision>66</cp:revision>
  <dcterms:created xsi:type="dcterms:W3CDTF">2014-12-10T07:27:08Z</dcterms:created>
  <dcterms:modified xsi:type="dcterms:W3CDTF">2019-12-16T12:51:19Z</dcterms:modified>
</cp:coreProperties>
</file>