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2" r:id="rId4"/>
    <p:sldId id="259" r:id="rId5"/>
    <p:sldId id="269" r:id="rId6"/>
    <p:sldId id="261" r:id="rId7"/>
    <p:sldId id="262" r:id="rId8"/>
    <p:sldId id="277" r:id="rId9"/>
    <p:sldId id="278" r:id="rId10"/>
    <p:sldId id="267" r:id="rId11"/>
    <p:sldId id="273" r:id="rId12"/>
    <p:sldId id="275" r:id="rId13"/>
    <p:sldId id="276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705"/>
    <a:srgbClr val="460054"/>
    <a:srgbClr val="FF0000"/>
    <a:srgbClr val="FF33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0;&#1088;&#1099;&#1089;&#1103;\Documents\&#1055;&#1056;&#1045;&#1047;&#1045;&#1053;&#1058;&#1040;&#1062;&#1048;&#1048;\&#1055;&#1056;&#1045;&#1047;&#1045;&#1053;&#1058;&#1040;&#1062;&#1048;%20&#1057;&#1059;&#1048;&#1062;&#1048;&#1044;%20&#1055;&#1045;&#1044;%20&#1057;&#1054;&#1042;&#1045;&#1058;\&#1048;.&#1050;&#1088;&#1091;&#1090;&#1086;&#1081;.%20&#1054;&#1089;&#1077;&#1085;&#1085;&#1103;&#1103;%20&#1089;&#1086;&#1085;&#1072;&#1090;&#1072;.mp3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15328" cy="607223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СОЗДАНИЕ УСЛОВИЙ ДЛЯ РАСКРЫТИЯ ЛИЧНОСТИ УЧЕНИКА, ПРОЯВЛЕНИЯ ПОЗНАВАТЕЛЬНОЙ АКТИВНОСТИ</a:t>
            </a:r>
            <a:endParaRPr lang="be-BY" sz="4400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68808"/>
          </a:xfrm>
        </p:spPr>
        <p:txBody>
          <a:bodyPr/>
          <a:lstStyle/>
          <a:p>
            <a:r>
              <a:rPr lang="ru-RU" dirty="0" smtClean="0"/>
              <a:t>5</a:t>
            </a:r>
            <a:endParaRPr lang="be-BY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30872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1. Если Вы ответили «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Да» - примите поздравления!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2. Если Ваш ответ – «Нет» - пройдите тест ещё раз!!!</a:t>
            </a:r>
            <a:endParaRPr lang="be-BY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Арыся\Desktop\к презентации\index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786741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Предлагаю </a:t>
            </a:r>
            <a:r>
              <a:rPr lang="ru-RU" i="1" u="sng" dirty="0" smtClean="0">
                <a:solidFill>
                  <a:schemeClr val="accent2">
                    <a:lumMod val="50000"/>
                  </a:schemeClr>
                </a:solidFill>
              </a:rPr>
              <a:t>рецепт приготовления хорошего урока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Возьмите дюжину самых лучших эмоций. Тщательно отберите только те, что лишены разочарования, злопамятности и злости. После того как вы отобрали 12 эмоций, разделите их на 5 или 6 уроков, которые вам приходится проводить каждый ваш рабочий день. </a:t>
            </a:r>
            <a:endParaRPr lang="be-BY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Добавьте в каждый свой урок по одной порции:</a:t>
            </a:r>
            <a:r>
              <a:rPr lang="be-BY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be-BY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•  мудрости;</a:t>
            </a:r>
            <a:r>
              <a:rPr lang="be-BY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be-BY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• терпения;</a:t>
            </a:r>
            <a:r>
              <a:rPr lang="be-BY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be-BY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• храбрости;</a:t>
            </a:r>
            <a:r>
              <a:rPr lang="be-BY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be-BY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• работоспособности;</a:t>
            </a:r>
            <a:r>
              <a:rPr lang="be-BY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be-BY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• оптимизма;</a:t>
            </a:r>
            <a:r>
              <a:rPr lang="be-BY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be-BY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• преданности своему делу;</a:t>
            </a:r>
            <a:r>
              <a:rPr lang="be-BY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be-BY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• вольнодумия и свободомыслия;</a:t>
            </a:r>
            <a:r>
              <a:rPr lang="be-BY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be-BY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• доброты;</a:t>
            </a:r>
            <a:r>
              <a:rPr lang="be-BY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be-BY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• отдыха и заботы о здоровье;</a:t>
            </a:r>
            <a:r>
              <a:rPr lang="be-BY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be-BY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• доброго юмора;</a:t>
            </a:r>
            <a:r>
              <a:rPr lang="be-BY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be-BY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• такта;</a:t>
            </a:r>
            <a:r>
              <a:rPr lang="be-BY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be-BY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• веры в каждого ученика.</a:t>
            </a:r>
            <a:r>
              <a:rPr lang="be-BY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be-BY" sz="28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be-BY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Количество ингредиентов — на усмотрение готовящего. Для того чтобы придать остроты уроку, добавьте в него щепотку безрассудства. А теперь долейте любви к детям и взбейте все энергичными движениями.</a:t>
            </a:r>
            <a:r>
              <a:rPr lang="be-BY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be-BY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Поставьте ваше блюдо на огонь детских сердец. Украсьте изюминками улыбок и веточками радости. Перед подачей сервируйте урок профессионализмом учителя. Следуйте четко этому рецепту, и все у вас получится!</a:t>
            </a:r>
            <a:r>
              <a:rPr lang="be-BY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be-BY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</a:rPr>
              <a:t>Приятного аппетита, уважаемые коллеги! Аппетита к учительскому труду и творчеству!</a:t>
            </a:r>
            <a:r>
              <a:rPr lang="be-BY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be-BY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be-BY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ыся\Desktop\к презентации\index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2865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БЛАГОДАРЮ ЗА ВНИМАНИЕ!</a:t>
            </a:r>
            <a:endParaRPr lang="be-BY" dirty="0">
              <a:solidFill>
                <a:srgbClr val="00B0F0"/>
              </a:solidFill>
            </a:endParaRPr>
          </a:p>
        </p:txBody>
      </p:sp>
      <p:pic>
        <p:nvPicPr>
          <p:cNvPr id="4" name="И.Крутой. Осенняя сона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6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Что такое счастье???</a:t>
            </a:r>
            <a:endParaRPr lang="be-BY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142984"/>
            <a:ext cx="4283106" cy="3357586"/>
          </a:xfrm>
        </p:spPr>
        <p:txBody>
          <a:bodyPr>
            <a:normAutofit lnSpcReduction="10000"/>
          </a:bodyPr>
          <a:lstStyle/>
          <a:p>
            <a:endParaRPr lang="ru-RU" b="1" dirty="0" smtClean="0"/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Если верить Пушкину</a:t>
            </a:r>
            <a:endParaRPr lang="be-BY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Важен опыт невеселый.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Но, быть может, прав поэт: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Горе – жизненная школа,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Счастье – университет.</a:t>
            </a:r>
            <a:endParaRPr lang="be-BY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Валентин Берестов</a:t>
            </a:r>
            <a:endParaRPr lang="be-BY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be-BY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285860"/>
            <a:ext cx="4041775" cy="2143140"/>
          </a:xfrm>
        </p:spPr>
        <p:txBody>
          <a:bodyPr/>
          <a:lstStyle/>
          <a:p>
            <a:endParaRPr lang="be-BY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500438"/>
            <a:ext cx="4041775" cy="262572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Маленький мальчик:</a:t>
            </a:r>
            <a:endParaRPr lang="be-BY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- Я хотел бы знать, в чем счастье</a:t>
            </a:r>
            <a:b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и можно ли быть счастливым</a:t>
            </a:r>
            <a:b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всю жизнь?</a:t>
            </a:r>
            <a:endParaRPr lang="be-BY" sz="2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be-BY" sz="2800" dirty="0"/>
          </a:p>
        </p:txBody>
      </p:sp>
      <p:pic>
        <p:nvPicPr>
          <p:cNvPr id="1026" name="Picture 2" descr="G:\к презентации\2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357298"/>
            <a:ext cx="2786082" cy="2143140"/>
          </a:xfrm>
          <a:prstGeom prst="rect">
            <a:avLst/>
          </a:prstGeom>
          <a:noFill/>
        </p:spPr>
      </p:pic>
      <p:pic>
        <p:nvPicPr>
          <p:cNvPr id="5" name="Picture 2" descr="C:\Users\Арыся\Desktop\к презентации\1032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357694"/>
            <a:ext cx="235745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Так что же такое счастье?</a:t>
            </a:r>
            <a:endParaRPr lang="be-BY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45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8000" b="1" dirty="0" err="1" smtClean="0">
                <a:solidFill>
                  <a:schemeClr val="accent2">
                    <a:lumMod val="75000"/>
                  </a:schemeClr>
                </a:solidFill>
              </a:rPr>
              <a:t>Джанни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8000" b="1" dirty="0" err="1" smtClean="0">
                <a:solidFill>
                  <a:schemeClr val="accent2">
                    <a:lumMod val="75000"/>
                  </a:schemeClr>
                </a:solidFill>
              </a:rPr>
              <a:t>Родари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be-BY" sz="8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8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Ч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тобы не допустить при ответе ошибки, я разыскал слово 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«счастье» 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в большом словаре и вычитал, что оно означает 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«быть совершенно довольным, всегда и на долгое время».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Но как можно быть «совершенно довольным», если в мире так много жестокости и люди чуть не каждый день совершают множество ошибок, – мы тоже?</a:t>
            </a:r>
            <a:b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Я закрыл словарь и твердо решил – больше к его помощи не прибегать…</a:t>
            </a:r>
            <a:b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Счастье не принуждает нас быть всегда веселыми и довольными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 (а также слегка глуповатыми), вроде курицы, набившей себе зоб пищей.</a:t>
            </a:r>
            <a:b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Возможно, счастье состоит в том, чтобы создавать вещи, способные обогатить жизнь всех людей. 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А значит, 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счастье – нечто не такое простое и легкое, как веселая песенка…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Про счастье нельзя узнать из книг. Только из жизни.</a:t>
            </a:r>
            <a:b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И не всем это удается.</a:t>
            </a:r>
            <a:endParaRPr lang="be-BY" sz="8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(Перевод с итальянского</a:t>
            </a:r>
            <a:br>
              <a:rPr lang="ru-RU" sz="6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      Ю. Мартемьянова)</a:t>
            </a:r>
            <a:endParaRPr lang="be-BY" sz="6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be-BY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09600"/>
            <a:ext cx="8258204" cy="22478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СТРУКТУРА УЧЕНИЧЕСКОГО СЧАСТЬЯ</a:t>
            </a:r>
            <a:endParaRPr lang="be-BY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3000372"/>
            <a:ext cx="8186766" cy="335758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b="1" i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400" b="1" i="1" dirty="0" smtClean="0">
              <a:solidFill>
                <a:srgbClr val="031705"/>
              </a:solidFill>
              <a:latin typeface="Arial Black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31705"/>
                </a:solidFill>
                <a:latin typeface="Arial Black" pitchFamily="34" charset="0"/>
              </a:rPr>
              <a:t>ИНТЕЛЛЕКТУАЛЬНАЯ КОМПЕТЕНТНОСТЬ</a:t>
            </a:r>
          </a:p>
          <a:p>
            <a:endParaRPr lang="ru-RU" sz="2400" b="1" i="1" dirty="0" smtClean="0">
              <a:solidFill>
                <a:srgbClr val="031705"/>
              </a:solidFill>
              <a:latin typeface="Arial Black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31705"/>
                </a:solidFill>
                <a:latin typeface="Arial Black" pitchFamily="34" charset="0"/>
              </a:rPr>
              <a:t>КОММУНИКАТИВНАЯ КОМПЕТЕНТНОСТЬ</a:t>
            </a:r>
          </a:p>
          <a:p>
            <a:endParaRPr lang="ru-RU" sz="2400" b="1" i="1" dirty="0" smtClean="0">
              <a:solidFill>
                <a:srgbClr val="031705"/>
              </a:solidFill>
              <a:latin typeface="Arial Black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31705"/>
                </a:solidFill>
                <a:latin typeface="Arial Black" pitchFamily="34" charset="0"/>
              </a:rPr>
              <a:t>«СВОЙ ВКЛАД»</a:t>
            </a: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рыся\Desktop\к презентации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70" cy="57150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29684" cy="6000792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5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5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5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rgbClr val="460054"/>
                </a:solidFill>
              </a:rPr>
              <a:t>ИНТЕЛЛЕКТУАЛЬНАЯ КОМПЕТЕНТНОСТЬ</a:t>
            </a:r>
            <a:endParaRPr lang="be-BY" sz="5400" dirty="0">
              <a:solidFill>
                <a:srgbClr val="46005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357166"/>
            <a:ext cx="8429684" cy="6143668"/>
          </a:xfrm>
        </p:spPr>
        <p:txBody>
          <a:bodyPr/>
          <a:lstStyle/>
          <a:p>
            <a:endParaRPr lang="be-BY" b="1" dirty="0"/>
          </a:p>
        </p:txBody>
      </p:sp>
      <p:pic>
        <p:nvPicPr>
          <p:cNvPr id="6146" name="Picture 2" descr="C:\Users\Арыся\Desktop\к презентации\100_1134-Ed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480"/>
            <a:ext cx="7620000" cy="5786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09600"/>
            <a:ext cx="7715304" cy="153351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КОММУНИКАТИВНАЯ КОМПЕТЕНТНОСТЬ</a:t>
            </a:r>
            <a:endParaRPr lang="be-BY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рыся\Desktop\к презентации\broken-wind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285728"/>
            <a:ext cx="8128000" cy="58245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15328" cy="12144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«СВОЙ ВКЛАД»</a:t>
            </a:r>
            <a:endParaRPr lang="be-BY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928802"/>
            <a:ext cx="8186766" cy="4500594"/>
          </a:xfrm>
        </p:spPr>
        <p:txBody>
          <a:bodyPr/>
          <a:lstStyle/>
          <a:p>
            <a:endParaRPr lang="be-BY" dirty="0"/>
          </a:p>
        </p:txBody>
      </p:sp>
      <p:pic>
        <p:nvPicPr>
          <p:cNvPr id="7171" name="Picture 3" descr="C:\Users\Арыся\Desktop\к презентации\bigstockphoto_Happy_Children_1375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14818"/>
            <a:ext cx="2428892" cy="2071682"/>
          </a:xfrm>
          <a:prstGeom prst="rect">
            <a:avLst/>
          </a:prstGeom>
          <a:noFill/>
        </p:spPr>
      </p:pic>
      <p:pic>
        <p:nvPicPr>
          <p:cNvPr id="7172" name="Picture 4" descr="C:\Users\Арыся\Desktop\к презентации\1shkola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214818"/>
            <a:ext cx="2357454" cy="1992315"/>
          </a:xfrm>
          <a:prstGeom prst="rect">
            <a:avLst/>
          </a:prstGeom>
          <a:noFill/>
        </p:spPr>
      </p:pic>
      <p:pic>
        <p:nvPicPr>
          <p:cNvPr id="7173" name="Picture 5" descr="C:\Users\Арыся\Desktop\к презентации\200210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214818"/>
            <a:ext cx="2214578" cy="2000264"/>
          </a:xfrm>
          <a:prstGeom prst="rect">
            <a:avLst/>
          </a:prstGeom>
          <a:noFill/>
        </p:spPr>
      </p:pic>
      <p:pic>
        <p:nvPicPr>
          <p:cNvPr id="7174" name="Picture 6" descr="C:\Users\Арыся\Desktop\к презентации\1217071168_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2071678"/>
            <a:ext cx="250033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ПСИХОДИАГНОСТИЧЕСКОЕ ИССЛЕДОВАНИЕ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«ОПЫТ САМОДИАГНОСТИКИ УЧИТЕЛЕЙ 4-Х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КЛАССОВ» :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инструктаж – 3 минуты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тестирование – 35 минут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обработка и анализ результатов – 30 минут</a:t>
            </a:r>
            <a:endParaRPr lang="be-BY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рыся\Desktop\к презентации\index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072494" cy="4572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302</TotalTime>
  <Words>218</Words>
  <PresentationFormat>Экран (4:3)</PresentationFormat>
  <Paragraphs>33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СОЗДАНИЕ УСЛОВИЙ ДЛЯ РАСКРЫТИЯ ЛИЧНОСТИ УЧЕНИКА, ПРОЯВЛЕНИЯ ПОЗНАВАТЕЛЬНОЙ АКТИВНОСТИ</vt:lpstr>
      <vt:lpstr>Что такое счастье???</vt:lpstr>
      <vt:lpstr>Так что же такое счастье?</vt:lpstr>
      <vt:lpstr>СТРУКТУРА УЧЕНИЧЕСКОГО СЧАСТЬЯ</vt:lpstr>
      <vt:lpstr>   ИНТЕЛЛЕКТУАЛЬНАЯ КОМПЕТЕНТНОСТЬ</vt:lpstr>
      <vt:lpstr>КОММУНИКАТИВНАЯ КОМПЕТЕНТНОСТЬ</vt:lpstr>
      <vt:lpstr>«СВОЙ ВКЛАД»</vt:lpstr>
      <vt:lpstr>ПСИХОДИАГНОСТИЧЕСКОЕ ИССЛЕДОВАНИЕ «ОПЫТ САМОДИАГНОСТИКИ УЧИТЕЛЕЙ 4-Х  КЛАССОВ» : инструктаж – 3 минуты тестирование – 35 минут обработка и анализ результатов – 30 минут</vt:lpstr>
      <vt:lpstr>Слайд 9</vt:lpstr>
      <vt:lpstr>5</vt:lpstr>
      <vt:lpstr>Предлагаю рецепт приготовления хорошего урока. Возьмите дюжину самых лучших эмоций. Тщательно отберите только те, что лишены разочарования, злопамятности и злости. После того как вы отобрали 12 эмоций, разделите их на 5 или 6 уроков, которые вам приходится проводить каждый ваш рабочий день. </vt:lpstr>
      <vt:lpstr>Добавьте в каждый свой урок по одной порции: •  мудрости; • терпения; • храбрости; • работоспособности; • оптимизма; • преданности своему делу; • вольнодумия и свободомыслия; • доброты; • отдыха и заботы о здоровье; • доброго юмора; • такта; • веры в каждого ученика. </vt:lpstr>
      <vt:lpstr>Количество ингредиентов — на усмотрение готовящего. Для того чтобы придать остроты уроку, добавьте в него щепотку безрассудства. А теперь долейте любви к детям и взбейте все энергичными движениями. Поставьте ваше блюдо на огонь детских сердец. Украсьте изюминками улыбок и веточками радости. Перед подачей сервируйте урок профессионализмом учителя. Следуйте четко этому рецепту, и все у вас получится! Приятного аппетита, уважаемые коллеги! Аппетита к учительскому труду и творчеству! 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ghjfdkgnjbvtry</dc:title>
  <dc:creator>Арыся</dc:creator>
  <cp:lastModifiedBy>HP</cp:lastModifiedBy>
  <cp:revision>22</cp:revision>
  <dcterms:created xsi:type="dcterms:W3CDTF">2011-02-17T12:43:28Z</dcterms:created>
  <dcterms:modified xsi:type="dcterms:W3CDTF">2011-02-17T22:59:10Z</dcterms:modified>
</cp:coreProperties>
</file>