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4" autoAdjust="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62C4F-0164-4916-BD03-2DDF1925436B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0E112-15DB-4E08-AB13-0B7536077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64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0E112-15DB-4E08-AB13-0B753607725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12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5758" y="1628800"/>
            <a:ext cx="66247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7200" b="1" dirty="0">
                <a:solidFill>
                  <a:srgbClr val="7030A0"/>
                </a:solidFill>
              </a:rPr>
              <a:t>ХТО ХОЧА СТАЦЬ </a:t>
            </a:r>
            <a:r>
              <a:rPr lang="be-BY" sz="7200" b="1" dirty="0" smtClean="0">
                <a:solidFill>
                  <a:srgbClr val="7030A0"/>
                </a:solidFill>
              </a:rPr>
              <a:t>ВЫДАТНІКАМ?</a:t>
            </a:r>
            <a:endParaRPr lang="ru-RU" sz="7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04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3960440" cy="559340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427984" y="1052736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30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верасня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 -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Ніл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Гілевіч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(1931,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Лагойскі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раён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паэт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літаратуразнаўца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фалькларыст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перакладчык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грамадскі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дзеяч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, Народны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паэт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Беларусі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Заслужаны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дзеяч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навукі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Беларусі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лаўрэат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Дзяржаўнай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прэміі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Беларусі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імя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Я. Купалы,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Міжнароднай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прэміі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імя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Х.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Боцева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- 85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гадоў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з дня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нараджэння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1502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48680"/>
            <a:ext cx="3869010" cy="539316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408562" y="1412776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2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студзеня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 -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Зарэмба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Міхась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Міхаіл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Мікалаевіч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; 1941 - </a:t>
            </a: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2000),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пісьменнік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- 75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гадоў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з дня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нараджэння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30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404664"/>
            <a:ext cx="6552728" cy="370082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5616" y="4437112"/>
            <a:ext cx="66247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4"/>
                </a:solidFill>
              </a:rPr>
              <a:t>23 </a:t>
            </a:r>
            <a:r>
              <a:rPr lang="ru-RU" sz="3200" b="1" dirty="0" err="1">
                <a:solidFill>
                  <a:schemeClr val="accent4"/>
                </a:solidFill>
              </a:rPr>
              <a:t>красавіка</a:t>
            </a:r>
            <a:r>
              <a:rPr lang="ru-RU" sz="3200" b="1" dirty="0">
                <a:solidFill>
                  <a:schemeClr val="accent4"/>
                </a:solidFill>
              </a:rPr>
              <a:t> - </a:t>
            </a:r>
            <a:r>
              <a:rPr lang="ru-RU" sz="3200" b="1" dirty="0" err="1">
                <a:solidFill>
                  <a:schemeClr val="accent4"/>
                </a:solidFill>
              </a:rPr>
              <a:t>Бядуля</a:t>
            </a:r>
            <a:r>
              <a:rPr lang="ru-RU" sz="3200" b="1" dirty="0">
                <a:solidFill>
                  <a:schemeClr val="accent4"/>
                </a:solidFill>
              </a:rPr>
              <a:t> </a:t>
            </a:r>
            <a:r>
              <a:rPr lang="ru-RU" sz="3200" b="1" dirty="0" err="1">
                <a:solidFill>
                  <a:schemeClr val="accent4"/>
                </a:solidFill>
              </a:rPr>
              <a:t>Змітрок</a:t>
            </a:r>
            <a:r>
              <a:rPr lang="ru-RU" sz="3200" b="1" dirty="0">
                <a:solidFill>
                  <a:schemeClr val="accent4"/>
                </a:solidFill>
              </a:rPr>
              <a:t> (</a:t>
            </a:r>
            <a:r>
              <a:rPr lang="ru-RU" sz="3200" b="1" dirty="0" err="1">
                <a:solidFill>
                  <a:schemeClr val="accent4"/>
                </a:solidFill>
              </a:rPr>
              <a:t>сапр</a:t>
            </a:r>
            <a:r>
              <a:rPr lang="ru-RU" sz="3200" b="1" dirty="0">
                <a:solidFill>
                  <a:schemeClr val="accent4"/>
                </a:solidFill>
              </a:rPr>
              <a:t>. </a:t>
            </a:r>
            <a:r>
              <a:rPr lang="ru-RU" sz="3200" b="1" dirty="0" err="1">
                <a:solidFill>
                  <a:schemeClr val="accent4"/>
                </a:solidFill>
              </a:rPr>
              <a:t>Плаўнік</a:t>
            </a:r>
            <a:r>
              <a:rPr lang="ru-RU" sz="3200" b="1" dirty="0">
                <a:solidFill>
                  <a:schemeClr val="accent4"/>
                </a:solidFill>
              </a:rPr>
              <a:t> </a:t>
            </a:r>
            <a:r>
              <a:rPr lang="ru-RU" sz="3200" b="1" dirty="0" err="1">
                <a:solidFill>
                  <a:schemeClr val="accent4"/>
                </a:solidFill>
              </a:rPr>
              <a:t>Самуіл</a:t>
            </a:r>
            <a:r>
              <a:rPr lang="ru-RU" sz="3200" b="1" dirty="0">
                <a:solidFill>
                  <a:schemeClr val="accent4"/>
                </a:solidFill>
              </a:rPr>
              <a:t> </a:t>
            </a:r>
            <a:r>
              <a:rPr lang="ru-RU" sz="3200" b="1" dirty="0" err="1">
                <a:solidFill>
                  <a:schemeClr val="accent4"/>
                </a:solidFill>
              </a:rPr>
              <a:t>Яфімавіч</a:t>
            </a:r>
            <a:r>
              <a:rPr lang="ru-RU" sz="3200" b="1" dirty="0">
                <a:solidFill>
                  <a:schemeClr val="accent4"/>
                </a:solidFill>
              </a:rPr>
              <a:t>; 1886 - 1941), </a:t>
            </a:r>
            <a:r>
              <a:rPr lang="ru-RU" sz="3200" b="1" dirty="0" err="1">
                <a:solidFill>
                  <a:schemeClr val="accent4"/>
                </a:solidFill>
              </a:rPr>
              <a:t>пісьменнік</a:t>
            </a:r>
            <a:r>
              <a:rPr lang="ru-RU" sz="3200" b="1" dirty="0">
                <a:solidFill>
                  <a:schemeClr val="accent4"/>
                </a:solidFill>
              </a:rPr>
              <a:t> - 130 </a:t>
            </a:r>
            <a:r>
              <a:rPr lang="ru-RU" sz="3200" b="1" dirty="0" err="1">
                <a:solidFill>
                  <a:schemeClr val="accent4"/>
                </a:solidFill>
              </a:rPr>
              <a:t>гадоў</a:t>
            </a:r>
            <a:r>
              <a:rPr lang="ru-RU" sz="3200" b="1" dirty="0">
                <a:solidFill>
                  <a:schemeClr val="accent4"/>
                </a:solidFill>
              </a:rPr>
              <a:t> з дня </a:t>
            </a:r>
            <a:r>
              <a:rPr lang="ru-RU" sz="3200" b="1" dirty="0" err="1">
                <a:solidFill>
                  <a:schemeClr val="accent4"/>
                </a:solidFill>
              </a:rPr>
              <a:t>нараджэння</a:t>
            </a:r>
            <a:endParaRPr lang="ru-RU" sz="32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4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591" y="548680"/>
            <a:ext cx="3973401" cy="590109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499992" y="1556792"/>
            <a:ext cx="4572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chemeClr val="accent4"/>
                </a:solidFill>
              </a:rPr>
              <a:t>30 </a:t>
            </a:r>
            <a:r>
              <a:rPr lang="ru-RU" sz="3200" b="1" dirty="0" err="1">
                <a:solidFill>
                  <a:schemeClr val="accent4"/>
                </a:solidFill>
              </a:rPr>
              <a:t>студзеня</a:t>
            </a:r>
            <a:r>
              <a:rPr lang="ru-RU" sz="3200" b="1" dirty="0">
                <a:solidFill>
                  <a:schemeClr val="accent4"/>
                </a:solidFill>
              </a:rPr>
              <a:t> - </a:t>
            </a:r>
            <a:r>
              <a:rPr lang="ru-RU" sz="3200" b="1" dirty="0" err="1">
                <a:solidFill>
                  <a:schemeClr val="accent4"/>
                </a:solidFill>
              </a:rPr>
              <a:t>Шамякін</a:t>
            </a:r>
            <a:r>
              <a:rPr lang="ru-RU" sz="3200" b="1" dirty="0">
                <a:solidFill>
                  <a:schemeClr val="accent4"/>
                </a:solidFill>
              </a:rPr>
              <a:t> </a:t>
            </a:r>
            <a:r>
              <a:rPr lang="ru-RU" sz="3200" b="1" dirty="0" err="1">
                <a:solidFill>
                  <a:schemeClr val="accent4"/>
                </a:solidFill>
              </a:rPr>
              <a:t>Іван</a:t>
            </a:r>
            <a:r>
              <a:rPr lang="ru-RU" sz="3200" b="1" dirty="0">
                <a:solidFill>
                  <a:schemeClr val="accent4"/>
                </a:solidFill>
              </a:rPr>
              <a:t> (1921 - 2004), Народны </a:t>
            </a:r>
            <a:r>
              <a:rPr lang="ru-RU" sz="3200" b="1" dirty="0" err="1">
                <a:solidFill>
                  <a:schemeClr val="accent4"/>
                </a:solidFill>
              </a:rPr>
              <a:t>пісьменнік</a:t>
            </a:r>
            <a:r>
              <a:rPr lang="ru-RU" sz="3200" b="1" dirty="0">
                <a:solidFill>
                  <a:schemeClr val="accent4"/>
                </a:solidFill>
              </a:rPr>
              <a:t> </a:t>
            </a:r>
            <a:r>
              <a:rPr lang="ru-RU" sz="3200" b="1" dirty="0" err="1">
                <a:solidFill>
                  <a:schemeClr val="accent4"/>
                </a:solidFill>
              </a:rPr>
              <a:t>Беларусі</a:t>
            </a:r>
            <a:r>
              <a:rPr lang="ru-RU" sz="3200" b="1" dirty="0">
                <a:solidFill>
                  <a:schemeClr val="accent4"/>
                </a:solidFill>
              </a:rPr>
              <a:t>, </a:t>
            </a:r>
            <a:r>
              <a:rPr lang="ru-RU" sz="3200" b="1" dirty="0" err="1">
                <a:solidFill>
                  <a:schemeClr val="accent4"/>
                </a:solidFill>
              </a:rPr>
              <a:t>дзяржаўны</a:t>
            </a:r>
            <a:r>
              <a:rPr lang="ru-RU" sz="3200" b="1" dirty="0">
                <a:solidFill>
                  <a:schemeClr val="accent4"/>
                </a:solidFill>
              </a:rPr>
              <a:t> і </a:t>
            </a:r>
            <a:r>
              <a:rPr lang="ru-RU" sz="3200" b="1" dirty="0" err="1">
                <a:solidFill>
                  <a:schemeClr val="accent4"/>
                </a:solidFill>
              </a:rPr>
              <a:t>грамадскі</a:t>
            </a:r>
            <a:r>
              <a:rPr lang="ru-RU" sz="3200" b="1" dirty="0">
                <a:solidFill>
                  <a:schemeClr val="accent4"/>
                </a:solidFill>
              </a:rPr>
              <a:t> </a:t>
            </a:r>
            <a:r>
              <a:rPr lang="ru-RU" sz="3200" b="1" dirty="0" err="1">
                <a:solidFill>
                  <a:schemeClr val="accent4"/>
                </a:solidFill>
              </a:rPr>
              <a:t>дзеяч</a:t>
            </a:r>
            <a:r>
              <a:rPr lang="ru-RU" sz="3200" b="1" dirty="0">
                <a:solidFill>
                  <a:schemeClr val="accent4"/>
                </a:solidFill>
              </a:rPr>
              <a:t>, </a:t>
            </a:r>
            <a:r>
              <a:rPr lang="ru-RU" sz="3200" b="1" dirty="0" err="1">
                <a:solidFill>
                  <a:schemeClr val="accent4"/>
                </a:solidFill>
              </a:rPr>
              <a:t>акадэмік</a:t>
            </a:r>
            <a:r>
              <a:rPr lang="ru-RU" sz="3200" b="1" dirty="0">
                <a:solidFill>
                  <a:schemeClr val="accent4"/>
                </a:solidFill>
              </a:rPr>
              <a:t> НАН </a:t>
            </a:r>
            <a:r>
              <a:rPr lang="ru-RU" sz="3200" b="1" dirty="0" err="1">
                <a:solidFill>
                  <a:schemeClr val="accent4"/>
                </a:solidFill>
              </a:rPr>
              <a:t>Беларусі</a:t>
            </a:r>
            <a:r>
              <a:rPr lang="ru-RU" sz="3200" b="1" dirty="0">
                <a:solidFill>
                  <a:schemeClr val="accent4"/>
                </a:solidFill>
              </a:rPr>
              <a:t> - 95 </a:t>
            </a:r>
            <a:r>
              <a:rPr lang="ru-RU" sz="3200" b="1" dirty="0" err="1">
                <a:solidFill>
                  <a:schemeClr val="accent4"/>
                </a:solidFill>
              </a:rPr>
              <a:t>гадоў</a:t>
            </a:r>
            <a:r>
              <a:rPr lang="ru-RU" sz="3200" b="1" dirty="0">
                <a:solidFill>
                  <a:schemeClr val="accent4"/>
                </a:solidFill>
              </a:rPr>
              <a:t> з дня </a:t>
            </a:r>
            <a:r>
              <a:rPr lang="ru-RU" sz="3200" b="1" dirty="0" err="1">
                <a:solidFill>
                  <a:schemeClr val="accent4"/>
                </a:solidFill>
              </a:rPr>
              <a:t>нараджэння</a:t>
            </a:r>
            <a:endParaRPr lang="ru-RU" sz="32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6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0687"/>
            <a:ext cx="4085254" cy="557080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427984" y="990042"/>
            <a:ext cx="4572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chemeClr val="accent4"/>
                </a:solidFill>
              </a:rPr>
              <a:t>5 </a:t>
            </a:r>
            <a:r>
              <a:rPr lang="ru-RU" sz="2800" b="1" dirty="0" err="1">
                <a:solidFill>
                  <a:schemeClr val="accent4"/>
                </a:solidFill>
              </a:rPr>
              <a:t>сакавіка</a:t>
            </a:r>
            <a:r>
              <a:rPr lang="ru-RU" sz="2800" b="1" dirty="0">
                <a:solidFill>
                  <a:schemeClr val="accent4"/>
                </a:solidFill>
              </a:rPr>
              <a:t> - </a:t>
            </a:r>
            <a:r>
              <a:rPr lang="ru-RU" sz="2800" b="1" dirty="0" err="1">
                <a:solidFill>
                  <a:schemeClr val="accent4"/>
                </a:solidFill>
              </a:rPr>
              <a:t>Крапіва</a:t>
            </a:r>
            <a:r>
              <a:rPr lang="ru-RU" sz="2800" b="1" dirty="0">
                <a:solidFill>
                  <a:schemeClr val="accent4"/>
                </a:solidFill>
              </a:rPr>
              <a:t> </a:t>
            </a:r>
            <a:r>
              <a:rPr lang="ru-RU" sz="2800" b="1" dirty="0" err="1">
                <a:solidFill>
                  <a:schemeClr val="accent4"/>
                </a:solidFill>
              </a:rPr>
              <a:t>Кандрат</a:t>
            </a:r>
            <a:r>
              <a:rPr lang="ru-RU" sz="2800" b="1" dirty="0">
                <a:solidFill>
                  <a:schemeClr val="accent4"/>
                </a:solidFill>
              </a:rPr>
              <a:t> (</a:t>
            </a:r>
            <a:r>
              <a:rPr lang="ru-RU" sz="2800" b="1" dirty="0" err="1">
                <a:solidFill>
                  <a:schemeClr val="accent4"/>
                </a:solidFill>
              </a:rPr>
              <a:t>сапр</a:t>
            </a:r>
            <a:r>
              <a:rPr lang="ru-RU" sz="2800" b="1" dirty="0">
                <a:solidFill>
                  <a:schemeClr val="accent4"/>
                </a:solidFill>
              </a:rPr>
              <a:t>. </a:t>
            </a:r>
            <a:r>
              <a:rPr lang="ru-RU" sz="2800" b="1" dirty="0" err="1">
                <a:solidFill>
                  <a:schemeClr val="accent4"/>
                </a:solidFill>
              </a:rPr>
              <a:t>Атраховіч</a:t>
            </a:r>
            <a:r>
              <a:rPr lang="ru-RU" sz="2800" b="1" dirty="0">
                <a:solidFill>
                  <a:schemeClr val="accent4"/>
                </a:solidFill>
              </a:rPr>
              <a:t> </a:t>
            </a:r>
            <a:r>
              <a:rPr lang="ru-RU" sz="2800" b="1" dirty="0" err="1">
                <a:solidFill>
                  <a:schemeClr val="accent4"/>
                </a:solidFill>
              </a:rPr>
              <a:t>Кандрат</a:t>
            </a:r>
            <a:r>
              <a:rPr lang="ru-RU" sz="2800" b="1" dirty="0">
                <a:solidFill>
                  <a:schemeClr val="accent4"/>
                </a:solidFill>
              </a:rPr>
              <a:t> </a:t>
            </a:r>
            <a:r>
              <a:rPr lang="ru-RU" sz="2800" b="1" dirty="0" err="1">
                <a:solidFill>
                  <a:schemeClr val="accent4"/>
                </a:solidFill>
              </a:rPr>
              <a:t>Кандратавіч</a:t>
            </a:r>
            <a:r>
              <a:rPr lang="ru-RU" sz="2800" b="1" dirty="0">
                <a:solidFill>
                  <a:schemeClr val="accent4"/>
                </a:solidFill>
              </a:rPr>
              <a:t>) (1896 - 1991), драматург, </a:t>
            </a:r>
            <a:r>
              <a:rPr lang="ru-RU" sz="2800" b="1" dirty="0" err="1">
                <a:solidFill>
                  <a:schemeClr val="accent4"/>
                </a:solidFill>
              </a:rPr>
              <a:t>байкапісец</a:t>
            </a:r>
            <a:r>
              <a:rPr lang="ru-RU" sz="2800" b="1" dirty="0">
                <a:solidFill>
                  <a:schemeClr val="accent4"/>
                </a:solidFill>
              </a:rPr>
              <a:t>, </a:t>
            </a:r>
            <a:r>
              <a:rPr lang="ru-RU" sz="2800" b="1" dirty="0" err="1">
                <a:solidFill>
                  <a:schemeClr val="accent4"/>
                </a:solidFill>
              </a:rPr>
              <a:t>празаік</a:t>
            </a:r>
            <a:r>
              <a:rPr lang="ru-RU" sz="2800" b="1" dirty="0">
                <a:solidFill>
                  <a:schemeClr val="accent4"/>
                </a:solidFill>
              </a:rPr>
              <a:t>, </a:t>
            </a:r>
            <a:r>
              <a:rPr lang="ru-RU" sz="2800" b="1" dirty="0" err="1">
                <a:solidFill>
                  <a:schemeClr val="accent4"/>
                </a:solidFill>
              </a:rPr>
              <a:t>мовазнаўца</a:t>
            </a:r>
            <a:r>
              <a:rPr lang="ru-RU" sz="2800" b="1" dirty="0">
                <a:solidFill>
                  <a:schemeClr val="accent4"/>
                </a:solidFill>
              </a:rPr>
              <a:t>, </a:t>
            </a:r>
            <a:r>
              <a:rPr lang="ru-RU" sz="2800" b="1" dirty="0" err="1">
                <a:solidFill>
                  <a:schemeClr val="accent4"/>
                </a:solidFill>
              </a:rPr>
              <a:t>грамадскі</a:t>
            </a:r>
            <a:r>
              <a:rPr lang="ru-RU" sz="2800" b="1" dirty="0">
                <a:solidFill>
                  <a:schemeClr val="accent4"/>
                </a:solidFill>
              </a:rPr>
              <a:t> </a:t>
            </a:r>
            <a:r>
              <a:rPr lang="ru-RU" sz="2800" b="1" dirty="0" err="1">
                <a:solidFill>
                  <a:schemeClr val="accent4"/>
                </a:solidFill>
              </a:rPr>
              <a:t>дзеяч</a:t>
            </a:r>
            <a:r>
              <a:rPr lang="ru-RU" sz="2800" b="1" dirty="0">
                <a:solidFill>
                  <a:schemeClr val="accent4"/>
                </a:solidFill>
              </a:rPr>
              <a:t>, </a:t>
            </a:r>
            <a:r>
              <a:rPr lang="ru-RU" sz="2800" b="1" dirty="0" err="1">
                <a:solidFill>
                  <a:schemeClr val="accent4"/>
                </a:solidFill>
              </a:rPr>
              <a:t>акадэмік</a:t>
            </a:r>
            <a:r>
              <a:rPr lang="ru-RU" sz="2800" b="1" dirty="0">
                <a:solidFill>
                  <a:schemeClr val="accent4"/>
                </a:solidFill>
              </a:rPr>
              <a:t> НАН </a:t>
            </a:r>
            <a:r>
              <a:rPr lang="ru-RU" sz="2800" b="1" dirty="0" err="1">
                <a:solidFill>
                  <a:schemeClr val="accent4"/>
                </a:solidFill>
              </a:rPr>
              <a:t>Беларусі</a:t>
            </a:r>
            <a:r>
              <a:rPr lang="ru-RU" sz="2800" b="1" dirty="0">
                <a:solidFill>
                  <a:schemeClr val="accent4"/>
                </a:solidFill>
              </a:rPr>
              <a:t>, Народны </a:t>
            </a:r>
            <a:r>
              <a:rPr lang="ru-RU" sz="2800" b="1" dirty="0" err="1">
                <a:solidFill>
                  <a:schemeClr val="accent4"/>
                </a:solidFill>
              </a:rPr>
              <a:t>пісьменнік</a:t>
            </a:r>
            <a:r>
              <a:rPr lang="ru-RU" sz="2800" b="1" dirty="0">
                <a:solidFill>
                  <a:schemeClr val="accent4"/>
                </a:solidFill>
              </a:rPr>
              <a:t> </a:t>
            </a:r>
            <a:r>
              <a:rPr lang="ru-RU" sz="2800" b="1" dirty="0" err="1">
                <a:solidFill>
                  <a:schemeClr val="accent4"/>
                </a:solidFill>
              </a:rPr>
              <a:t>Беларусі</a:t>
            </a:r>
            <a:r>
              <a:rPr lang="ru-RU" sz="2800" b="1" dirty="0">
                <a:solidFill>
                  <a:schemeClr val="accent4"/>
                </a:solidFill>
              </a:rPr>
              <a:t>, </a:t>
            </a:r>
            <a:r>
              <a:rPr lang="ru-RU" sz="2800" b="1" dirty="0" err="1">
                <a:solidFill>
                  <a:schemeClr val="accent4"/>
                </a:solidFill>
              </a:rPr>
              <a:t>Заслужаны</a:t>
            </a:r>
            <a:r>
              <a:rPr lang="ru-RU" sz="2800" b="1" dirty="0">
                <a:solidFill>
                  <a:schemeClr val="accent4"/>
                </a:solidFill>
              </a:rPr>
              <a:t> </a:t>
            </a:r>
            <a:r>
              <a:rPr lang="ru-RU" sz="2800" b="1" dirty="0" err="1">
                <a:solidFill>
                  <a:schemeClr val="accent4"/>
                </a:solidFill>
              </a:rPr>
              <a:t>дзеяч</a:t>
            </a:r>
            <a:r>
              <a:rPr lang="ru-RU" sz="2800" b="1" dirty="0">
                <a:solidFill>
                  <a:schemeClr val="accent4"/>
                </a:solidFill>
              </a:rPr>
              <a:t> </a:t>
            </a:r>
            <a:r>
              <a:rPr lang="ru-RU" sz="2800" b="1" dirty="0" err="1">
                <a:solidFill>
                  <a:schemeClr val="accent4"/>
                </a:solidFill>
              </a:rPr>
              <a:t>навукі</a:t>
            </a:r>
            <a:r>
              <a:rPr lang="ru-RU" sz="2800" b="1" dirty="0">
                <a:solidFill>
                  <a:schemeClr val="accent4"/>
                </a:solidFill>
              </a:rPr>
              <a:t> </a:t>
            </a:r>
            <a:r>
              <a:rPr lang="ru-RU" sz="2800" b="1" dirty="0" err="1">
                <a:solidFill>
                  <a:schemeClr val="accent4"/>
                </a:solidFill>
              </a:rPr>
              <a:t>Беларусі</a:t>
            </a:r>
            <a:r>
              <a:rPr lang="ru-RU" sz="2800" b="1" dirty="0">
                <a:solidFill>
                  <a:schemeClr val="accent4"/>
                </a:solidFill>
              </a:rPr>
              <a:t> - 120 </a:t>
            </a:r>
            <a:r>
              <a:rPr lang="ru-RU" sz="2800" b="1" dirty="0" err="1">
                <a:solidFill>
                  <a:schemeClr val="accent4"/>
                </a:solidFill>
              </a:rPr>
              <a:t>гадоў</a:t>
            </a:r>
            <a:r>
              <a:rPr lang="ru-RU" sz="2800" b="1" dirty="0">
                <a:solidFill>
                  <a:schemeClr val="accent4"/>
                </a:solidFill>
              </a:rPr>
              <a:t> з дня </a:t>
            </a:r>
            <a:r>
              <a:rPr lang="ru-RU" sz="2800" b="1" dirty="0" err="1">
                <a:solidFill>
                  <a:schemeClr val="accent4"/>
                </a:solidFill>
              </a:rPr>
              <a:t>нараджэння</a:t>
            </a:r>
            <a:endParaRPr lang="ru-RU" sz="28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19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80728"/>
            <a:ext cx="3650704" cy="501971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262264" y="1008920"/>
            <a:ext cx="4572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400" b="1" dirty="0">
                <a:solidFill>
                  <a:schemeClr val="accent4"/>
                </a:solidFill>
              </a:rPr>
              <a:t>8 </a:t>
            </a:r>
            <a:r>
              <a:rPr lang="ru-RU" sz="4400" b="1" dirty="0" err="1">
                <a:solidFill>
                  <a:schemeClr val="accent4"/>
                </a:solidFill>
              </a:rPr>
              <a:t>лютага</a:t>
            </a:r>
            <a:r>
              <a:rPr lang="ru-RU" sz="4400" b="1" dirty="0">
                <a:solidFill>
                  <a:schemeClr val="accent4"/>
                </a:solidFill>
              </a:rPr>
              <a:t> - </a:t>
            </a:r>
            <a:r>
              <a:rPr lang="ru-RU" sz="4400" b="1" dirty="0" err="1">
                <a:solidFill>
                  <a:schemeClr val="accent4"/>
                </a:solidFill>
              </a:rPr>
              <a:t>Мележ</a:t>
            </a:r>
            <a:r>
              <a:rPr lang="ru-RU" sz="4400" b="1" dirty="0">
                <a:solidFill>
                  <a:schemeClr val="accent4"/>
                </a:solidFill>
              </a:rPr>
              <a:t> </a:t>
            </a:r>
            <a:r>
              <a:rPr lang="ru-RU" sz="4400" b="1" dirty="0" err="1">
                <a:solidFill>
                  <a:schemeClr val="accent4"/>
                </a:solidFill>
              </a:rPr>
              <a:t>Іван</a:t>
            </a:r>
            <a:r>
              <a:rPr lang="ru-RU" sz="4400" b="1" dirty="0">
                <a:solidFill>
                  <a:schemeClr val="accent4"/>
                </a:solidFill>
              </a:rPr>
              <a:t> (1921 - 1976), Народны </a:t>
            </a:r>
            <a:r>
              <a:rPr lang="ru-RU" sz="4400" b="1" dirty="0" err="1">
                <a:solidFill>
                  <a:schemeClr val="accent4"/>
                </a:solidFill>
              </a:rPr>
              <a:t>пісьменнік</a:t>
            </a:r>
            <a:r>
              <a:rPr lang="ru-RU" sz="4400" b="1" dirty="0">
                <a:solidFill>
                  <a:schemeClr val="accent4"/>
                </a:solidFill>
              </a:rPr>
              <a:t> </a:t>
            </a:r>
            <a:r>
              <a:rPr lang="ru-RU" sz="4400" b="1" dirty="0" err="1">
                <a:solidFill>
                  <a:schemeClr val="accent4"/>
                </a:solidFill>
              </a:rPr>
              <a:t>Беларусі</a:t>
            </a:r>
            <a:r>
              <a:rPr lang="ru-RU" sz="4400" b="1" dirty="0">
                <a:solidFill>
                  <a:schemeClr val="accent4"/>
                </a:solidFill>
              </a:rPr>
              <a:t> - 95 </a:t>
            </a:r>
            <a:r>
              <a:rPr lang="ru-RU" sz="4400" b="1" dirty="0" err="1">
                <a:solidFill>
                  <a:schemeClr val="accent4"/>
                </a:solidFill>
              </a:rPr>
              <a:t>гадоў</a:t>
            </a:r>
            <a:r>
              <a:rPr lang="ru-RU" sz="4400" b="1" dirty="0">
                <a:solidFill>
                  <a:schemeClr val="accent4"/>
                </a:solidFill>
              </a:rPr>
              <a:t> з дня </a:t>
            </a:r>
            <a:r>
              <a:rPr lang="ru-RU" sz="4400" b="1" dirty="0" err="1">
                <a:solidFill>
                  <a:schemeClr val="accent4"/>
                </a:solidFill>
              </a:rPr>
              <a:t>нараджэння</a:t>
            </a:r>
            <a:endParaRPr lang="ru-RU" sz="44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72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888" y="239730"/>
            <a:ext cx="7106464" cy="441799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33888" y="4549676"/>
            <a:ext cx="75385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6 </a:t>
            </a:r>
            <a:r>
              <a:rPr lang="ru-RU" sz="3600" b="1" dirty="0" err="1">
                <a:solidFill>
                  <a:srgbClr val="C00000"/>
                </a:solidFill>
              </a:rPr>
              <a:t>чэрвеня</a:t>
            </a:r>
            <a:r>
              <a:rPr lang="ru-RU" sz="3600" b="1" dirty="0">
                <a:solidFill>
                  <a:srgbClr val="C00000"/>
                </a:solidFill>
              </a:rPr>
              <a:t> - </a:t>
            </a:r>
            <a:r>
              <a:rPr lang="ru-RU" sz="3600" b="1" dirty="0" err="1">
                <a:solidFill>
                  <a:srgbClr val="C00000"/>
                </a:solidFill>
              </a:rPr>
              <a:t>Ажэшка</a:t>
            </a:r>
            <a:r>
              <a:rPr lang="ru-RU" sz="3600" b="1" dirty="0">
                <a:solidFill>
                  <a:srgbClr val="C00000"/>
                </a:solidFill>
              </a:rPr>
              <a:t> (</a:t>
            </a:r>
            <a:r>
              <a:rPr lang="ru-RU" sz="3600" b="1" dirty="0" err="1">
                <a:solidFill>
                  <a:srgbClr val="C00000"/>
                </a:solidFill>
              </a:rPr>
              <a:t>дзявочае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Паўлоўская</a:t>
            </a:r>
            <a:r>
              <a:rPr lang="ru-RU" sz="3600" b="1" dirty="0">
                <a:solidFill>
                  <a:srgbClr val="C00000"/>
                </a:solidFill>
              </a:rPr>
              <a:t>) </a:t>
            </a:r>
            <a:r>
              <a:rPr lang="ru-RU" sz="3600" b="1" dirty="0" err="1">
                <a:solidFill>
                  <a:srgbClr val="C00000"/>
                </a:solidFill>
              </a:rPr>
              <a:t>Эліза</a:t>
            </a:r>
            <a:r>
              <a:rPr lang="ru-RU" sz="3600" b="1" dirty="0">
                <a:solidFill>
                  <a:srgbClr val="C00000"/>
                </a:solidFill>
              </a:rPr>
              <a:t> (1841 - 1910), польская </a:t>
            </a:r>
            <a:r>
              <a:rPr lang="ru-RU" sz="3600" b="1" dirty="0" err="1">
                <a:solidFill>
                  <a:srgbClr val="C00000"/>
                </a:solidFill>
              </a:rPr>
              <a:t>пісьменніца</a:t>
            </a:r>
            <a:r>
              <a:rPr lang="ru-RU" sz="3600" b="1" dirty="0">
                <a:solidFill>
                  <a:srgbClr val="C00000"/>
                </a:solidFill>
              </a:rPr>
              <a:t> - 175 </a:t>
            </a:r>
            <a:r>
              <a:rPr lang="ru-RU" sz="3600" b="1" dirty="0" err="1">
                <a:solidFill>
                  <a:srgbClr val="C00000"/>
                </a:solidFill>
              </a:rPr>
              <a:t>гадоў</a:t>
            </a:r>
            <a:r>
              <a:rPr lang="ru-RU" sz="3600" b="1" dirty="0">
                <a:solidFill>
                  <a:srgbClr val="C00000"/>
                </a:solidFill>
              </a:rPr>
              <a:t> з дня </a:t>
            </a:r>
            <a:r>
              <a:rPr lang="ru-RU" sz="3600" b="1" dirty="0" err="1">
                <a:solidFill>
                  <a:srgbClr val="C00000"/>
                </a:solidFill>
              </a:rPr>
              <a:t>нараджэння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75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484784"/>
            <a:ext cx="65527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8000" b="1" dirty="0" smtClean="0">
                <a:solidFill>
                  <a:srgbClr val="C00000"/>
                </a:solidFill>
              </a:rPr>
              <a:t>А зараз непасрэдна да нашай гульні!</a:t>
            </a:r>
            <a:endParaRPr lang="ru-RU" sz="8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96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1479" y="12129"/>
            <a:ext cx="835292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b="1" dirty="0"/>
              <a:t>Пытанні адборачнага тура.</a:t>
            </a:r>
            <a:endParaRPr lang="ru-RU" dirty="0"/>
          </a:p>
          <a:p>
            <a:pPr lvl="0"/>
            <a:r>
              <a:rPr lang="be-BY" dirty="0">
                <a:solidFill>
                  <a:srgbClr val="C00000"/>
                </a:solidFill>
              </a:rPr>
              <a:t>Назавіце словы, якія маюць сто зычных. </a:t>
            </a:r>
            <a:endParaRPr lang="be-BY" dirty="0" smtClean="0">
              <a:solidFill>
                <a:srgbClr val="C00000"/>
              </a:solidFill>
            </a:endParaRPr>
          </a:p>
          <a:p>
            <a:pPr lvl="0"/>
            <a:r>
              <a:rPr lang="be-BY" dirty="0" smtClean="0">
                <a:solidFill>
                  <a:srgbClr val="C00000"/>
                </a:solidFill>
              </a:rPr>
              <a:t>(</a:t>
            </a:r>
            <a:r>
              <a:rPr lang="be-BY" dirty="0">
                <a:solidFill>
                  <a:srgbClr val="C00000"/>
                </a:solidFill>
              </a:rPr>
              <a:t>Стог, стол, стон, стоп, стос).</a:t>
            </a:r>
            <a:endParaRPr lang="ru-RU" dirty="0">
              <a:solidFill>
                <a:srgbClr val="C00000"/>
              </a:solidFill>
            </a:endParaRPr>
          </a:p>
          <a:p>
            <a:pPr lvl="0"/>
            <a:r>
              <a:rPr lang="be-BY" dirty="0">
                <a:solidFill>
                  <a:srgbClr val="C00000"/>
                </a:solidFill>
              </a:rPr>
              <a:t>Якія дзве літары можна з’есці</a:t>
            </a:r>
            <a:r>
              <a:rPr lang="be-BY" dirty="0" smtClean="0">
                <a:solidFill>
                  <a:srgbClr val="C00000"/>
                </a:solidFill>
              </a:rPr>
              <a:t>?</a:t>
            </a:r>
          </a:p>
          <a:p>
            <a:pPr lvl="0"/>
            <a:r>
              <a:rPr lang="be-BY" dirty="0" smtClean="0">
                <a:solidFill>
                  <a:srgbClr val="C00000"/>
                </a:solidFill>
              </a:rPr>
              <a:t> </a:t>
            </a:r>
            <a:r>
              <a:rPr lang="be-BY" dirty="0">
                <a:solidFill>
                  <a:srgbClr val="C00000"/>
                </a:solidFill>
              </a:rPr>
              <a:t>(А-М).</a:t>
            </a:r>
            <a:endParaRPr lang="ru-RU" dirty="0">
              <a:solidFill>
                <a:srgbClr val="C00000"/>
              </a:solidFill>
            </a:endParaRPr>
          </a:p>
          <a:p>
            <a:pPr lvl="0"/>
            <a:r>
              <a:rPr lang="be-BY" dirty="0" smtClean="0">
                <a:solidFill>
                  <a:srgbClr val="C00000"/>
                </a:solidFill>
              </a:rPr>
              <a:t>Якія </a:t>
            </a:r>
            <a:r>
              <a:rPr lang="be-BY" dirty="0">
                <a:solidFill>
                  <a:srgbClr val="C00000"/>
                </a:solidFill>
              </a:rPr>
              <a:t>дзве літары называюць эпоху</a:t>
            </a:r>
            <a:r>
              <a:rPr lang="be-BY" dirty="0" smtClean="0">
                <a:solidFill>
                  <a:srgbClr val="C00000"/>
                </a:solidFill>
              </a:rPr>
              <a:t>?</a:t>
            </a:r>
          </a:p>
          <a:p>
            <a:pPr lvl="0"/>
            <a:r>
              <a:rPr lang="be-BY" dirty="0" smtClean="0">
                <a:solidFill>
                  <a:srgbClr val="C00000"/>
                </a:solidFill>
              </a:rPr>
              <a:t> </a:t>
            </a:r>
            <a:r>
              <a:rPr lang="be-BY" dirty="0">
                <a:solidFill>
                  <a:srgbClr val="C00000"/>
                </a:solidFill>
              </a:rPr>
              <a:t>(Э-Ра).</a:t>
            </a:r>
            <a:endParaRPr lang="ru-RU" dirty="0">
              <a:solidFill>
                <a:srgbClr val="C00000"/>
              </a:solidFill>
            </a:endParaRPr>
          </a:p>
          <a:p>
            <a:pPr lvl="0"/>
            <a:r>
              <a:rPr lang="be-BY" dirty="0" smtClean="0">
                <a:solidFill>
                  <a:srgbClr val="C00000"/>
                </a:solidFill>
              </a:rPr>
              <a:t>Ёсць </a:t>
            </a:r>
            <a:r>
              <a:rPr lang="be-BY" dirty="0">
                <a:solidFill>
                  <a:srgbClr val="C00000"/>
                </a:solidFill>
              </a:rPr>
              <a:t>у азёрах і рэках, а ў акіянах няма; ёсць у дрэвах і травах, а ў кветках няма? </a:t>
            </a:r>
            <a:endParaRPr lang="be-BY" dirty="0" smtClean="0">
              <a:solidFill>
                <a:srgbClr val="C00000"/>
              </a:solidFill>
            </a:endParaRPr>
          </a:p>
          <a:p>
            <a:pPr lvl="0"/>
            <a:r>
              <a:rPr lang="be-BY" dirty="0" smtClean="0">
                <a:solidFill>
                  <a:srgbClr val="C00000"/>
                </a:solidFill>
              </a:rPr>
              <a:t>(</a:t>
            </a:r>
            <a:r>
              <a:rPr lang="be-BY" dirty="0">
                <a:solidFill>
                  <a:srgbClr val="C00000"/>
                </a:solidFill>
              </a:rPr>
              <a:t>літары Р).</a:t>
            </a:r>
            <a:endParaRPr lang="ru-RU" dirty="0">
              <a:solidFill>
                <a:srgbClr val="C00000"/>
              </a:solidFill>
            </a:endParaRPr>
          </a:p>
          <a:p>
            <a:pPr lvl="0"/>
            <a:r>
              <a:rPr lang="be-BY" dirty="0">
                <a:solidFill>
                  <a:srgbClr val="C00000"/>
                </a:solidFill>
              </a:rPr>
              <a:t> Які горад лётае? </a:t>
            </a:r>
            <a:endParaRPr lang="be-BY" dirty="0" smtClean="0">
              <a:solidFill>
                <a:srgbClr val="C00000"/>
              </a:solidFill>
            </a:endParaRPr>
          </a:p>
          <a:p>
            <a:pPr lvl="0"/>
            <a:r>
              <a:rPr lang="be-BY" dirty="0" smtClean="0">
                <a:solidFill>
                  <a:srgbClr val="C00000"/>
                </a:solidFill>
              </a:rPr>
              <a:t>(</a:t>
            </a:r>
            <a:r>
              <a:rPr lang="be-BY" dirty="0">
                <a:solidFill>
                  <a:srgbClr val="C00000"/>
                </a:solidFill>
              </a:rPr>
              <a:t>Арол).</a:t>
            </a:r>
            <a:endParaRPr lang="ru-RU" dirty="0">
              <a:solidFill>
                <a:srgbClr val="C00000"/>
              </a:solidFill>
            </a:endParaRPr>
          </a:p>
          <a:p>
            <a:pPr lvl="0"/>
            <a:r>
              <a:rPr lang="be-BY" dirty="0" smtClean="0">
                <a:solidFill>
                  <a:srgbClr val="C00000"/>
                </a:solidFill>
              </a:rPr>
              <a:t>Якую </a:t>
            </a:r>
            <a:r>
              <a:rPr lang="be-BY" dirty="0">
                <a:solidFill>
                  <a:srgbClr val="C00000"/>
                </a:solidFill>
              </a:rPr>
              <a:t>частку слова заўсёды знойдзеш у зямлі</a:t>
            </a:r>
            <a:r>
              <a:rPr lang="be-BY" dirty="0" smtClean="0">
                <a:solidFill>
                  <a:srgbClr val="C00000"/>
                </a:solidFill>
              </a:rPr>
              <a:t>?</a:t>
            </a:r>
          </a:p>
          <a:p>
            <a:pPr lvl="0"/>
            <a:r>
              <a:rPr lang="be-BY" dirty="0" smtClean="0">
                <a:solidFill>
                  <a:srgbClr val="C00000"/>
                </a:solidFill>
              </a:rPr>
              <a:t> </a:t>
            </a:r>
            <a:r>
              <a:rPr lang="be-BY" dirty="0">
                <a:solidFill>
                  <a:srgbClr val="C00000"/>
                </a:solidFill>
              </a:rPr>
              <a:t>(корань).</a:t>
            </a:r>
            <a:endParaRPr lang="ru-RU" dirty="0">
              <a:solidFill>
                <a:srgbClr val="C00000"/>
              </a:solidFill>
            </a:endParaRPr>
          </a:p>
          <a:p>
            <a:pPr lvl="0"/>
            <a:r>
              <a:rPr lang="be-BY" dirty="0">
                <a:solidFill>
                  <a:srgbClr val="C00000"/>
                </a:solidFill>
              </a:rPr>
              <a:t> Які ваўчок ніколі не вые</a:t>
            </a:r>
            <a:r>
              <a:rPr lang="be-BY" dirty="0" smtClean="0">
                <a:solidFill>
                  <a:srgbClr val="C00000"/>
                </a:solidFill>
              </a:rPr>
              <a:t>?</a:t>
            </a:r>
          </a:p>
          <a:p>
            <a:pPr lvl="0"/>
            <a:r>
              <a:rPr lang="be-BY" dirty="0" smtClean="0">
                <a:solidFill>
                  <a:srgbClr val="C00000"/>
                </a:solidFill>
              </a:rPr>
              <a:t> </a:t>
            </a:r>
            <a:r>
              <a:rPr lang="be-BY" dirty="0">
                <a:solidFill>
                  <a:srgbClr val="C00000"/>
                </a:solidFill>
              </a:rPr>
              <a:t>(цацка).</a:t>
            </a:r>
            <a:endParaRPr lang="ru-RU" dirty="0">
              <a:solidFill>
                <a:srgbClr val="C00000"/>
              </a:solidFill>
            </a:endParaRPr>
          </a:p>
          <a:p>
            <a:pPr lvl="0"/>
            <a:r>
              <a:rPr lang="be-BY" dirty="0">
                <a:solidFill>
                  <a:srgbClr val="C00000"/>
                </a:solidFill>
              </a:rPr>
              <a:t> Гасцінец, які нельга прывесці ў падарунак</a:t>
            </a:r>
            <a:r>
              <a:rPr lang="be-BY" dirty="0" smtClean="0">
                <a:solidFill>
                  <a:srgbClr val="C00000"/>
                </a:solidFill>
              </a:rPr>
              <a:t>?</a:t>
            </a:r>
          </a:p>
          <a:p>
            <a:pPr lvl="0"/>
            <a:r>
              <a:rPr lang="be-BY" dirty="0" smtClean="0">
                <a:solidFill>
                  <a:srgbClr val="C00000"/>
                </a:solidFill>
              </a:rPr>
              <a:t> </a:t>
            </a:r>
            <a:r>
              <a:rPr lang="be-BY" dirty="0">
                <a:solidFill>
                  <a:srgbClr val="C00000"/>
                </a:solidFill>
              </a:rPr>
              <a:t>(дарога).</a:t>
            </a:r>
            <a:endParaRPr lang="ru-RU" dirty="0">
              <a:solidFill>
                <a:srgbClr val="C00000"/>
              </a:solidFill>
            </a:endParaRPr>
          </a:p>
          <a:p>
            <a:pPr lvl="0"/>
            <a:r>
              <a:rPr lang="be-BY" dirty="0">
                <a:solidFill>
                  <a:srgbClr val="C00000"/>
                </a:solidFill>
              </a:rPr>
              <a:t>Шар, які нельга ні надзьмуць, ні пакаціць</a:t>
            </a:r>
            <a:r>
              <a:rPr lang="be-BY" dirty="0" smtClean="0">
                <a:solidFill>
                  <a:srgbClr val="C00000"/>
                </a:solidFill>
              </a:rPr>
              <a:t>?</a:t>
            </a:r>
          </a:p>
          <a:p>
            <a:pPr lvl="0"/>
            <a:r>
              <a:rPr lang="be-BY" dirty="0" smtClean="0">
                <a:solidFill>
                  <a:srgbClr val="C00000"/>
                </a:solidFill>
              </a:rPr>
              <a:t> </a:t>
            </a:r>
            <a:r>
              <a:rPr lang="be-BY" dirty="0">
                <a:solidFill>
                  <a:srgbClr val="C00000"/>
                </a:solidFill>
              </a:rPr>
              <a:t>(зямны).</a:t>
            </a:r>
            <a:endParaRPr lang="ru-RU" dirty="0">
              <a:solidFill>
                <a:srgbClr val="C00000"/>
              </a:solidFill>
            </a:endParaRPr>
          </a:p>
          <a:p>
            <a:pPr lvl="0"/>
            <a:r>
              <a:rPr lang="be-BY" dirty="0">
                <a:solidFill>
                  <a:srgbClr val="C00000"/>
                </a:solidFill>
              </a:rPr>
              <a:t> Якія быкі не пасуцца? </a:t>
            </a:r>
            <a:endParaRPr lang="be-BY" dirty="0" smtClean="0">
              <a:solidFill>
                <a:srgbClr val="C00000"/>
              </a:solidFill>
            </a:endParaRPr>
          </a:p>
          <a:p>
            <a:pPr lvl="0"/>
            <a:r>
              <a:rPr lang="be-BY" dirty="0" smtClean="0">
                <a:solidFill>
                  <a:srgbClr val="C00000"/>
                </a:solidFill>
              </a:rPr>
              <a:t>(</a:t>
            </a:r>
            <a:r>
              <a:rPr lang="be-BY" dirty="0">
                <a:solidFill>
                  <a:srgbClr val="C00000"/>
                </a:solidFill>
              </a:rPr>
              <a:t>сузор’е “Овен”, “Цялец”).</a:t>
            </a:r>
            <a:endParaRPr lang="ru-RU" dirty="0">
              <a:solidFill>
                <a:srgbClr val="C00000"/>
              </a:solidFill>
            </a:endParaRPr>
          </a:p>
          <a:p>
            <a:pPr lvl="0"/>
            <a:r>
              <a:rPr lang="be-BY" dirty="0" smtClean="0">
                <a:solidFill>
                  <a:srgbClr val="C00000"/>
                </a:solidFill>
              </a:rPr>
              <a:t>Куды </a:t>
            </a:r>
            <a:r>
              <a:rPr lang="be-BY" dirty="0">
                <a:solidFill>
                  <a:srgbClr val="C00000"/>
                </a:solidFill>
              </a:rPr>
              <a:t>нясуць вахту</a:t>
            </a:r>
            <a:r>
              <a:rPr lang="be-BY" dirty="0" smtClean="0">
                <a:solidFill>
                  <a:srgbClr val="C00000"/>
                </a:solidFill>
              </a:rPr>
              <a:t>?</a:t>
            </a:r>
          </a:p>
          <a:p>
            <a:pPr lvl="0"/>
            <a:r>
              <a:rPr lang="be-BY" dirty="0" smtClean="0">
                <a:solidFill>
                  <a:srgbClr val="C00000"/>
                </a:solidFill>
              </a:rPr>
              <a:t> </a:t>
            </a:r>
            <a:r>
              <a:rPr lang="be-BY" dirty="0">
                <a:solidFill>
                  <a:srgbClr val="C00000"/>
                </a:solidFill>
              </a:rPr>
              <a:t>(нікуды).</a:t>
            </a:r>
            <a:endParaRPr lang="ru-RU" dirty="0">
              <a:solidFill>
                <a:srgbClr val="C00000"/>
              </a:solidFill>
            </a:endParaRPr>
          </a:p>
          <a:p>
            <a:pPr lvl="0"/>
            <a:r>
              <a:rPr lang="be-BY" dirty="0" smtClean="0">
                <a:solidFill>
                  <a:srgbClr val="C00000"/>
                </a:solidFill>
              </a:rPr>
              <a:t>Якія  </a:t>
            </a:r>
            <a:r>
              <a:rPr lang="be-BY" dirty="0">
                <a:solidFill>
                  <a:srgbClr val="C00000"/>
                </a:solidFill>
              </a:rPr>
              <a:t>займеннікі паказваюць на чысціню рук</a:t>
            </a:r>
            <a:r>
              <a:rPr lang="be-BY" dirty="0" smtClean="0">
                <a:solidFill>
                  <a:srgbClr val="C00000"/>
                </a:solidFill>
              </a:rPr>
              <a:t>?</a:t>
            </a:r>
          </a:p>
          <a:p>
            <a:pPr lvl="0"/>
            <a:r>
              <a:rPr lang="be-BY" dirty="0" smtClean="0">
                <a:solidFill>
                  <a:srgbClr val="C00000"/>
                </a:solidFill>
              </a:rPr>
              <a:t> </a:t>
            </a:r>
            <a:r>
              <a:rPr lang="be-BY" dirty="0">
                <a:solidFill>
                  <a:srgbClr val="C00000"/>
                </a:solidFill>
              </a:rPr>
              <a:t>(вы-мы-ты-я).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34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156740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3600" b="1" dirty="0"/>
              <a:t>І ТУР </a:t>
            </a:r>
            <a:endParaRPr lang="be-BY" sz="3600" b="1" dirty="0" smtClean="0"/>
          </a:p>
          <a:p>
            <a:pPr algn="ctr"/>
            <a:r>
              <a:rPr lang="be-BY" sz="3600" b="1" dirty="0" smtClean="0"/>
              <a:t>“</a:t>
            </a:r>
            <a:r>
              <a:rPr lang="be-BY" sz="3600" b="1" dirty="0"/>
              <a:t>РАЗМІНКА” </a:t>
            </a:r>
            <a:endParaRPr lang="be-BY" sz="3600" b="1" dirty="0" smtClean="0"/>
          </a:p>
          <a:p>
            <a:pPr algn="ctr"/>
            <a:r>
              <a:rPr lang="be-BY" sz="3600" b="1" dirty="0" smtClean="0"/>
              <a:t>(</a:t>
            </a:r>
            <a:r>
              <a:rPr lang="be-BY" sz="3600" b="1" dirty="0"/>
              <a:t>за кожны правільны адказ 1 бал</a:t>
            </a:r>
            <a:r>
              <a:rPr lang="be-BY" sz="3600" b="1" dirty="0" smtClean="0"/>
              <a:t>)</a:t>
            </a:r>
          </a:p>
          <a:p>
            <a:pPr algn="ctr"/>
            <a:r>
              <a:rPr lang="ru-RU" sz="3600" dirty="0" err="1"/>
              <a:t>Першы</a:t>
            </a:r>
            <a:r>
              <a:rPr lang="ru-RU" sz="3600" dirty="0"/>
              <a:t> конкурс ” </a:t>
            </a:r>
            <a:r>
              <a:rPr lang="ru-RU" sz="3600" dirty="0" err="1"/>
              <a:t>Размінка</a:t>
            </a:r>
            <a:r>
              <a:rPr lang="ru-RU" sz="3600" dirty="0"/>
              <a:t>” </a:t>
            </a:r>
            <a:r>
              <a:rPr lang="ru-RU" sz="3600" dirty="0" err="1"/>
              <a:t>дапаможа</a:t>
            </a:r>
            <a:r>
              <a:rPr lang="ru-RU" sz="3600" dirty="0"/>
              <a:t> </a:t>
            </a:r>
            <a:r>
              <a:rPr lang="ru-RU" sz="3600" dirty="0" err="1"/>
              <a:t>камандам</a:t>
            </a:r>
            <a:r>
              <a:rPr lang="ru-RU" sz="3600" dirty="0"/>
              <a:t> </a:t>
            </a:r>
            <a:r>
              <a:rPr lang="ru-RU" sz="3600" dirty="0" err="1"/>
              <a:t>сабрацца</a:t>
            </a:r>
            <a:r>
              <a:rPr lang="ru-RU" sz="3600" dirty="0"/>
              <a:t> на </a:t>
            </a:r>
            <a:r>
              <a:rPr lang="ru-RU" sz="3600" dirty="0" err="1"/>
              <a:t>гульню</a:t>
            </a:r>
            <a:r>
              <a:rPr lang="ru-RU" sz="3600" dirty="0"/>
              <a:t> і </a:t>
            </a:r>
            <a:r>
              <a:rPr lang="ru-RU" sz="3600" dirty="0" err="1"/>
              <a:t>праверыць</a:t>
            </a:r>
            <a:r>
              <a:rPr lang="ru-RU" sz="3600" dirty="0"/>
              <a:t> </a:t>
            </a:r>
            <a:r>
              <a:rPr lang="ru-RU" sz="3600" dirty="0" err="1"/>
              <a:t>іх</a:t>
            </a:r>
            <a:r>
              <a:rPr lang="ru-RU" sz="3600" dirty="0"/>
              <a:t> </a:t>
            </a:r>
            <a:r>
              <a:rPr lang="ru-RU" sz="3600" dirty="0" err="1"/>
              <a:t>уменне</a:t>
            </a:r>
            <a:r>
              <a:rPr lang="ru-RU" sz="3600" dirty="0"/>
              <a:t> </a:t>
            </a:r>
            <a:r>
              <a:rPr lang="ru-RU" sz="3600" dirty="0" err="1"/>
              <a:t>лагічна</a:t>
            </a:r>
            <a:r>
              <a:rPr lang="ru-RU" sz="3600" dirty="0"/>
              <a:t> </a:t>
            </a:r>
            <a:r>
              <a:rPr lang="ru-RU" sz="3600" dirty="0" err="1" smtClean="0"/>
              <a:t>мысліць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0165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556792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600" b="1" dirty="0">
                <a:solidFill>
                  <a:srgbClr val="7030A0"/>
                </a:solidFill>
              </a:rPr>
              <a:t>У гульні  ўдзельнічаюць 2 каманды.</a:t>
            </a:r>
            <a:endParaRPr lang="ru-RU" sz="3600" b="1" dirty="0">
              <a:solidFill>
                <a:srgbClr val="7030A0"/>
              </a:solidFill>
            </a:endParaRPr>
          </a:p>
          <a:p>
            <a:pPr algn="ctr"/>
            <a:r>
              <a:rPr lang="be-BY" sz="3600" b="1" dirty="0">
                <a:solidFill>
                  <a:srgbClr val="7030A0"/>
                </a:solidFill>
              </a:rPr>
              <a:t> Пытанні і заданні сённяшняга мерапрыемства будуць тычыцца самых разнастайных бакоў жыцця Беларусі: яе мовы, літаратуры, этнаграфіі, гісторыі. 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29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88640"/>
            <a:ext cx="7416824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2000" dirty="0">
                <a:solidFill>
                  <a:srgbClr val="002060"/>
                </a:solidFill>
              </a:rPr>
              <a:t>Хто гаворыць на ўсіх мовах? </a:t>
            </a:r>
            <a:endParaRPr lang="be-BY" sz="2000" dirty="0" smtClean="0">
              <a:solidFill>
                <a:srgbClr val="002060"/>
              </a:solidFill>
            </a:endParaRPr>
          </a:p>
          <a:p>
            <a:pPr lvl="0"/>
            <a:r>
              <a:rPr lang="be-BY" sz="2000" b="1" dirty="0" smtClean="0">
                <a:solidFill>
                  <a:srgbClr val="002060"/>
                </a:solidFill>
              </a:rPr>
              <a:t>( </a:t>
            </a:r>
            <a:r>
              <a:rPr lang="be-BY" sz="2000" b="1" dirty="0">
                <a:solidFill>
                  <a:srgbClr val="002060"/>
                </a:solidFill>
              </a:rPr>
              <a:t>язык)</a:t>
            </a:r>
            <a:endParaRPr lang="ru-RU" sz="2000" dirty="0">
              <a:solidFill>
                <a:srgbClr val="002060"/>
              </a:solidFill>
            </a:endParaRPr>
          </a:p>
          <a:p>
            <a:pPr lvl="0"/>
            <a:r>
              <a:rPr lang="be-BY" sz="2000" dirty="0">
                <a:solidFill>
                  <a:srgbClr val="002060"/>
                </a:solidFill>
              </a:rPr>
              <a:t>Стаяла хата,а ў хаце было сем акенцаў, а на кожным акенцы сядзела сем кошак, а ў кожнай кошкі было па сем кацянят. Увайшоў і я ў хату, і маіх было дзве нагі. Колькі ўсіх было ног. </a:t>
            </a:r>
            <a:endParaRPr lang="be-BY" sz="2000" dirty="0" smtClean="0">
              <a:solidFill>
                <a:srgbClr val="002060"/>
              </a:solidFill>
            </a:endParaRPr>
          </a:p>
          <a:p>
            <a:pPr lvl="0"/>
            <a:r>
              <a:rPr lang="be-BY" sz="2000" b="1" dirty="0" smtClean="0">
                <a:solidFill>
                  <a:srgbClr val="002060"/>
                </a:solidFill>
              </a:rPr>
              <a:t>(2</a:t>
            </a:r>
            <a:r>
              <a:rPr lang="be-BY" sz="2000" b="1" dirty="0">
                <a:solidFill>
                  <a:srgbClr val="002060"/>
                </a:solidFill>
              </a:rPr>
              <a:t>, астатнія лапы)</a:t>
            </a:r>
            <a:endParaRPr lang="ru-RU" sz="2000" dirty="0">
              <a:solidFill>
                <a:srgbClr val="002060"/>
              </a:solidFill>
            </a:endParaRPr>
          </a:p>
          <a:p>
            <a:pPr lvl="0"/>
            <a:r>
              <a:rPr lang="be-BY" sz="2000" dirty="0">
                <a:solidFill>
                  <a:srgbClr val="002060"/>
                </a:solidFill>
              </a:rPr>
              <a:t>Запалілі чатыры свечкі, адну патушылі, колькі засталося? </a:t>
            </a:r>
            <a:endParaRPr lang="be-BY" sz="2000" dirty="0" smtClean="0">
              <a:solidFill>
                <a:srgbClr val="002060"/>
              </a:solidFill>
            </a:endParaRPr>
          </a:p>
          <a:p>
            <a:pPr lvl="0"/>
            <a:r>
              <a:rPr lang="be-BY" sz="2000" b="1" dirty="0" smtClean="0">
                <a:solidFill>
                  <a:srgbClr val="002060"/>
                </a:solidFill>
              </a:rPr>
              <a:t>( </a:t>
            </a:r>
            <a:r>
              <a:rPr lang="be-BY" sz="2000" b="1" dirty="0">
                <a:solidFill>
                  <a:srgbClr val="002060"/>
                </a:solidFill>
              </a:rPr>
              <a:t>1, астатнія </a:t>
            </a:r>
            <a:r>
              <a:rPr lang="be-BY" sz="2000" b="1" dirty="0" smtClean="0">
                <a:solidFill>
                  <a:srgbClr val="002060"/>
                </a:solidFill>
              </a:rPr>
              <a:t>згарэлі</a:t>
            </a:r>
            <a:r>
              <a:rPr lang="be-BY" sz="2000" b="1" dirty="0">
                <a:solidFill>
                  <a:srgbClr val="002060"/>
                </a:solidFill>
              </a:rPr>
              <a:t>)</a:t>
            </a:r>
            <a:endParaRPr lang="ru-RU" sz="2000" dirty="0">
              <a:solidFill>
                <a:srgbClr val="002060"/>
              </a:solidFill>
            </a:endParaRPr>
          </a:p>
          <a:p>
            <a:pPr lvl="0"/>
            <a:r>
              <a:rPr lang="be-BY" sz="2000" dirty="0">
                <a:solidFill>
                  <a:srgbClr val="002060"/>
                </a:solidFill>
              </a:rPr>
              <a:t>Пералічыце пяць дзен па парадку, не называючы чыслаў і назваў дзен</a:t>
            </a:r>
            <a:r>
              <a:rPr lang="be-BY" sz="2000" dirty="0" smtClean="0">
                <a:solidFill>
                  <a:srgbClr val="002060"/>
                </a:solidFill>
              </a:rPr>
              <a:t>.</a:t>
            </a:r>
          </a:p>
          <a:p>
            <a:pPr lvl="0"/>
            <a:r>
              <a:rPr lang="be-BY" sz="2000" dirty="0" smtClean="0">
                <a:solidFill>
                  <a:srgbClr val="002060"/>
                </a:solidFill>
              </a:rPr>
              <a:t> </a:t>
            </a:r>
            <a:r>
              <a:rPr lang="be-BY" sz="2000" b="1" dirty="0">
                <a:solidFill>
                  <a:srgbClr val="002060"/>
                </a:solidFill>
              </a:rPr>
              <a:t>( пазаўчора, учора, сёння, заўтра, паслязаўтра)</a:t>
            </a:r>
            <a:endParaRPr lang="ru-RU" sz="2000" dirty="0">
              <a:solidFill>
                <a:srgbClr val="002060"/>
              </a:solidFill>
            </a:endParaRPr>
          </a:p>
          <a:p>
            <a:pPr lvl="0"/>
            <a:r>
              <a:rPr lang="be-BY" sz="2000" dirty="0">
                <a:solidFill>
                  <a:srgbClr val="002060"/>
                </a:solidFill>
              </a:rPr>
              <a:t>Паўтарэнне аднолькавых або блізкіх зычных гукаў ці спалучэння гукаў,з мэтай узмацнення гукавой выразнасці мовы</a:t>
            </a:r>
            <a:r>
              <a:rPr lang="be-BY" sz="2000" b="1" dirty="0">
                <a:solidFill>
                  <a:srgbClr val="002060"/>
                </a:solidFill>
              </a:rPr>
              <a:t>. </a:t>
            </a:r>
            <a:endParaRPr lang="be-BY" sz="2000" b="1" dirty="0" smtClean="0">
              <a:solidFill>
                <a:srgbClr val="002060"/>
              </a:solidFill>
            </a:endParaRPr>
          </a:p>
          <a:p>
            <a:pPr lvl="0"/>
            <a:r>
              <a:rPr lang="be-BY" sz="2000" b="1" dirty="0" smtClean="0">
                <a:solidFill>
                  <a:srgbClr val="002060"/>
                </a:solidFill>
              </a:rPr>
              <a:t>( </a:t>
            </a:r>
            <a:r>
              <a:rPr lang="be-BY" sz="2000" b="1" dirty="0">
                <a:solidFill>
                  <a:srgbClr val="002060"/>
                </a:solidFill>
              </a:rPr>
              <a:t>асананс ці алітэрацыя)</a:t>
            </a:r>
            <a:endParaRPr lang="ru-RU" sz="2000" dirty="0">
              <a:solidFill>
                <a:srgbClr val="002060"/>
              </a:solidFill>
            </a:endParaRPr>
          </a:p>
          <a:p>
            <a:pPr lvl="0"/>
            <a:r>
              <a:rPr lang="be-BY" sz="2000" dirty="0">
                <a:solidFill>
                  <a:srgbClr val="002060"/>
                </a:solidFill>
              </a:rPr>
              <a:t> Беларуская святая, нябесная заступніца зямлі беларускай</a:t>
            </a:r>
            <a:r>
              <a:rPr lang="be-BY" sz="2000" dirty="0" smtClean="0">
                <a:solidFill>
                  <a:srgbClr val="002060"/>
                </a:solidFill>
              </a:rPr>
              <a:t>.</a:t>
            </a:r>
          </a:p>
          <a:p>
            <a:pPr lvl="0"/>
            <a:r>
              <a:rPr lang="be-BY" sz="2000" dirty="0" smtClean="0">
                <a:solidFill>
                  <a:srgbClr val="002060"/>
                </a:solidFill>
              </a:rPr>
              <a:t> </a:t>
            </a:r>
            <a:r>
              <a:rPr lang="be-BY" sz="2000" b="1" dirty="0">
                <a:solidFill>
                  <a:srgbClr val="002060"/>
                </a:solidFill>
              </a:rPr>
              <a:t>(Еўфрасіння Полацкая)</a:t>
            </a:r>
            <a:endParaRPr lang="ru-RU" sz="2000" dirty="0">
              <a:solidFill>
                <a:srgbClr val="002060"/>
              </a:solidFill>
            </a:endParaRPr>
          </a:p>
          <a:p>
            <a:pPr lvl="0"/>
            <a:r>
              <a:rPr lang="be-BY" sz="2000" dirty="0">
                <a:solidFill>
                  <a:srgbClr val="002060"/>
                </a:solidFill>
              </a:rPr>
              <a:t>Мастацкае азначэнне, прыметнік у літаратуры.</a:t>
            </a:r>
            <a:r>
              <a:rPr lang="be-BY" sz="2000" b="1" dirty="0">
                <a:solidFill>
                  <a:srgbClr val="002060"/>
                </a:solidFill>
              </a:rPr>
              <a:t> </a:t>
            </a:r>
            <a:endParaRPr lang="be-BY" sz="2000" b="1" dirty="0" smtClean="0">
              <a:solidFill>
                <a:srgbClr val="002060"/>
              </a:solidFill>
            </a:endParaRPr>
          </a:p>
          <a:p>
            <a:pPr lvl="0"/>
            <a:r>
              <a:rPr lang="be-BY" sz="2000" b="1" dirty="0" smtClean="0">
                <a:solidFill>
                  <a:srgbClr val="002060"/>
                </a:solidFill>
              </a:rPr>
              <a:t>( </a:t>
            </a:r>
            <a:r>
              <a:rPr lang="be-BY" sz="2000" b="1" dirty="0">
                <a:solidFill>
                  <a:srgbClr val="002060"/>
                </a:solidFill>
              </a:rPr>
              <a:t>эпітэт)</a:t>
            </a:r>
            <a:endParaRPr lang="ru-RU" sz="2000" dirty="0">
              <a:solidFill>
                <a:srgbClr val="002060"/>
              </a:solidFill>
            </a:endParaRPr>
          </a:p>
          <a:p>
            <a:pPr lvl="0"/>
            <a:r>
              <a:rPr lang="be-BY" sz="2000" dirty="0">
                <a:solidFill>
                  <a:srgbClr val="002060"/>
                </a:solidFill>
              </a:rPr>
              <a:t>Назавіце аўтара вершаваных радкоў:</a:t>
            </a:r>
            <a:endParaRPr lang="ru-RU" sz="2000" dirty="0">
              <a:solidFill>
                <a:srgbClr val="002060"/>
              </a:solidFill>
            </a:endParaRPr>
          </a:p>
          <a:p>
            <a:r>
              <a:rPr lang="be-BY" sz="2000" i="1" dirty="0">
                <a:solidFill>
                  <a:srgbClr val="002060"/>
                </a:solidFill>
              </a:rPr>
              <a:t>Мой родны кут,як ты мне мілы!..</a:t>
            </a:r>
            <a:endParaRPr lang="ru-RU" sz="2000" dirty="0">
              <a:solidFill>
                <a:srgbClr val="002060"/>
              </a:solidFill>
            </a:endParaRPr>
          </a:p>
          <a:p>
            <a:r>
              <a:rPr lang="be-BY" sz="2000" i="1" dirty="0">
                <a:solidFill>
                  <a:srgbClr val="002060"/>
                </a:solidFill>
              </a:rPr>
              <a:t>Забыць цябе не маю сілы!..</a:t>
            </a:r>
            <a:r>
              <a:rPr lang="be-BY" sz="2000" b="1" i="1" dirty="0">
                <a:solidFill>
                  <a:srgbClr val="002060"/>
                </a:solidFill>
              </a:rPr>
              <a:t> </a:t>
            </a:r>
            <a:endParaRPr lang="be-BY" sz="2000" b="1" i="1" dirty="0" smtClean="0">
              <a:solidFill>
                <a:srgbClr val="002060"/>
              </a:solidFill>
            </a:endParaRPr>
          </a:p>
          <a:p>
            <a:r>
              <a:rPr lang="be-BY" sz="2000" b="1" i="1" dirty="0" smtClean="0">
                <a:solidFill>
                  <a:srgbClr val="002060"/>
                </a:solidFill>
              </a:rPr>
              <a:t>( </a:t>
            </a:r>
            <a:r>
              <a:rPr lang="be-BY" sz="2000" b="1" i="1" dirty="0">
                <a:solidFill>
                  <a:srgbClr val="002060"/>
                </a:solidFill>
              </a:rPr>
              <a:t>Колас )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89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836712"/>
            <a:ext cx="79208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4000" b="1" dirty="0">
                <a:solidFill>
                  <a:srgbClr val="C00000"/>
                </a:solidFill>
              </a:rPr>
              <a:t>2 тур “Карэктар”</a:t>
            </a:r>
            <a:endParaRPr lang="ru-RU" sz="4000" dirty="0">
              <a:solidFill>
                <a:srgbClr val="C00000"/>
              </a:solidFill>
            </a:endParaRPr>
          </a:p>
          <a:p>
            <a:pPr algn="ctr"/>
            <a:r>
              <a:rPr lang="be-BY" sz="4000" dirty="0" smtClean="0">
                <a:solidFill>
                  <a:srgbClr val="C00000"/>
                </a:solidFill>
              </a:rPr>
              <a:t>Наступны </a:t>
            </a:r>
            <a:r>
              <a:rPr lang="be-BY" sz="4000" dirty="0">
                <a:solidFill>
                  <a:srgbClr val="C00000"/>
                </a:solidFill>
              </a:rPr>
              <a:t>конкурс называецца  “Карэктар”. Каманды атрымаюць карткі з дэфармаваным тэкстам. Спадзяюся,што нашы ўдзельнікі- граматныя  людзі, пагэтаму змогуць выправіць памылкі ў тэксце.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44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052736"/>
            <a:ext cx="77768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Заданне першай камандзе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be-BY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/>
            <a:r>
              <a:rPr lang="be-BY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Дяўчынкі співалі вісёлую песенку. 2.У раке ваділісь ракі. 3.Дзедуля аччыніў дзьверы. 4. Міша звярнуўся с прозьбай. 5.Вучні сустрэлісь с гіелагам</a:t>
            </a:r>
            <a:r>
              <a:rPr lang="be-BY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lvl="0"/>
            <a:endParaRPr lang="be-BY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be-BY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Заданне другой </a:t>
            </a:r>
            <a:r>
              <a:rPr lang="be-BY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камандзе</a:t>
            </a:r>
          </a:p>
          <a:p>
            <a:pPr algn="ctr"/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be-BY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Друшба- велікая сіла. Бес друшбы чалавеку цяшка жыць. І у нешчасці і у радасці бес дружбы чалавеку нельга быць.Шануйце деці дружбу, аберагайце прас усё жыцё.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be-BY" b="1" dirty="0"/>
              <a:t> </a:t>
            </a:r>
            <a:endParaRPr lang="ru-RU" dirty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407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04664"/>
            <a:ext cx="6971266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2800" b="1" dirty="0"/>
              <a:t>Гульня з гледачамі  ” ЧАЦВЁРТЫ  ЛІШНІ”</a:t>
            </a:r>
            <a:endParaRPr lang="ru-RU" sz="2800" dirty="0"/>
          </a:p>
          <a:p>
            <a:r>
              <a:rPr lang="be-BY" b="1" dirty="0"/>
              <a:t> </a:t>
            </a:r>
            <a:endParaRPr lang="ru-RU" dirty="0"/>
          </a:p>
          <a:p>
            <a:pPr algn="ctr"/>
            <a:r>
              <a:rPr lang="be-BY" sz="2400" b="1" dirty="0" smtClean="0"/>
              <a:t>Знайдзіце </a:t>
            </a:r>
            <a:r>
              <a:rPr lang="be-BY" sz="2400" b="1" dirty="0"/>
              <a:t>ў шэрагу слоў  “лішняе” і патлумачце, чым яно адрозніваецца ад астатніх. </a:t>
            </a:r>
            <a:endParaRPr lang="be-BY" sz="2400" b="1" dirty="0" smtClean="0"/>
          </a:p>
          <a:p>
            <a:endParaRPr lang="be-BY" b="1" dirty="0">
              <a:solidFill>
                <a:srgbClr val="7030A0"/>
              </a:solidFill>
            </a:endParaRPr>
          </a:p>
          <a:p>
            <a:endParaRPr lang="ru-RU" b="1" dirty="0">
              <a:solidFill>
                <a:srgbClr val="7030A0"/>
              </a:solidFill>
            </a:endParaRPr>
          </a:p>
          <a:p>
            <a:pPr lvl="0" algn="ctr"/>
            <a:r>
              <a:rPr lang="be-BY" sz="3200" b="1" dirty="0" smtClean="0">
                <a:solidFill>
                  <a:srgbClr val="7030A0"/>
                </a:solidFill>
              </a:rPr>
              <a:t>Корань,часціца,суфікс,прыстаўка</a:t>
            </a:r>
            <a:r>
              <a:rPr lang="be-BY" sz="3200" b="1" dirty="0">
                <a:solidFill>
                  <a:srgbClr val="7030A0"/>
                </a:solidFill>
              </a:rPr>
              <a:t>.</a:t>
            </a:r>
            <a:endParaRPr lang="ru-RU" sz="3200" b="1" dirty="0">
              <a:solidFill>
                <a:srgbClr val="7030A0"/>
              </a:solidFill>
            </a:endParaRPr>
          </a:p>
          <a:p>
            <a:pPr lvl="0" algn="ctr"/>
            <a:r>
              <a:rPr lang="be-BY" sz="3200" b="1" dirty="0">
                <a:solidFill>
                  <a:srgbClr val="7030A0"/>
                </a:solidFill>
              </a:rPr>
              <a:t>Травень,чэрвень,ліпень,жнівень.</a:t>
            </a:r>
            <a:endParaRPr lang="ru-RU" sz="3200" b="1" dirty="0">
              <a:solidFill>
                <a:srgbClr val="7030A0"/>
              </a:solidFill>
            </a:endParaRPr>
          </a:p>
          <a:p>
            <a:pPr lvl="0" algn="ctr"/>
            <a:r>
              <a:rPr lang="be-BY" sz="3200" b="1" dirty="0">
                <a:solidFill>
                  <a:srgbClr val="7030A0"/>
                </a:solidFill>
              </a:rPr>
              <a:t>Флексія, </a:t>
            </a:r>
            <a:r>
              <a:rPr lang="be-BY" sz="3200" b="1" dirty="0" smtClean="0">
                <a:solidFill>
                  <a:srgbClr val="7030A0"/>
                </a:solidFill>
              </a:rPr>
              <a:t>прэфікс,постфікс,прыстаўка</a:t>
            </a:r>
            <a:r>
              <a:rPr lang="be-BY" sz="3200" b="1" dirty="0">
                <a:solidFill>
                  <a:srgbClr val="7030A0"/>
                </a:solidFill>
              </a:rPr>
              <a:t>.</a:t>
            </a:r>
            <a:endParaRPr lang="ru-RU" sz="3200" b="1" dirty="0">
              <a:solidFill>
                <a:srgbClr val="7030A0"/>
              </a:solidFill>
            </a:endParaRPr>
          </a:p>
          <a:p>
            <a:pPr lvl="0" algn="ctr"/>
            <a:r>
              <a:rPr lang="be-BY" sz="3200" b="1" dirty="0">
                <a:solidFill>
                  <a:srgbClr val="7030A0"/>
                </a:solidFill>
              </a:rPr>
              <a:t>Дуб, асіна, елка,бяроза</a:t>
            </a:r>
            <a:endParaRPr lang="ru-RU" sz="3200" b="1" dirty="0">
              <a:solidFill>
                <a:srgbClr val="7030A0"/>
              </a:solidFill>
            </a:endParaRPr>
          </a:p>
          <a:p>
            <a:pPr algn="ctr"/>
            <a:r>
              <a:rPr lang="be-BY" sz="3200" b="1" dirty="0">
                <a:solidFill>
                  <a:srgbClr val="7030A0"/>
                </a:solidFill>
              </a:rPr>
              <a:t> </a:t>
            </a:r>
            <a:endParaRPr lang="ru-RU" sz="3200" b="1" dirty="0">
              <a:solidFill>
                <a:srgbClr val="7030A0"/>
              </a:solidFill>
            </a:endParaRPr>
          </a:p>
          <a:p>
            <a:pPr lvl="0" algn="ctr"/>
            <a:r>
              <a:rPr lang="be-BY" sz="3200" b="1" dirty="0" smtClean="0">
                <a:solidFill>
                  <a:srgbClr val="7030A0"/>
                </a:solidFill>
              </a:rPr>
              <a:t>Віцебск,Гродна,Магілеў,Орша</a:t>
            </a:r>
            <a:r>
              <a:rPr lang="be-BY" sz="3200" b="1" dirty="0">
                <a:solidFill>
                  <a:srgbClr val="7030A0"/>
                </a:solidFill>
              </a:rPr>
              <a:t>.</a:t>
            </a:r>
            <a:endParaRPr lang="ru-RU" sz="3200" b="1" dirty="0">
              <a:solidFill>
                <a:srgbClr val="7030A0"/>
              </a:solidFill>
            </a:endParaRPr>
          </a:p>
          <a:p>
            <a:pPr lvl="0" algn="ctr"/>
            <a:r>
              <a:rPr lang="be-BY" sz="3200" b="1" dirty="0" smtClean="0">
                <a:solidFill>
                  <a:srgbClr val="7030A0"/>
                </a:solidFill>
              </a:rPr>
              <a:t>Паэт,празаік,шахцер,драматург</a:t>
            </a:r>
            <a:r>
              <a:rPr lang="be-BY" sz="3200" b="1" dirty="0">
                <a:solidFill>
                  <a:srgbClr val="7030A0"/>
                </a:solidFill>
              </a:rPr>
              <a:t>.</a:t>
            </a:r>
            <a:endParaRPr lang="ru-RU" sz="3200" b="1" dirty="0">
              <a:solidFill>
                <a:srgbClr val="7030A0"/>
              </a:solidFill>
            </a:endParaRPr>
          </a:p>
          <a:p>
            <a:pPr lvl="0" algn="ctr"/>
            <a:r>
              <a:rPr lang="be-BY" sz="3200" b="1" dirty="0">
                <a:solidFill>
                  <a:srgbClr val="7030A0"/>
                </a:solidFill>
              </a:rPr>
              <a:t>Каша,клецкі,гарлачык,бліны</a:t>
            </a:r>
            <a:endParaRPr lang="ru-RU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60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124744"/>
            <a:ext cx="676875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4400" b="1" dirty="0"/>
              <a:t>4 тур “Конкурс капітанаў”</a:t>
            </a:r>
            <a:endParaRPr lang="ru-RU" sz="4400" dirty="0"/>
          </a:p>
          <a:p>
            <a:pPr algn="ctr"/>
            <a:r>
              <a:rPr lang="be-BY" sz="4400" dirty="0" smtClean="0"/>
              <a:t>Капітаны </a:t>
            </a:r>
            <a:r>
              <a:rPr lang="be-BY" sz="4400" dirty="0"/>
              <a:t>атрымліваюць заданне суаднесці слова і часціну мовы</a:t>
            </a:r>
            <a:r>
              <a:rPr lang="be-BY" sz="4400" dirty="0" smtClean="0"/>
              <a:t>. Хто хутчэй і правільна зробіць набірае больш балаў!</a:t>
            </a:r>
            <a:endParaRPr lang="ru-RU" sz="4400" dirty="0"/>
          </a:p>
          <a:p>
            <a:r>
              <a:rPr lang="be-BY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74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44984"/>
              </p:ext>
            </p:extLst>
          </p:nvPr>
        </p:nvGraphicFramePr>
        <p:xfrm>
          <a:off x="683568" y="404664"/>
          <a:ext cx="8136904" cy="59390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6180"/>
                <a:gridCol w="4160724"/>
              </a:tblGrid>
              <a:tr h="4845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4000" b="1" dirty="0">
                          <a:solidFill>
                            <a:srgbClr val="0070C0"/>
                          </a:solidFill>
                          <a:effectLst/>
                        </a:rPr>
                        <a:t>трое</a:t>
                      </a:r>
                      <a:endParaRPr lang="ru-RU" sz="4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4000" b="1">
                          <a:solidFill>
                            <a:srgbClr val="0070C0"/>
                          </a:solidFill>
                          <a:effectLst/>
                        </a:rPr>
                        <a:t>Лічэбнік</a:t>
                      </a:r>
                      <a:endParaRPr lang="ru-RU" sz="40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7012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4000" b="1" dirty="0">
                          <a:solidFill>
                            <a:srgbClr val="0070C0"/>
                          </a:solidFill>
                          <a:effectLst/>
                        </a:rPr>
                        <a:t>трайны</a:t>
                      </a:r>
                      <a:endParaRPr lang="ru-RU" sz="4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4000" b="1">
                          <a:solidFill>
                            <a:srgbClr val="0070C0"/>
                          </a:solidFill>
                          <a:effectLst/>
                        </a:rPr>
                        <a:t>Прыметнік</a:t>
                      </a:r>
                      <a:endParaRPr lang="ru-RU" sz="40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7012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4000" b="1" dirty="0">
                          <a:solidFill>
                            <a:srgbClr val="0070C0"/>
                          </a:solidFill>
                          <a:effectLst/>
                        </a:rPr>
                        <a:t>тройчы</a:t>
                      </a:r>
                      <a:endParaRPr lang="ru-RU" sz="4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4000" b="1">
                          <a:solidFill>
                            <a:srgbClr val="0070C0"/>
                          </a:solidFill>
                          <a:effectLst/>
                        </a:rPr>
                        <a:t>Прыслоўе</a:t>
                      </a:r>
                      <a:endParaRPr lang="ru-RU" sz="40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7012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4000" b="1" dirty="0">
                          <a:solidFill>
                            <a:srgbClr val="0070C0"/>
                          </a:solidFill>
                          <a:effectLst/>
                        </a:rPr>
                        <a:t>трэці</a:t>
                      </a:r>
                      <a:endParaRPr lang="ru-RU" sz="4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4000" b="1">
                          <a:solidFill>
                            <a:srgbClr val="0070C0"/>
                          </a:solidFill>
                          <a:effectLst/>
                        </a:rPr>
                        <a:t>прыметнік</a:t>
                      </a:r>
                      <a:endParaRPr lang="ru-RU" sz="40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7012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4000" b="1">
                          <a:solidFill>
                            <a:srgbClr val="0070C0"/>
                          </a:solidFill>
                          <a:effectLst/>
                        </a:rPr>
                        <a:t>тройка</a:t>
                      </a:r>
                      <a:endParaRPr lang="ru-RU" sz="40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4000" b="1" dirty="0">
                          <a:solidFill>
                            <a:srgbClr val="0070C0"/>
                          </a:solidFill>
                          <a:effectLst/>
                        </a:rPr>
                        <a:t>Назоўнік</a:t>
                      </a:r>
                      <a:endParaRPr lang="ru-RU" sz="4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7012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4000" b="1">
                          <a:solidFill>
                            <a:srgbClr val="0070C0"/>
                          </a:solidFill>
                          <a:effectLst/>
                        </a:rPr>
                        <a:t>утрох</a:t>
                      </a:r>
                      <a:endParaRPr lang="ru-RU" sz="40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4000" b="1" dirty="0">
                          <a:solidFill>
                            <a:srgbClr val="0070C0"/>
                          </a:solidFill>
                          <a:effectLst/>
                        </a:rPr>
                        <a:t>Прыслоўе</a:t>
                      </a:r>
                      <a:endParaRPr lang="ru-RU" sz="4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7012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4000" b="1">
                          <a:solidFill>
                            <a:srgbClr val="0070C0"/>
                          </a:solidFill>
                          <a:effectLst/>
                        </a:rPr>
                        <a:t>патроіць</a:t>
                      </a:r>
                      <a:endParaRPr lang="ru-RU" sz="40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4000" b="1" dirty="0">
                          <a:solidFill>
                            <a:srgbClr val="0070C0"/>
                          </a:solidFill>
                          <a:effectLst/>
                        </a:rPr>
                        <a:t>дзеяслоў</a:t>
                      </a:r>
                      <a:endParaRPr lang="ru-RU" sz="4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7012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4000" b="1">
                          <a:solidFill>
                            <a:srgbClr val="0070C0"/>
                          </a:solidFill>
                          <a:effectLst/>
                        </a:rPr>
                        <a:t>патроіўшы</a:t>
                      </a:r>
                      <a:endParaRPr lang="ru-RU" sz="40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4000" b="1" dirty="0">
                          <a:solidFill>
                            <a:srgbClr val="0070C0"/>
                          </a:solidFill>
                          <a:effectLst/>
                        </a:rPr>
                        <a:t>Дзеепрыслоўе</a:t>
                      </a:r>
                      <a:endParaRPr lang="ru-RU" sz="4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845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4000" b="1">
                          <a:solidFill>
                            <a:srgbClr val="0070C0"/>
                          </a:solidFill>
                          <a:effectLst/>
                        </a:rPr>
                        <a:t>патроены</a:t>
                      </a:r>
                      <a:endParaRPr lang="ru-RU" sz="4000" b="1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4000" b="1" dirty="0">
                          <a:solidFill>
                            <a:srgbClr val="0070C0"/>
                          </a:solidFill>
                          <a:effectLst/>
                        </a:rPr>
                        <a:t>дзеепрыметнік</a:t>
                      </a:r>
                      <a:endParaRPr lang="ru-RU" sz="4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82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000238" y="727574"/>
            <a:ext cx="5143524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e-BY" sz="4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5 </a:t>
            </a:r>
            <a:r>
              <a:rPr kumimoji="0" lang="be-BY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тур “Разгадай-ка”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7" b="8925"/>
          <a:stretch>
            <a:fillRect/>
          </a:stretch>
        </p:blipFill>
        <p:spPr bwMode="auto">
          <a:xfrm>
            <a:off x="218915" y="2132855"/>
            <a:ext cx="8925085" cy="302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66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76672"/>
            <a:ext cx="784887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4400" b="1" dirty="0"/>
              <a:t>Р</a:t>
            </a:r>
            <a:r>
              <a:rPr lang="be-BY" sz="4400" b="1" dirty="0" smtClean="0"/>
              <a:t>эбус-сказ </a:t>
            </a:r>
            <a:r>
              <a:rPr lang="be-BY" sz="4400" b="1" dirty="0"/>
              <a:t>для балельшчыкаў</a:t>
            </a:r>
            <a:endParaRPr lang="ru-RU" sz="4400" dirty="0"/>
          </a:p>
          <a:p>
            <a:r>
              <a:rPr lang="be-BY" dirty="0"/>
              <a:t> 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01"/>
          <a:stretch>
            <a:fillRect/>
          </a:stretch>
        </p:blipFill>
        <p:spPr bwMode="auto">
          <a:xfrm>
            <a:off x="539552" y="2298373"/>
            <a:ext cx="8208912" cy="278681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79512" y="5445224"/>
            <a:ext cx="878497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000" dirty="0">
                <a:solidFill>
                  <a:srgbClr val="C00000"/>
                </a:solidFill>
              </a:rPr>
              <a:t>Саба-ка Ша-рык і ко-т Ры-жык с-пяць.</a:t>
            </a:r>
            <a:endParaRPr lang="ru-RU" sz="4000" dirty="0">
              <a:solidFill>
                <a:srgbClr val="C00000"/>
              </a:solidFill>
            </a:endParaRPr>
          </a:p>
          <a:p>
            <a:r>
              <a:rPr lang="be-BY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34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5353" y="404664"/>
            <a:ext cx="80648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4000" b="1" i="1" dirty="0">
                <a:solidFill>
                  <a:srgbClr val="C00000"/>
                </a:solidFill>
              </a:rPr>
              <a:t>Адказы на рэбусы</a:t>
            </a:r>
            <a:r>
              <a:rPr lang="be-BY" sz="4000" dirty="0">
                <a:solidFill>
                  <a:srgbClr val="C00000"/>
                </a:solidFill>
              </a:rPr>
              <a:t>: </a:t>
            </a:r>
            <a:endParaRPr lang="be-BY" sz="4000" dirty="0" smtClean="0">
              <a:solidFill>
                <a:srgbClr val="C00000"/>
              </a:solidFill>
            </a:endParaRPr>
          </a:p>
          <a:p>
            <a:pPr marL="742950" indent="-742950" algn="ctr">
              <a:buAutoNum type="arabicPeriod"/>
            </a:pPr>
            <a:r>
              <a:rPr lang="be-BY" sz="3200" dirty="0" smtClean="0">
                <a:solidFill>
                  <a:srgbClr val="C00000"/>
                </a:solidFill>
              </a:rPr>
              <a:t>На-р-ач</a:t>
            </a:r>
            <a:r>
              <a:rPr lang="be-BY" sz="3200" dirty="0">
                <a:solidFill>
                  <a:srgbClr val="C00000"/>
                </a:solidFill>
              </a:rPr>
              <a:t>. </a:t>
            </a:r>
            <a:endParaRPr lang="be-BY" sz="3200" dirty="0" smtClean="0">
              <a:solidFill>
                <a:srgbClr val="C00000"/>
              </a:solidFill>
            </a:endParaRPr>
          </a:p>
          <a:p>
            <a:pPr algn="ctr"/>
            <a:r>
              <a:rPr lang="be-BY" sz="3200" dirty="0" smtClean="0">
                <a:solidFill>
                  <a:srgbClr val="C00000"/>
                </a:solidFill>
              </a:rPr>
              <a:t>2. </a:t>
            </a:r>
            <a:r>
              <a:rPr lang="be-BY" sz="3200" dirty="0">
                <a:solidFill>
                  <a:srgbClr val="C00000"/>
                </a:solidFill>
              </a:rPr>
              <a:t>Ліс-а. </a:t>
            </a:r>
            <a:endParaRPr lang="be-BY" sz="3200" dirty="0" smtClean="0">
              <a:solidFill>
                <a:srgbClr val="C00000"/>
              </a:solidFill>
            </a:endParaRPr>
          </a:p>
          <a:p>
            <a:pPr algn="ctr"/>
            <a:r>
              <a:rPr lang="be-BY" sz="3200" dirty="0" smtClean="0">
                <a:solidFill>
                  <a:srgbClr val="C00000"/>
                </a:solidFill>
              </a:rPr>
              <a:t>3</a:t>
            </a:r>
            <a:r>
              <a:rPr lang="be-BY" sz="3200" dirty="0">
                <a:solidFill>
                  <a:srgbClr val="C00000"/>
                </a:solidFill>
              </a:rPr>
              <a:t>. К-л-уб. </a:t>
            </a:r>
            <a:endParaRPr lang="be-BY" sz="3200" dirty="0" smtClean="0">
              <a:solidFill>
                <a:srgbClr val="C00000"/>
              </a:solidFill>
            </a:endParaRPr>
          </a:p>
          <a:p>
            <a:pPr algn="ctr"/>
            <a:r>
              <a:rPr lang="be-BY" sz="3200" dirty="0" smtClean="0">
                <a:solidFill>
                  <a:srgbClr val="C00000"/>
                </a:solidFill>
              </a:rPr>
              <a:t>4</a:t>
            </a:r>
            <a:r>
              <a:rPr lang="be-BY" sz="3200" dirty="0">
                <a:solidFill>
                  <a:srgbClr val="C00000"/>
                </a:solidFill>
              </a:rPr>
              <a:t>. Ка-на-па. </a:t>
            </a:r>
            <a:endParaRPr lang="be-BY" sz="3200" dirty="0" smtClean="0">
              <a:solidFill>
                <a:srgbClr val="C00000"/>
              </a:solidFill>
            </a:endParaRPr>
          </a:p>
          <a:p>
            <a:pPr algn="ctr"/>
            <a:r>
              <a:rPr lang="be-BY" sz="3200" dirty="0" smtClean="0">
                <a:solidFill>
                  <a:srgbClr val="C00000"/>
                </a:solidFill>
              </a:rPr>
              <a:t>5</a:t>
            </a:r>
            <a:r>
              <a:rPr lang="be-BY" sz="3200" dirty="0">
                <a:solidFill>
                  <a:srgbClr val="C00000"/>
                </a:solidFill>
              </a:rPr>
              <a:t>. Ка-на-ва. </a:t>
            </a:r>
            <a:endParaRPr lang="be-BY" sz="3200" dirty="0" smtClean="0">
              <a:solidFill>
                <a:srgbClr val="C00000"/>
              </a:solidFill>
            </a:endParaRPr>
          </a:p>
          <a:p>
            <a:pPr algn="ctr"/>
            <a:r>
              <a:rPr lang="be-BY" sz="3200" dirty="0" smtClean="0">
                <a:solidFill>
                  <a:srgbClr val="C00000"/>
                </a:solidFill>
              </a:rPr>
              <a:t>6.Пры-пяць</a:t>
            </a:r>
            <a:r>
              <a:rPr lang="be-BY" sz="3200" dirty="0">
                <a:solidFill>
                  <a:srgbClr val="C00000"/>
                </a:solidFill>
              </a:rPr>
              <a:t>. </a:t>
            </a:r>
            <a:endParaRPr lang="be-BY" sz="3200" dirty="0" smtClean="0">
              <a:solidFill>
                <a:srgbClr val="C00000"/>
              </a:solidFill>
            </a:endParaRPr>
          </a:p>
          <a:p>
            <a:pPr algn="ctr"/>
            <a:r>
              <a:rPr lang="be-BY" sz="3200" dirty="0" smtClean="0">
                <a:solidFill>
                  <a:srgbClr val="C00000"/>
                </a:solidFill>
              </a:rPr>
              <a:t>7</a:t>
            </a:r>
            <a:r>
              <a:rPr lang="be-BY" sz="3200" dirty="0">
                <a:solidFill>
                  <a:srgbClr val="C00000"/>
                </a:solidFill>
              </a:rPr>
              <a:t>. Восень. </a:t>
            </a:r>
            <a:endParaRPr lang="be-BY" sz="3200" dirty="0" smtClean="0">
              <a:solidFill>
                <a:srgbClr val="C00000"/>
              </a:solidFill>
            </a:endParaRPr>
          </a:p>
          <a:p>
            <a:pPr algn="ctr"/>
            <a:r>
              <a:rPr lang="be-BY" sz="3200" dirty="0" smtClean="0">
                <a:solidFill>
                  <a:srgbClr val="C00000"/>
                </a:solidFill>
              </a:rPr>
              <a:t>8</a:t>
            </a:r>
            <a:r>
              <a:rPr lang="be-BY" sz="3200" dirty="0">
                <a:solidFill>
                  <a:srgbClr val="C00000"/>
                </a:solidFill>
              </a:rPr>
              <a:t>. Г-рак. </a:t>
            </a:r>
            <a:endParaRPr lang="be-BY" sz="3200" dirty="0" smtClean="0">
              <a:solidFill>
                <a:srgbClr val="C00000"/>
              </a:solidFill>
            </a:endParaRPr>
          </a:p>
          <a:p>
            <a:pPr algn="ctr"/>
            <a:r>
              <a:rPr lang="be-BY" sz="3200" dirty="0" smtClean="0">
                <a:solidFill>
                  <a:srgbClr val="C00000"/>
                </a:solidFill>
              </a:rPr>
              <a:t>9</a:t>
            </a:r>
            <a:r>
              <a:rPr lang="be-BY" sz="3200" dirty="0">
                <a:solidFill>
                  <a:srgbClr val="C00000"/>
                </a:solidFill>
              </a:rPr>
              <a:t>. На-а-два-рот</a:t>
            </a:r>
            <a:r>
              <a:rPr lang="be-BY" sz="3200" dirty="0" smtClean="0">
                <a:solidFill>
                  <a:srgbClr val="C00000"/>
                </a:solidFill>
              </a:rPr>
              <a:t>.</a:t>
            </a:r>
          </a:p>
          <a:p>
            <a:pPr algn="ctr"/>
            <a:r>
              <a:rPr lang="be-BY" sz="3200" dirty="0" smtClean="0">
                <a:solidFill>
                  <a:srgbClr val="C00000"/>
                </a:solidFill>
              </a:rPr>
              <a:t> </a:t>
            </a:r>
            <a:r>
              <a:rPr lang="be-BY" sz="3200" dirty="0">
                <a:solidFill>
                  <a:srgbClr val="C00000"/>
                </a:solidFill>
              </a:rPr>
              <a:t>10.За-в-ір-уха. </a:t>
            </a:r>
            <a:endParaRPr lang="be-BY" sz="3200" dirty="0" smtClean="0">
              <a:solidFill>
                <a:srgbClr val="C00000"/>
              </a:solidFill>
            </a:endParaRPr>
          </a:p>
          <a:p>
            <a:pPr algn="ctr"/>
            <a:r>
              <a:rPr lang="be-BY" sz="3200" dirty="0" smtClean="0">
                <a:solidFill>
                  <a:srgbClr val="C00000"/>
                </a:solidFill>
              </a:rPr>
              <a:t>11</a:t>
            </a:r>
            <a:r>
              <a:rPr lang="be-BY" sz="3200" dirty="0">
                <a:solidFill>
                  <a:srgbClr val="C00000"/>
                </a:solidFill>
              </a:rPr>
              <a:t>. Кава. 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25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4345"/>
            <a:ext cx="82809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2800" b="1" dirty="0" smtClean="0">
                <a:solidFill>
                  <a:srgbClr val="002060"/>
                </a:solidFill>
              </a:rPr>
              <a:t>6 тур </a:t>
            </a:r>
            <a:r>
              <a:rPr lang="be-BY" sz="2800" b="1" dirty="0">
                <a:solidFill>
                  <a:srgbClr val="002060"/>
                </a:solidFill>
              </a:rPr>
              <a:t>“Паліглот”</a:t>
            </a:r>
            <a:endParaRPr lang="ru-RU" sz="2800" dirty="0">
              <a:solidFill>
                <a:srgbClr val="002060"/>
              </a:solidFill>
            </a:endParaRPr>
          </a:p>
          <a:p>
            <a:pPr algn="ctr"/>
            <a:r>
              <a:rPr lang="be-BY" sz="2400" dirty="0">
                <a:solidFill>
                  <a:srgbClr val="002060"/>
                </a:solidFill>
              </a:rPr>
              <a:t>У беларускай мове шмат запазычаных слоў. Адны з іх трапілі ў нашу лексіку даўно, такія як </a:t>
            </a:r>
            <a:r>
              <a:rPr lang="be-BY" sz="2400" i="1" dirty="0">
                <a:solidFill>
                  <a:srgbClr val="002060"/>
                </a:solidFill>
              </a:rPr>
              <a:t>булка</a:t>
            </a:r>
            <a:r>
              <a:rPr lang="be-BY" sz="2400" dirty="0">
                <a:solidFill>
                  <a:srgbClr val="002060"/>
                </a:solidFill>
              </a:rPr>
              <a:t>, </a:t>
            </a:r>
            <a:r>
              <a:rPr lang="be-BY" sz="2400" i="1" dirty="0">
                <a:solidFill>
                  <a:srgbClr val="002060"/>
                </a:solidFill>
              </a:rPr>
              <a:t>праца, сукенка, грамата</a:t>
            </a:r>
            <a:r>
              <a:rPr lang="be-BY" sz="2400" dirty="0">
                <a:solidFill>
                  <a:srgbClr val="002060"/>
                </a:solidFill>
              </a:rPr>
              <a:t>; другія – зусім нядаўна: </a:t>
            </a:r>
            <a:r>
              <a:rPr lang="be-BY" sz="2400" i="1" dirty="0">
                <a:solidFill>
                  <a:srgbClr val="002060"/>
                </a:solidFill>
              </a:rPr>
              <a:t>інтэграцыя, плюралізм, цінэйджэр. </a:t>
            </a:r>
            <a:r>
              <a:rPr lang="be-BY" sz="2400" dirty="0">
                <a:solidFill>
                  <a:srgbClr val="002060"/>
                </a:solidFill>
              </a:rPr>
              <a:t>А ці ведаеце вы іх першапачатковае асноўнае значэнне? Гэтаму і прысвечаны наш наступны конкурс. Умовы гульні такія: я называю першапачатковае асноўнае значэнне і з якой мовы да нас яно прыйшло, а вы – слова. За правільны адказ налічваецца 1 бал. Слухайце уважліва, адказвае той, хто першы падняў руку. Калі адказ няправільны, яшчэ 1 удзельнік можа паспрабаваць адказаць на пытанне. Можна выкарыстаць падказку, але за яе здымаецца 0,5 бала. Калі за дзве папыткі ніхто з эрудытаў не назваў правільна слова, пытанне перадаецца  аднаму з балельшчыкаў, які раней за ўсіх падняў руку. (за гэтым сочыць памочнік вядучага). 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14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16632"/>
            <a:ext cx="763284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err="1" smtClean="0"/>
              <a:t>Эп</a:t>
            </a:r>
            <a:r>
              <a:rPr lang="be-BY" sz="3600" dirty="0" smtClean="0"/>
              <a:t>іграф:</a:t>
            </a:r>
          </a:p>
          <a:p>
            <a:endParaRPr lang="be-BY" sz="3600" dirty="0" smtClean="0"/>
          </a:p>
          <a:p>
            <a:pPr algn="ctr"/>
            <a:r>
              <a:rPr lang="be-BY" sz="3600" dirty="0">
                <a:solidFill>
                  <a:srgbClr val="C00000"/>
                </a:solidFill>
              </a:rPr>
              <a:t>Родная мова, цудоўная мова!</a:t>
            </a:r>
            <a:endParaRPr lang="ru-RU" sz="3600" dirty="0">
              <a:solidFill>
                <a:srgbClr val="C00000"/>
              </a:solidFill>
            </a:endParaRPr>
          </a:p>
          <a:p>
            <a:pPr algn="ctr"/>
            <a:r>
              <a:rPr lang="be-BY" sz="3600" dirty="0">
                <a:solidFill>
                  <a:srgbClr val="C00000"/>
                </a:solidFill>
              </a:rPr>
              <a:t> 	Ты нашых думак уток і аснова!</a:t>
            </a:r>
            <a:endParaRPr lang="ru-RU" sz="3600" dirty="0">
              <a:solidFill>
                <a:srgbClr val="C00000"/>
              </a:solidFill>
            </a:endParaRPr>
          </a:p>
          <a:p>
            <a:pPr algn="ctr"/>
            <a:r>
              <a:rPr lang="be-BY" sz="3600" dirty="0">
                <a:solidFill>
                  <a:srgbClr val="C00000"/>
                </a:solidFill>
              </a:rPr>
              <a:t>	Матчын дарунак ад самай калыскі,</a:t>
            </a:r>
            <a:endParaRPr lang="ru-RU" sz="3600" dirty="0">
              <a:solidFill>
                <a:srgbClr val="C00000"/>
              </a:solidFill>
            </a:endParaRPr>
          </a:p>
          <a:p>
            <a:pPr algn="ctr"/>
            <a:r>
              <a:rPr lang="be-BY" sz="3600" dirty="0">
                <a:solidFill>
                  <a:srgbClr val="C00000"/>
                </a:solidFill>
              </a:rPr>
              <a:t>	Ты самацветаў яскравая нізка</a:t>
            </a:r>
            <a:r>
              <a:rPr lang="be-BY" sz="3600" dirty="0" smtClean="0">
                <a:solidFill>
                  <a:srgbClr val="C00000"/>
                </a:solidFill>
              </a:rPr>
              <a:t>...</a:t>
            </a:r>
          </a:p>
          <a:p>
            <a:pPr algn="ctr"/>
            <a:r>
              <a:rPr lang="ru-RU" sz="3600" dirty="0" smtClean="0"/>
              <a:t>                  </a:t>
            </a:r>
          </a:p>
          <a:p>
            <a:pPr algn="ctr"/>
            <a:r>
              <a:rPr lang="ru-RU" sz="3600" dirty="0" smtClean="0"/>
              <a:t>  </a:t>
            </a:r>
            <a:r>
              <a:rPr lang="ru-RU" sz="3600" dirty="0" err="1" smtClean="0"/>
              <a:t>Уладзімір</a:t>
            </a:r>
            <a:r>
              <a:rPr lang="ru-RU" sz="3600" dirty="0" smtClean="0"/>
              <a:t> </a:t>
            </a:r>
            <a:r>
              <a:rPr lang="ru-RU" sz="3600" dirty="0" err="1"/>
              <a:t>Дубоўка</a:t>
            </a:r>
            <a:endParaRPr lang="ru-RU" sz="3600" dirty="0"/>
          </a:p>
          <a:p>
            <a:r>
              <a:rPr lang="be-BY" sz="3600" dirty="0"/>
              <a:t> 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12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5616" y="332656"/>
            <a:ext cx="72008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2800" b="1" dirty="0">
                <a:solidFill>
                  <a:srgbClr val="C00000"/>
                </a:solidFill>
              </a:rPr>
              <a:t>7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>
                <a:solidFill>
                  <a:srgbClr val="C00000"/>
                </a:solidFill>
              </a:rPr>
              <a:t>тур “</a:t>
            </a:r>
            <a:r>
              <a:rPr lang="be-BY" sz="2800" b="1" dirty="0">
                <a:solidFill>
                  <a:srgbClr val="C00000"/>
                </a:solidFill>
              </a:rPr>
              <a:t>Ці ведаеш ты беларускія песні</a:t>
            </a:r>
            <a:r>
              <a:rPr lang="be-BY" sz="2800" b="1" dirty="0" smtClean="0">
                <a:solidFill>
                  <a:srgbClr val="C00000"/>
                </a:solidFill>
              </a:rPr>
              <a:t>?”</a:t>
            </a:r>
          </a:p>
          <a:p>
            <a:pPr algn="ctr"/>
            <a:r>
              <a:rPr lang="be-BY" sz="2800" b="1" dirty="0" smtClean="0">
                <a:solidFill>
                  <a:srgbClr val="C00000"/>
                </a:solidFill>
              </a:rPr>
              <a:t>( </a:t>
            </a:r>
            <a:r>
              <a:rPr lang="be-BY" sz="2800" b="1" dirty="0">
                <a:solidFill>
                  <a:srgbClr val="C00000"/>
                </a:solidFill>
              </a:rPr>
              <a:t>1 бал за кожны правільны адказ</a:t>
            </a:r>
            <a:r>
              <a:rPr lang="be-BY" sz="2800" b="1" dirty="0" smtClean="0">
                <a:solidFill>
                  <a:srgbClr val="C00000"/>
                </a:solidFill>
              </a:rPr>
              <a:t>)</a:t>
            </a:r>
          </a:p>
          <a:p>
            <a:pPr algn="ctr"/>
            <a:endParaRPr lang="ru-RU" dirty="0">
              <a:solidFill>
                <a:srgbClr val="C00000"/>
              </a:solidFill>
            </a:endParaRPr>
          </a:p>
          <a:p>
            <a:pPr algn="ctr"/>
            <a:r>
              <a:rPr lang="be-BY" b="1" dirty="0">
                <a:solidFill>
                  <a:srgbClr val="C00000"/>
                </a:solidFill>
              </a:rPr>
              <a:t>У дадзеныя радкі песень уставіць прапушчанае слова</a:t>
            </a:r>
            <a:r>
              <a:rPr lang="be-BY" b="1" dirty="0" smtClean="0">
                <a:solidFill>
                  <a:srgbClr val="C00000"/>
                </a:solidFill>
              </a:rPr>
              <a:t>:</a:t>
            </a:r>
          </a:p>
          <a:p>
            <a:pPr algn="ctr"/>
            <a:endParaRPr lang="ru-RU" dirty="0">
              <a:solidFill>
                <a:srgbClr val="C00000"/>
              </a:solidFill>
            </a:endParaRPr>
          </a:p>
          <a:p>
            <a:pPr lvl="0"/>
            <a:r>
              <a:rPr lang="be-BY" sz="2800" b="1" dirty="0"/>
              <a:t>“Саўка ды Грышка ладзілі ………….”</a:t>
            </a:r>
            <a:endParaRPr lang="ru-RU" sz="2800" dirty="0"/>
          </a:p>
          <a:p>
            <a:pPr lvl="0"/>
            <a:r>
              <a:rPr lang="be-BY" sz="2800" b="1" dirty="0"/>
              <a:t>“Ох і сеяла Ульяніца ……………..”</a:t>
            </a:r>
            <a:endParaRPr lang="ru-RU" sz="2800" dirty="0"/>
          </a:p>
          <a:p>
            <a:pPr lvl="0"/>
            <a:r>
              <a:rPr lang="be-BY" sz="2800" b="1" dirty="0"/>
              <a:t>“Цячэ вада ў ………………..”</a:t>
            </a:r>
            <a:endParaRPr lang="ru-RU" sz="2800" dirty="0"/>
          </a:p>
          <a:p>
            <a:pPr lvl="0"/>
            <a:r>
              <a:rPr lang="be-BY" sz="2800" b="1" dirty="0"/>
              <a:t>“Бывайце здаровы, жывіце …………….”</a:t>
            </a:r>
            <a:endParaRPr lang="ru-RU" sz="2800" dirty="0"/>
          </a:p>
          <a:p>
            <a:pPr lvl="0"/>
            <a:r>
              <a:rPr lang="be-BY" sz="2800" b="1" dirty="0"/>
              <a:t>“Купалінка,Купалінка, цёмная …………”</a:t>
            </a:r>
            <a:endParaRPr lang="ru-RU" sz="2800" dirty="0"/>
          </a:p>
          <a:p>
            <a:pPr lvl="0"/>
            <a:r>
              <a:rPr lang="be-BY" sz="2800" b="1" dirty="0"/>
              <a:t>“Радзіма мая дарагая, ты ў шчасці жаданым …</a:t>
            </a:r>
            <a:endParaRPr lang="ru-RU" sz="2800" dirty="0"/>
          </a:p>
          <a:p>
            <a:pPr lvl="0"/>
            <a:r>
              <a:rPr lang="be-BY" sz="2800" b="1" dirty="0"/>
              <a:t>“У суботу Янка ехаў ля ………….”</a:t>
            </a:r>
            <a:endParaRPr lang="ru-RU" sz="2800" dirty="0"/>
          </a:p>
          <a:p>
            <a:pPr lvl="0"/>
            <a:r>
              <a:rPr lang="be-BY" sz="2800" b="1" dirty="0"/>
              <a:t> “Каб любіць Беларусь нашу…………..”</a:t>
            </a:r>
            <a:endParaRPr lang="ru-RU" sz="2800" dirty="0"/>
          </a:p>
          <a:p>
            <a:pPr lvl="0"/>
            <a:r>
              <a:rPr lang="be-BY" sz="2800" b="1" dirty="0"/>
              <a:t>“Сёння ў нашай хаце ………….”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7991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2809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3600" b="1" dirty="0"/>
              <a:t>Гульня з </a:t>
            </a:r>
            <a:r>
              <a:rPr lang="be-BY" sz="3600" b="1" dirty="0" smtClean="0"/>
              <a:t>гледачамі</a:t>
            </a:r>
          </a:p>
          <a:p>
            <a:pPr algn="ctr"/>
            <a:r>
              <a:rPr lang="be-BY" sz="3600" b="1" dirty="0" smtClean="0"/>
              <a:t>Пакуль журы падводзіць вынікі нашай гульні, мы </a:t>
            </a:r>
            <a:r>
              <a:rPr lang="be-BY" sz="3600" b="1" smtClean="0"/>
              <a:t>правядзем гульню </a:t>
            </a:r>
            <a:r>
              <a:rPr lang="be-BY" sz="3600" b="1" dirty="0" smtClean="0"/>
              <a:t>з гледачамі.</a:t>
            </a:r>
            <a:endParaRPr lang="ru-RU" sz="3600" dirty="0"/>
          </a:p>
          <a:p>
            <a:pPr algn="ctr"/>
            <a:r>
              <a:rPr lang="be-BY" sz="3600" dirty="0" smtClean="0"/>
              <a:t>Запрашаюцца </a:t>
            </a:r>
            <a:r>
              <a:rPr lang="be-BY" sz="3600" dirty="0"/>
              <a:t>10 удзельнікаў. Яны становяцца ў круг. Калі вядучы называе прозвішча беларускага пісьменніка, удзельнікі прысядаюць, калі ж гучыць іншае імя -  устаюць. Хто памыліўся, той выбывае. Выігрывае той, хто застаецца апошні.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5514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556792"/>
            <a:ext cx="84249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400" dirty="0" smtClean="0">
                <a:solidFill>
                  <a:srgbClr val="C00000"/>
                </a:solidFill>
              </a:rPr>
              <a:t>Перш чым прыступіць непасрэдна да спаборніцтва, я хачу, каб мы яшчэ раз успомнікі пісьменнікаў, якія ў гэтым годзе адзначаюць ці маглі б адзначаць свой юбілей.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49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0201"/>
            <a:ext cx="4710033" cy="30243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3974" y="4642009"/>
            <a:ext cx="770485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>
                <a:solidFill>
                  <a:srgbClr val="FF0000"/>
                </a:solidFill>
              </a:rPr>
              <a:t>Кудравец</a:t>
            </a:r>
            <a:r>
              <a:rPr lang="ru-RU" sz="4000" dirty="0">
                <a:solidFill>
                  <a:srgbClr val="FF0000"/>
                </a:solidFill>
              </a:rPr>
              <a:t> Анатоль (1936 - 2014 ), </a:t>
            </a:r>
            <a:r>
              <a:rPr lang="ru-RU" sz="4000" dirty="0" err="1">
                <a:solidFill>
                  <a:srgbClr val="FF0000"/>
                </a:solidFill>
              </a:rPr>
              <a:t>пісьменнік</a:t>
            </a:r>
            <a:r>
              <a:rPr lang="ru-RU" sz="4000" dirty="0">
                <a:solidFill>
                  <a:srgbClr val="FF0000"/>
                </a:solidFill>
              </a:rPr>
              <a:t> - 80 </a:t>
            </a:r>
            <a:r>
              <a:rPr lang="ru-RU" sz="4000" dirty="0" err="1">
                <a:solidFill>
                  <a:srgbClr val="FF0000"/>
                </a:solidFill>
              </a:rPr>
              <a:t>гадоў</a:t>
            </a:r>
            <a:r>
              <a:rPr lang="ru-RU" sz="4000" dirty="0">
                <a:solidFill>
                  <a:srgbClr val="FF0000"/>
                </a:solidFill>
              </a:rPr>
              <a:t> з дня </a:t>
            </a:r>
            <a:r>
              <a:rPr lang="ru-RU" sz="4000" dirty="0" err="1">
                <a:solidFill>
                  <a:srgbClr val="FF0000"/>
                </a:solidFill>
              </a:rPr>
              <a:t>нараджэння</a:t>
            </a:r>
            <a:endParaRPr lang="ru-RU" sz="40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152" y="623097"/>
            <a:ext cx="5034136" cy="3775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04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32656"/>
            <a:ext cx="6459232" cy="39918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4518898"/>
            <a:ext cx="777686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28 </a:t>
            </a:r>
            <a:r>
              <a:rPr lang="ru-RU" sz="3200" b="1" dirty="0" err="1">
                <a:solidFill>
                  <a:srgbClr val="C00000"/>
                </a:solidFill>
              </a:rPr>
              <a:t>жніўня</a:t>
            </a:r>
            <a:r>
              <a:rPr lang="ru-RU" sz="3200" b="1" dirty="0">
                <a:solidFill>
                  <a:srgbClr val="C00000"/>
                </a:solidFill>
              </a:rPr>
              <a:t> </a:t>
            </a:r>
            <a:r>
              <a:rPr lang="ru-RU" sz="3200" dirty="0">
                <a:solidFill>
                  <a:srgbClr val="C00000"/>
                </a:solidFill>
              </a:rPr>
              <a:t>- </a:t>
            </a:r>
            <a:r>
              <a:rPr lang="ru-RU" sz="3200" dirty="0" err="1">
                <a:solidFill>
                  <a:srgbClr val="C00000"/>
                </a:solidFill>
              </a:rPr>
              <a:t>Генадзь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  <a:r>
              <a:rPr lang="ru-RU" sz="3200" dirty="0" err="1">
                <a:solidFill>
                  <a:srgbClr val="C00000"/>
                </a:solidFill>
              </a:rPr>
              <a:t>Бураўкін</a:t>
            </a:r>
            <a:r>
              <a:rPr lang="ru-RU" sz="3200" dirty="0">
                <a:solidFill>
                  <a:srgbClr val="C00000"/>
                </a:solidFill>
              </a:rPr>
              <a:t> (1936, в. </a:t>
            </a:r>
            <a:r>
              <a:rPr lang="ru-RU" sz="3200" dirty="0" err="1">
                <a:solidFill>
                  <a:srgbClr val="C00000"/>
                </a:solidFill>
              </a:rPr>
              <a:t>Тродавічы</a:t>
            </a:r>
            <a:r>
              <a:rPr lang="ru-RU" sz="3200" dirty="0">
                <a:solidFill>
                  <a:srgbClr val="C00000"/>
                </a:solidFill>
              </a:rPr>
              <a:t>, </a:t>
            </a:r>
            <a:r>
              <a:rPr lang="ru-RU" sz="3200" dirty="0" err="1">
                <a:solidFill>
                  <a:srgbClr val="C00000"/>
                </a:solidFill>
              </a:rPr>
              <a:t>Расонскі</a:t>
            </a:r>
            <a:r>
              <a:rPr lang="ru-RU" sz="3200" dirty="0">
                <a:solidFill>
                  <a:srgbClr val="C00000"/>
                </a:solidFill>
              </a:rPr>
              <a:t> р-н - 2014), </a:t>
            </a:r>
            <a:r>
              <a:rPr lang="ru-RU" sz="3200" dirty="0" err="1">
                <a:solidFill>
                  <a:srgbClr val="C00000"/>
                </a:solidFill>
              </a:rPr>
              <a:t>паэт</a:t>
            </a:r>
            <a:r>
              <a:rPr lang="ru-RU" sz="3200" dirty="0">
                <a:solidFill>
                  <a:srgbClr val="C00000"/>
                </a:solidFill>
              </a:rPr>
              <a:t>, </a:t>
            </a:r>
            <a:r>
              <a:rPr lang="ru-RU" sz="3200" dirty="0" err="1">
                <a:solidFill>
                  <a:srgbClr val="C00000"/>
                </a:solidFill>
              </a:rPr>
              <a:t>перакладчык</a:t>
            </a:r>
            <a:r>
              <a:rPr lang="ru-RU" sz="3200" dirty="0">
                <a:solidFill>
                  <a:srgbClr val="C00000"/>
                </a:solidFill>
              </a:rPr>
              <a:t>, </a:t>
            </a:r>
            <a:r>
              <a:rPr lang="ru-RU" sz="3200" dirty="0" err="1">
                <a:solidFill>
                  <a:srgbClr val="C00000"/>
                </a:solidFill>
              </a:rPr>
              <a:t>дзяржаўны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  <a:r>
              <a:rPr lang="ru-RU" sz="3200" dirty="0" err="1">
                <a:solidFill>
                  <a:srgbClr val="C00000"/>
                </a:solidFill>
              </a:rPr>
              <a:t>дзеяч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  <a:r>
              <a:rPr lang="ru-RU" sz="3200" dirty="0" err="1">
                <a:solidFill>
                  <a:srgbClr val="C00000"/>
                </a:solidFill>
              </a:rPr>
              <a:t>Беларусі</a:t>
            </a:r>
            <a:r>
              <a:rPr lang="ru-RU" sz="3200" dirty="0">
                <a:solidFill>
                  <a:srgbClr val="C00000"/>
                </a:solidFill>
              </a:rPr>
              <a:t> - 80 </a:t>
            </a:r>
            <a:r>
              <a:rPr lang="ru-RU" sz="3200" dirty="0" err="1">
                <a:solidFill>
                  <a:srgbClr val="C00000"/>
                </a:solidFill>
              </a:rPr>
              <a:t>гадоў</a:t>
            </a:r>
            <a:r>
              <a:rPr lang="ru-RU" sz="3200" dirty="0">
                <a:solidFill>
                  <a:srgbClr val="C00000"/>
                </a:solidFill>
              </a:rPr>
              <a:t> з дня </a:t>
            </a:r>
            <a:r>
              <a:rPr lang="ru-RU" sz="3200" dirty="0" err="1">
                <a:solidFill>
                  <a:srgbClr val="C00000"/>
                </a:solidFill>
              </a:rPr>
              <a:t>нараджэння</a:t>
            </a:r>
            <a:endParaRPr lang="ru-RU" sz="3200" dirty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43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94760"/>
            <a:ext cx="3551324" cy="406089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04212"/>
            <a:ext cx="3498304" cy="424169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99592" y="4941168"/>
            <a:ext cx="69847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8 </a:t>
            </a:r>
            <a:r>
              <a:rPr lang="ru-RU" sz="2800" b="1" dirty="0" err="1">
                <a:solidFill>
                  <a:srgbClr val="00B050"/>
                </a:solidFill>
              </a:rPr>
              <a:t>ліпеня</a:t>
            </a:r>
            <a:r>
              <a:rPr lang="ru-RU" sz="2800" dirty="0">
                <a:solidFill>
                  <a:srgbClr val="00B050"/>
                </a:solidFill>
              </a:rPr>
              <a:t> - </a:t>
            </a:r>
            <a:r>
              <a:rPr lang="ru-RU" sz="2800" dirty="0" err="1">
                <a:solidFill>
                  <a:srgbClr val="00B050"/>
                </a:solidFill>
              </a:rPr>
              <a:t>Цётка</a:t>
            </a:r>
            <a:r>
              <a:rPr lang="ru-RU" sz="2800" dirty="0">
                <a:solidFill>
                  <a:srgbClr val="00B050"/>
                </a:solidFill>
              </a:rPr>
              <a:t> (</a:t>
            </a:r>
            <a:r>
              <a:rPr lang="ru-RU" sz="2800" dirty="0" err="1">
                <a:solidFill>
                  <a:srgbClr val="00B050"/>
                </a:solidFill>
              </a:rPr>
              <a:t>сапр</a:t>
            </a:r>
            <a:r>
              <a:rPr lang="ru-RU" sz="2800" dirty="0">
                <a:solidFill>
                  <a:srgbClr val="00B050"/>
                </a:solidFill>
              </a:rPr>
              <a:t>. </a:t>
            </a:r>
            <a:r>
              <a:rPr lang="ru-RU" sz="2800" dirty="0" err="1">
                <a:solidFill>
                  <a:srgbClr val="00B050"/>
                </a:solidFill>
              </a:rPr>
              <a:t>Пашкевіч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rgbClr val="00B050"/>
                </a:solidFill>
              </a:rPr>
              <a:t>Алаіза</a:t>
            </a:r>
            <a:r>
              <a:rPr lang="ru-RU" sz="2800" dirty="0">
                <a:solidFill>
                  <a:srgbClr val="00B050"/>
                </a:solidFill>
              </a:rPr>
              <a:t>; 1876, </a:t>
            </a:r>
            <a:r>
              <a:rPr lang="ru-RU" sz="2800" dirty="0" err="1">
                <a:solidFill>
                  <a:srgbClr val="00B050"/>
                </a:solidFill>
              </a:rPr>
              <a:t>Шчуч</a:t>
            </a:r>
            <a:r>
              <a:rPr lang="ru-RU" sz="2800" dirty="0">
                <a:solidFill>
                  <a:srgbClr val="00B050"/>
                </a:solidFill>
              </a:rPr>
              <a:t>. р-н - 1916), </a:t>
            </a:r>
            <a:r>
              <a:rPr lang="ru-RU" sz="2800" dirty="0" err="1">
                <a:solidFill>
                  <a:srgbClr val="00B050"/>
                </a:solidFill>
              </a:rPr>
              <a:t>паэтка-рэвалюцыянерка</a:t>
            </a:r>
            <a:r>
              <a:rPr lang="ru-RU" sz="2800" dirty="0">
                <a:solidFill>
                  <a:srgbClr val="00B050"/>
                </a:solidFill>
              </a:rPr>
              <a:t> - 140 </a:t>
            </a:r>
            <a:r>
              <a:rPr lang="ru-RU" sz="2800" dirty="0" err="1">
                <a:solidFill>
                  <a:srgbClr val="00B050"/>
                </a:solidFill>
              </a:rPr>
              <a:t>гадоў</a:t>
            </a:r>
            <a:r>
              <a:rPr lang="ru-RU" sz="2800" dirty="0">
                <a:solidFill>
                  <a:srgbClr val="00B050"/>
                </a:solidFill>
              </a:rPr>
              <a:t> з дня </a:t>
            </a:r>
            <a:r>
              <a:rPr lang="ru-RU" sz="2800" dirty="0" err="1">
                <a:solidFill>
                  <a:srgbClr val="00B050"/>
                </a:solidFill>
              </a:rPr>
              <a:t>нараджэння</a:t>
            </a:r>
            <a:endParaRPr lang="ru-RU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71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4248472" cy="56149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499992" y="1628800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000" dirty="0">
                <a:solidFill>
                  <a:srgbClr val="00B050"/>
                </a:solidFill>
              </a:rPr>
              <a:t>15 мая - </a:t>
            </a:r>
            <a:r>
              <a:rPr lang="ru-RU" sz="4000" dirty="0" err="1">
                <a:solidFill>
                  <a:srgbClr val="00B050"/>
                </a:solidFill>
              </a:rPr>
              <a:t>Сачанка</a:t>
            </a:r>
            <a:r>
              <a:rPr lang="ru-RU" sz="4000" dirty="0">
                <a:solidFill>
                  <a:srgbClr val="00B050"/>
                </a:solidFill>
              </a:rPr>
              <a:t> </a:t>
            </a:r>
            <a:r>
              <a:rPr lang="ru-RU" sz="4000" dirty="0" err="1">
                <a:solidFill>
                  <a:srgbClr val="00B050"/>
                </a:solidFill>
              </a:rPr>
              <a:t>Барыс</a:t>
            </a:r>
            <a:r>
              <a:rPr lang="ru-RU" sz="4000" dirty="0">
                <a:solidFill>
                  <a:srgbClr val="00B050"/>
                </a:solidFill>
              </a:rPr>
              <a:t> (1936 - 1995), </a:t>
            </a:r>
            <a:r>
              <a:rPr lang="ru-RU" sz="4000" dirty="0" err="1">
                <a:solidFill>
                  <a:srgbClr val="00B050"/>
                </a:solidFill>
              </a:rPr>
              <a:t>пісьменнік</a:t>
            </a:r>
            <a:r>
              <a:rPr lang="ru-RU" sz="4000" dirty="0">
                <a:solidFill>
                  <a:srgbClr val="00B050"/>
                </a:solidFill>
              </a:rPr>
              <a:t> - 80 </a:t>
            </a:r>
            <a:r>
              <a:rPr lang="ru-RU" sz="4000" dirty="0" err="1">
                <a:solidFill>
                  <a:srgbClr val="00B050"/>
                </a:solidFill>
              </a:rPr>
              <a:t>гадоў</a:t>
            </a:r>
            <a:r>
              <a:rPr lang="ru-RU" sz="4000" dirty="0">
                <a:solidFill>
                  <a:srgbClr val="00B050"/>
                </a:solidFill>
              </a:rPr>
              <a:t> з дня </a:t>
            </a:r>
            <a:r>
              <a:rPr lang="ru-RU" sz="4000" dirty="0" err="1">
                <a:solidFill>
                  <a:srgbClr val="00B050"/>
                </a:solidFill>
              </a:rPr>
              <a:t>нараджэння</a:t>
            </a:r>
            <a:endParaRPr lang="ru-RU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99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48680"/>
            <a:ext cx="3737608" cy="561662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421176" y="1587277"/>
            <a:ext cx="4572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16 мая -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</a:rPr>
              <a:t>Вітка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</a:rPr>
              <a:t>Васіль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</a:rPr>
              <a:t>сапр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. Крысько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</a:rPr>
              <a:t>Цімох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</a:rPr>
              <a:t>Васільевіч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; 1911 - 1996),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</a:rPr>
              <a:t>паэт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</a:rPr>
              <a:t>пісьменнік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</a:rPr>
              <a:t>крытык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</a:rPr>
              <a:t>Заслужаны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</a:rPr>
              <a:t>дзеяч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 культуры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</a:rPr>
              <a:t>Беларусі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 - 105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</a:rPr>
              <a:t>гадоў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 з дня </a:t>
            </a:r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</a:rPr>
              <a:t>нараджэння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18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905</Words>
  <Application>Microsoft Office PowerPoint</Application>
  <PresentationFormat>Экран (4:3)</PresentationFormat>
  <Paragraphs>154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Olya</dc:creator>
  <cp:lastModifiedBy>Olya</cp:lastModifiedBy>
  <cp:revision>7</cp:revision>
  <dcterms:created xsi:type="dcterms:W3CDTF">2016-03-11T16:54:25Z</dcterms:created>
  <dcterms:modified xsi:type="dcterms:W3CDTF">2016-03-11T18:06:23Z</dcterms:modified>
</cp:coreProperties>
</file>