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9" r:id="rId3"/>
    <p:sldId id="271" r:id="rId4"/>
    <p:sldId id="272" r:id="rId5"/>
    <p:sldId id="273" r:id="rId6"/>
    <p:sldId id="264" r:id="rId7"/>
    <p:sldId id="284" r:id="rId8"/>
    <p:sldId id="266" r:id="rId9"/>
    <p:sldId id="267" r:id="rId10"/>
    <p:sldId id="269" r:id="rId11"/>
    <p:sldId id="279" r:id="rId12"/>
    <p:sldId id="285" r:id="rId13"/>
    <p:sldId id="278" r:id="rId14"/>
    <p:sldId id="275" r:id="rId15"/>
    <p:sldId id="288" r:id="rId16"/>
    <p:sldId id="287" r:id="rId17"/>
    <p:sldId id="286" r:id="rId18"/>
    <p:sldId id="289" r:id="rId19"/>
    <p:sldId id="291" r:id="rId20"/>
    <p:sldId id="290" r:id="rId2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C89EF96-8CEA-46FF-86C4-4CE0E7609802}" styleName="Светлый стиль 3 -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2" d="100"/>
          <a:sy n="62" d="100"/>
        </p:scale>
        <p:origin x="1626" y="2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516624"/>
            <a:ext cx="7315200" cy="2595025"/>
          </a:xfrm>
        </p:spPr>
        <p:txBody>
          <a:bodyPr>
            <a:normAutofit/>
          </a:bodyPr>
          <a:lstStyle>
            <a:lvl1pPr>
              <a:defRPr sz="48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5166530"/>
            <a:ext cx="7315200" cy="1144632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7636-2333-4DEA-9ADF-EFD5DEE65AEC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F2115129-41BC-4EDF-AAE3-6B8A7EE386E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7636-2333-4DEA-9ADF-EFD5DEE65AEC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5129-41BC-4EDF-AAE3-6B8A7EE386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248400" y="1826709"/>
            <a:ext cx="1492499" cy="448445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4524" y="1826709"/>
            <a:ext cx="5241476" cy="448445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7636-2333-4DEA-9ADF-EFD5DEE65AEC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5129-41BC-4EDF-AAE3-6B8A7EE386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7636-2333-4DEA-9ADF-EFD5DEE65AEC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5129-41BC-4EDF-AAE3-6B8A7EE386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017572"/>
            <a:ext cx="7315200" cy="1293592"/>
          </a:xfrm>
        </p:spPr>
        <p:txBody>
          <a:bodyPr anchor="t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3865097"/>
            <a:ext cx="7315200" cy="10984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7636-2333-4DEA-9ADF-EFD5DEE65AEC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5129-41BC-4EDF-AAE3-6B8A7EE386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7636-2333-4DEA-9ADF-EFD5DEE65AEC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5129-41BC-4EDF-AAE3-6B8A7EE386EF}" type="slidenum">
              <a:rPr lang="ru-RU" smtClean="0"/>
              <a:t>‹#›</a:t>
            </a:fld>
            <a:endParaRPr lang="ru-RU"/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>
          <a:xfrm>
            <a:off x="914400" y="2743200"/>
            <a:ext cx="3566160" cy="359359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81728" y="2743200"/>
            <a:ext cx="3566160" cy="35956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6348" y="2743200"/>
            <a:ext cx="336499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85144" y="2743200"/>
            <a:ext cx="3362062" cy="621792"/>
          </a:xfrm>
        </p:spPr>
        <p:txBody>
          <a:bodyPr anchor="b">
            <a:noAutofit/>
          </a:bodyPr>
          <a:lstStyle>
            <a:lvl1pPr marL="0" indent="0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7636-2333-4DEA-9ADF-EFD5DEE65AEC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5129-41BC-4EDF-AAE3-6B8A7EE386E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914400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81727" y="3383280"/>
            <a:ext cx="3566160" cy="29535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7636-2333-4DEA-9ADF-EFD5DEE65AEC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5129-41BC-4EDF-AAE3-6B8A7EE386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7636-2333-4DEA-9ADF-EFD5DEE65AEC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5129-41BC-4EDF-AAE3-6B8A7EE386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5362"/>
            <a:ext cx="2950936" cy="2173015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21752" y="1826709"/>
            <a:ext cx="4207848" cy="4476614"/>
          </a:xfrm>
        </p:spPr>
        <p:txBody>
          <a:bodyPr anchor="ctr"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61095"/>
            <a:ext cx="2950936" cy="224538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7636-2333-4DEA-9ADF-EFD5DEE65AEC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5129-41BC-4EDF-AAE3-6B8A7EE386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1828800"/>
            <a:ext cx="2953512" cy="2176272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191000" y="2286000"/>
            <a:ext cx="4038600" cy="3352800"/>
          </a:xfrm>
          <a:solidFill>
            <a:schemeClr val="accent2"/>
          </a:solidFill>
          <a:ln w="12700">
            <a:noFill/>
          </a:ln>
          <a:effectLst>
            <a:reflection blurRad="12700" stA="30000" endPos="30000" dist="31750" dir="5400000" sy="-100000" algn="bl" rotWithShape="0"/>
          </a:effectLst>
          <a:scene3d>
            <a:camera prst="perspectiveRight" fov="2700000">
              <a:rot lat="240000" lon="900000" rev="0"/>
            </a:camera>
            <a:lightRig rig="threePt" dir="t">
              <a:rot lat="0" lon="0" rev="2700000"/>
            </a:lightRig>
          </a:scene3d>
          <a:sp3d/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4059936"/>
            <a:ext cx="2953512" cy="224942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E27636-2333-4DEA-9ADF-EFD5DEE65AEC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115129-41BC-4EDF-AAE3-6B8A7EE386E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1000">
              <a:schemeClr val="tx2">
                <a:lumMod val="25000"/>
              </a:schemeClr>
            </a:gs>
            <a:gs pos="12000">
              <a:schemeClr val="tx2">
                <a:lumMod val="10000"/>
              </a:schemeClr>
            </a:gs>
            <a:gs pos="86000">
              <a:schemeClr val="tx2">
                <a:lumMod val="33000"/>
              </a:schemeClr>
            </a:gs>
            <a:gs pos="100000">
              <a:schemeClr val="tx2">
                <a:lumMod val="36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8435268" y="573807"/>
            <a:ext cx="86236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8569419" y="573807"/>
            <a:ext cx="576072" cy="572316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4400" y="1544715"/>
            <a:ext cx="7315200" cy="115409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2769833"/>
            <a:ext cx="7315200" cy="353952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07690" y="548797"/>
            <a:ext cx="1189132" cy="29791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alpha val="50000"/>
                  </a:schemeClr>
                </a:solidFill>
              </a:defRPr>
            </a:lvl1pPr>
          </a:lstStyle>
          <a:p>
            <a:fld id="{ADE27636-2333-4DEA-9ADF-EFD5DEE65AEC}" type="datetimeFigureOut">
              <a:rPr lang="ru-RU" smtClean="0"/>
              <a:t>17.03.2024</a:t>
            </a:fld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314415" y="548797"/>
            <a:ext cx="941203" cy="30175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F2115129-41BC-4EDF-AAE3-6B8A7EE386EF}" type="slidenum">
              <a:rPr lang="ru-RU" smtClean="0"/>
              <a:t>‹#›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08688" y="855956"/>
            <a:ext cx="2246489" cy="301227"/>
          </a:xfrm>
          <a:prstGeom prst="rect">
            <a:avLst/>
          </a:prstGeom>
        </p:spPr>
        <p:txBody>
          <a:bodyPr vert="horz" lIns="91440" tIns="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914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1430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6002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8288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indent="-182880" algn="l" defTabSz="914400" rtl="0" eaLnBrk="1" latinLnBrk="0" hangingPunct="1">
        <a:spcBef>
          <a:spcPct val="20000"/>
        </a:spcBef>
        <a:buClr>
          <a:schemeClr val="tx2"/>
        </a:buClr>
        <a:buFont typeface="Wingdings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115616" y="260648"/>
            <a:ext cx="748883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Государственное учреждение образования</a:t>
            </a:r>
          </a:p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«Комсомольская средняя школа»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Речицкого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района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2512" y="2276872"/>
            <a:ext cx="7992888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ШАГ. «Родина моя Беларусь в лицах. Преданные делу и стране» (о государственных деятелях, представителях органов государственного управления)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Подзаголовок 1"/>
          <p:cNvSpPr>
            <a:spLocks noGrp="1"/>
          </p:cNvSpPr>
          <p:nvPr>
            <p:ph type="subTitle" idx="1"/>
          </p:nvPr>
        </p:nvSpPr>
        <p:spPr>
          <a:xfrm>
            <a:off x="6228184" y="4657880"/>
            <a:ext cx="3780130" cy="1144632"/>
          </a:xfrm>
        </p:spPr>
        <p:txBody>
          <a:bodyPr>
            <a:norm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Подготовила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Абибак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Жанна 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Григорьевна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850744" y="6048052"/>
            <a:ext cx="38164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Комсомольск </a:t>
            </a:r>
            <a:r>
              <a:rPr lang="ru-RU" dirty="0" smtClean="0"/>
              <a:t>2024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524809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2" grpId="0" build="p"/>
      <p:bldP spid="5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44" y="1124744"/>
            <a:ext cx="8954857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известным допуском условности, в зависимости от характера функций и полномочий, республиканские органы государственного управления могут быть сведены в следующие группы:</a:t>
            </a:r>
          </a:p>
          <a:p>
            <a:pPr algn="just">
              <a:buFont typeface="+mj-lt"/>
              <a:buAutoNum type="arabicPeriod"/>
            </a:pPr>
            <a:r>
              <a:rPr lang="ru-R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органы, осуществляющие руководство отраслями, например Министерство здравоохранения, Министерство сельского хозяйства и продовольствия, Министерство торговли;</a:t>
            </a:r>
          </a:p>
          <a:p>
            <a:pPr algn="just">
              <a:buFont typeface="+mj-lt"/>
              <a:buAutoNum type="arabicPeriod"/>
            </a:pPr>
            <a:r>
              <a:rPr lang="ru-R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по определенным общегосударственным социально-экономическим и иным проблемам, например Министерство экономики, Министерство социальной защиты;</a:t>
            </a:r>
          </a:p>
          <a:p>
            <a:pPr algn="just">
              <a:buFont typeface="+mj-lt"/>
              <a:buAutoNum type="arabicPeriod"/>
            </a:pPr>
            <a:r>
              <a:rPr lang="ru-R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контроля и надзора, осуществляющие в пределах предоставленной им компетенции специализированные функции вневедомственного значения, например Министерство природных ресурсов и охраны окружающей среды;</a:t>
            </a:r>
          </a:p>
          <a:p>
            <a:pPr algn="just">
              <a:buFont typeface="+mj-lt"/>
              <a:buAutoNum type="arabicPeriod"/>
            </a:pPr>
            <a:r>
              <a:rPr lang="ru-RU" sz="20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иные органы, включающие специфические, но своему характеру функции, например Министерство по чрезвычайным ситуациям, Государственный комитет финансовых расследований.</a:t>
            </a:r>
            <a:endParaRPr lang="ru-RU" sz="2000" b="0" i="0" dirty="0">
              <a:solidFill>
                <a:srgbClr val="FFFF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373769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055" y="1340768"/>
            <a:ext cx="893279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Республики Беларусь - республиканский орган государственного управления (функциональный или отраслевой), проводящий государственную политику, осуществляющий регулирование и управление в установленной сфере деятельности и координирующий деятельность в этой сфере других республиканских органов государственного управления.</a:t>
            </a:r>
          </a:p>
          <a:p>
            <a:pPr algn="just"/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Перечень министерств устанавливается указом Президента Республики Беларусь, его же указами назначаются на должность и освобождаются от должности министры.</a:t>
            </a:r>
            <a:endParaRPr lang="ru-RU" sz="2400" b="0" i="0" dirty="0">
              <a:solidFill>
                <a:srgbClr val="FFFF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19960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1348" y="1340768"/>
            <a:ext cx="8936244" cy="33843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Государственный комитет Республики Беларусь - республиканский орган государственного управления, проводящий государственную политику, осуществляющий регулирование и управление в конкретной сфере деятельности.</a:t>
            </a:r>
          </a:p>
          <a:p>
            <a:pPr algn="just"/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Государственные комитеты образуются на основании указа Президента Республики Беларусь.</a:t>
            </a:r>
          </a:p>
          <a:p>
            <a:pPr algn="just"/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Возглавляет государственный комитет председатель, который назначается на должность и освобождается от должности Президентом Республики Беларусь.</a:t>
            </a:r>
          </a:p>
        </p:txBody>
      </p:sp>
    </p:spTree>
    <p:extLst>
      <p:ext uri="{BB962C8B-B14F-4D97-AF65-F5344CB8AC3E}">
        <p14:creationId xmlns:p14="http://schemas.microsoft.com/office/powerpoint/2010/main" val="10753619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268760"/>
            <a:ext cx="8856984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Комитет при Совете Министров Республики Беларусь - республиканский орган государственного управления, осуществляющий специальные функции (исполнительные, контрольные, регулирующие и другие) в установленных сферах ведения.</a:t>
            </a:r>
          </a:p>
        </p:txBody>
      </p:sp>
    </p:spTree>
    <p:extLst>
      <p:ext uri="{BB962C8B-B14F-4D97-AF65-F5344CB8AC3E}">
        <p14:creationId xmlns:p14="http://schemas.microsoft.com/office/powerpoint/2010/main" val="8878513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548680"/>
            <a:ext cx="8964488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Президент является 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Главой </a:t>
            </a:r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государства</a:t>
            </a:r>
          </a:p>
          <a:p>
            <a:pPr algn="just"/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Президент</a:t>
            </a:r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олицетворяет единство народа;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гарантирует реализацию основных направлений внутренней и внешней политики;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представляет Республику Беларусь в отношениях с другими государствами и международными организациями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>
              <a:buFont typeface="Arial" panose="020B0604020202020204" pitchFamily="34" charset="0"/>
              <a:buChar char="•"/>
            </a:pPr>
            <a:endParaRPr lang="ru-RU" sz="2400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</a:rPr>
              <a:t>Президент Республики Беларусь</a:t>
            </a:r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принимает меры по охране суверенитета Республики Беларусь, ее национальной безопасности и территориальной целостности;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обеспечивает политическую и экономическую стабильность, преемственность и взаимодействие органов государственной власти;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</a:rPr>
              <a:t>осуществляет посредничество между органами государственной власти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  <a:endParaRPr lang="ru-RU" sz="2400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62282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526" y="476672"/>
            <a:ext cx="9014970" cy="59400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</a:rPr>
              <a:t>Президент Республики Беларусь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</a:rPr>
              <a:t>назначает: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</a:rPr>
              <a:t>республиканские референдумы;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</a:rPr>
              <a:t>очередные и внеочередные выборы в Палату представителей, Совет Республики и местные представительные органы;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</a:rPr>
              <a:t>распускает палаты в случаях и в порядке, предусмотренных Конституцией;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</a:rPr>
              <a:t>образует, упраздняет и реорганизует </a:t>
            </a: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Администрацию Президента, 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</a:rPr>
              <a:t>другие государственные органы и иные организации, а также консультативно-совещательные и иные органы при Президенте, определяет их статус;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</a:rPr>
              <a:t>с предварительного согласия Палаты представителей назначает на должность Премьер-министра;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</a:rPr>
              <a:t>определяет структуру Правительства Республики Беларусь, назначает на должность и освобождает от должности заместителей Премьер-министра, министров и других членов Правительства, принимает решение об отставке Правительства или его членов;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</a:rPr>
              <a:t>с предварительного согласия Совета Республики назначает на должность Генерального прокурора, Председателя Комитета государственного контроля, Председателя и членов Правления Национального банка и освобождает их от должности по основаниям, предусмотренным законом.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</a:rPr>
              <a:t>назначает судей судов общей юрисдикции и освобождает их от должности по основаниям, предусмотренным законом, если иное не определено Конституцией.</a:t>
            </a:r>
          </a:p>
          <a:p>
            <a:r>
              <a:rPr lang="ru-RU" sz="1000" dirty="0">
                <a:solidFill>
                  <a:srgbClr val="FFFF00"/>
                </a:solidFill>
              </a:rPr>
              <a:t/>
            </a:r>
            <a:br>
              <a:rPr lang="ru-RU" sz="1000" dirty="0">
                <a:solidFill>
                  <a:srgbClr val="FFFF00"/>
                </a:solidFill>
              </a:rPr>
            </a:br>
            <a:endParaRPr lang="ru-RU" sz="1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047845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692696"/>
            <a:ext cx="8964488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solidFill>
                  <a:srgbClr val="FFFF00"/>
                </a:solidFill>
                <a:latin typeface="Times New Roman" panose="02020603050405020304" pitchFamily="18" charset="0"/>
              </a:rPr>
              <a:t>Президент Республики Беларусь</a:t>
            </a: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:</a:t>
            </a:r>
          </a:p>
          <a:p>
            <a:pPr algn="just"/>
            <a:endParaRPr lang="ru-RU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</a:rPr>
              <a:t>обращается с посланиями к народу Республики Беларусь о положении в государстве и об основных направлениях внутренней и внешней политики;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</a:rPr>
              <a:t>обращается с ежегодными посланиями к Парламенту, которые заслушиваются на Всебелорусском народном собрании; имеет право участвовать в работе Парламента и его органов, выступать перед ними в любое время с речью или сообщением;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</a:rPr>
              <a:t>имеет право председательствовать на заседаниях Правительства Республики Беларусь;</a:t>
            </a:r>
          </a:p>
          <a:p>
            <a:pPr algn="just">
              <a:buFont typeface="+mj-lt"/>
              <a:buAutoNum type="arabicPeriod"/>
            </a:pP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</a:rPr>
              <a:t>назначает представителей Президента в Парламенте, помощников, уполномоченных и других должностных лиц, должности которых определены в соответствии с законодательством, если иное не предусмотрено Конституцией</a:t>
            </a: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solidFill>
                <a:srgbClr val="FFFF00"/>
              </a:solidFill>
              <a:latin typeface="Times New Roman" panose="02020603050405020304" pitchFamily="18" charset="0"/>
            </a:endParaRPr>
          </a:p>
          <a:p>
            <a:pPr algn="just"/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</a:rPr>
              <a:t>К компетенции Президента относится также решение вопросов: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о 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</a:rPr>
              <a:t>приеме в гражданство Республики Беларусь, его прекращении и предоставлении убежища;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о 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</a:rPr>
              <a:t>награждении государственными наградами, присвоении классных чинов и званий, лишении государственных наград, классных чинов и званий по основаниям, предусмотренным законом;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</a:rPr>
              <a:t> о 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</a:rPr>
              <a:t>помиловании осужденных.</a:t>
            </a:r>
            <a:endParaRPr lang="ru-RU" dirty="0">
              <a:solidFill>
                <a:srgbClr val="FFFF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09479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028" y="836712"/>
            <a:ext cx="9144000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Родился 30 августа 1954 года в </a:t>
            </a:r>
            <a:r>
              <a:rPr lang="ru-RU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г.п.Копысь</a:t>
            </a: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Оршанского района Витебской области. Учился в Александрийской средней школе Шкловского района. </a:t>
            </a:r>
            <a:b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 Александра Лукашенко два высших образования. В 1975 году окончил Могилевский государственный педагогический институт им. </a:t>
            </a:r>
            <a:r>
              <a:rPr lang="ru-RU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А.А.Кулешова</a:t>
            </a: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 дипломом историка. В 1985 году - Белорусскую сельскохозяйственную академию, получив специальность "экономист".</a:t>
            </a:r>
            <a:b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1975 году Александр Лукашенко был призван в армию, служил в пограничных войсках, был инструктором политотдела Западного пограничного округа (</a:t>
            </a:r>
            <a:r>
              <a:rPr lang="ru-RU" dirty="0" err="1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г.Брест</a:t>
            </a: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). В 1980-1982 годах - служба в рядах Советской Армии в должности заместителя командира роты по политработе воинской части.</a:t>
            </a:r>
            <a:b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r>
              <a:rPr lang="ru-RU" dirty="0" smtClean="0">
                <a:solidFill>
                  <a:srgbClr val="FFFF00"/>
                </a:solidFill>
              </a:rPr>
              <a:t/>
            </a:r>
            <a:br>
              <a:rPr lang="ru-RU" dirty="0" smtClean="0">
                <a:solidFill>
                  <a:srgbClr val="FFFF00"/>
                </a:solidFill>
              </a:rPr>
            </a:br>
            <a:endParaRPr lang="ru-RU" sz="1000" dirty="0">
              <a:solidFill>
                <a:srgbClr val="FFFF00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67544" y="188640"/>
            <a:ext cx="8837303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</a:t>
            </a:r>
            <a:r>
              <a:rPr lang="ru-RU" sz="2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Республики Беларусь </a:t>
            </a:r>
            <a:endParaRPr lang="ru-RU" sz="2400" b="1" dirty="0" smtClean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 Григорьевич Лукашенко</a:t>
            </a:r>
            <a:endParaRPr lang="ru-RU" sz="24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8194" name="Picture 2" descr="https://avatars.mds.yandex.net/get-marketpic/1544503/pic42f6b021d3546bc0cc99884b4ac6eadc/ori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974"/>
          <a:stretch/>
        </p:blipFill>
        <p:spPr bwMode="auto">
          <a:xfrm>
            <a:off x="6948265" y="3917612"/>
            <a:ext cx="2203764" cy="29520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021925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714" y="1052736"/>
            <a:ext cx="8964488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1977 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1990 год - Александр Лукашенко прошел все ступени народной школы управленца. По комсомольской линии: секретарь комитета комсомола отдела </a:t>
            </a:r>
            <a:r>
              <a:rPr lang="ru-RU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продторговли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г</a:t>
            </a: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Могилева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инструктор Октябрьского райисполкома г</a:t>
            </a: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Могилева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ответственный секретарь общества "Знание" г</a:t>
            </a: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Шклова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Опыт "от земли": заместитель председателя колхоза "Ударник" Шкловского района, заместитель директора комбината строительных материалов г</a:t>
            </a: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Шклова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секретарь парткома колхоза </a:t>
            </a:r>
            <a:r>
              <a:rPr lang="ru-RU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им.В.И.Ленина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В 33 года Александр Лукашенко возглавил совхоз "Городец" Шкловского района (руководил им с 1987 по 1994 год).</a:t>
            </a:r>
            <a:b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1990 году Александр Лукашенко был избран народным депутатом Верховного Совета БССР. Возглавлял комиссию Верховного Совета по изучению деятельности коммерческих структур, созданных при государственных органах управления. В июне 1993 года возглавил парламентскую комиссию по борьбе с коррупцией.</a:t>
            </a:r>
            <a:b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 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июля 1994 года после сложной борьбы с пятью другими кандидатами Александр Лукашенко избран Президентом Республики Беларусь. Во втором туре голосования, где его соперником стал Председатель Совета Министров </a:t>
            </a:r>
            <a:r>
              <a:rPr lang="ru-RU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В.Кебич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Александра Лукашенко поддержали 80,3% принявших участие в голосовании граждан. Первые годы Президентства полностью были посвящены выполнению главного обещания, данного избирателям, - "отвести страну от пропасти".</a:t>
            </a:r>
            <a:b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FF00"/>
                </a:solidFill>
              </a:rPr>
              <a:t/>
            </a:r>
            <a:br>
              <a:rPr lang="ru-RU" dirty="0">
                <a:solidFill>
                  <a:srgbClr val="FFFF00"/>
                </a:solidFill>
              </a:rPr>
            </a:br>
            <a:r>
              <a:rPr lang="ru-RU" sz="1000" dirty="0">
                <a:solidFill>
                  <a:srgbClr val="FFFF00"/>
                </a:solidFill>
              </a:rPr>
              <a:t/>
            </a:r>
            <a:br>
              <a:rPr lang="ru-RU" sz="1000" dirty="0">
                <a:solidFill>
                  <a:srgbClr val="FFFF00"/>
                </a:solidFill>
              </a:rPr>
            </a:br>
            <a:r>
              <a:rPr lang="ru-RU" sz="1000" dirty="0">
                <a:solidFill>
                  <a:srgbClr val="FFFF00"/>
                </a:solidFill>
              </a:rPr>
              <a:t/>
            </a:r>
            <a:br>
              <a:rPr lang="ru-RU" sz="1000" dirty="0">
                <a:solidFill>
                  <a:srgbClr val="FFFF00"/>
                </a:solidFill>
              </a:rPr>
            </a:br>
            <a:endParaRPr lang="ru-RU" sz="10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7154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7504" y="1268760"/>
            <a:ext cx="8856984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 </a:t>
            </a:r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2001 года Александр Лукашенко вновь избран Президентом Республики Беларусь. 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Основным </a:t>
            </a:r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приоритетом второго Президентского срока Александра Лукашенко стало укрепление национальной государственности на основе ускоренного социально-экономического развития страны. В итоге Беларусь первой на постсоветском пространстве преодолела экономическую разруху.</a:t>
            </a:r>
            <a:b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</a:t>
            </a:r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марта 2006 года состоялись выборы Президента Республики Беларусь. Александр Лукашенко был избран на третий </a:t>
            </a:r>
            <a:r>
              <a:rPr lang="ru-RU" sz="2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срок. Следующие </a:t>
            </a:r>
            <a:r>
              <a:rPr lang="ru-RU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пять лет активное экономическое развитие было направлено на улучшение качества жизни людей, борьбу с бюрократизмом. Беларусь в полной мере сформировалась как развитое социальное государство.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3080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91573" y="332656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err="1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Авхимович</a:t>
            </a:r>
            <a:r>
              <a:rPr lang="ru-RU" sz="28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Николай Ефремович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91573" y="1196752"/>
            <a:ext cx="8776898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Авхимович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Николай Ефремович (1.1.1907, г. Борисов – 12.9.1996), партийный и государственный деятель БССР. Окончил Коммунистический университет им. Ленина в Минске (1933), Высшую партийную школу при ЦК ВКП(б) (1948). В 1940–1947 секретарь ЦК КПБ. В годы Великой Отечественной войны на фронте; один из организаторов партизанского движения и патриотического подполья в Минской и </a:t>
            </a:r>
            <a:r>
              <a:rPr lang="ru-RU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Полесской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областях. С 1948 1-й секретарь Гомельского, Гродненского обкомов КПБ, в 1953–1956 2-й секретарь ЦК КПБ. В 1956–1959 Председатель СМ БССР, с 1959 министр хлебопродуктов, в 1961–1973 – социального обеспечения БССР. Член ЦК КПБ в 1940–1973, ЦК КПСС в 1956–1961. Депутат Верховного Совета БССР в 1940–1974, Верховного Совета СССР в 1946–1962.</a:t>
            </a:r>
            <a:endParaRPr lang="ru-R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6" name="Picture 2" descr="АВХИМОВИЧ НИКОЛАЙ ЕФРЕМОВИ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48264" y="3809800"/>
            <a:ext cx="2195736" cy="3048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70433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3065" y="1124744"/>
            <a:ext cx="902995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Очередную 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победу </a:t>
            </a: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 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Лукашенко одержал 19 декабря 2010 года и был переизбран на пост Главы белорусского государства. В этот период широкомасштабная модернизация и техническое переоснащение позволили успешно преодолеть последствия мировых экономических кризисов. Президент выступил инициатором евразийских интеграционных проектов. В Минске заключаются соглашения о прекращении огня в Украине. Беларусь получает признание как донор международной безопасности.</a:t>
            </a:r>
            <a:b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 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октября 2015 года вновь избран Президентом Республики </a:t>
            </a: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Беларусь. 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Беларусь переходит на новый технологический этап: развивается цифровая экономика и атомная энергетика, реализуются масштабные инвестиционные проекты в различных сферах. В сложных международных условиях Беларусь отстаивает свои национальные интересы, укрепляет суверенитет и независимость, позиции на интеграционных площадках.</a:t>
            </a:r>
            <a:b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президентских выборах 9 августа </a:t>
            </a: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2020г. за 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Александра Лукашенко проголосовало 80,1% избирателей. В Беларуси, несмотря на имеющиеся </a:t>
            </a: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вызовы, обеспечивается 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устойчивая работа экономики, сохраняется социальная направленность. </a:t>
            </a:r>
            <a:r>
              <a:rPr lang="ru-RU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 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внешней политике страна остается открытой для конструктивного и взаимовыгодного сотрудничества со всеми без исключения партнерами, сохраняя приверженность имеющимся союзническим отношениям. </a:t>
            </a:r>
            <a:endParaRPr lang="ru-RU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22466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6663" y="484513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АДАМОВИЧ ИОСИФ АЛЕКСАНДРОВИЧ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136472" y="1213737"/>
            <a:ext cx="8863117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Адамович </a:t>
            </a:r>
            <a:r>
              <a:rPr lang="ru-RU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Язэп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(Иосиф) Александрович (7.1.1897, г. Борисов – 22.4.1937), государственный деятель БССР. С 1914 в армии, старший унтер-офицер, награждён 3 Георгиевскими крестами. С февраля 1918 в Красной Армии. С июля 1920 член Минского губернского ВРК БССР. С декабря 1920 нарком военных дел БССР, одновременно с 1921 нарком внутренних дел и заместитель председателя ЦИК и СНК  БССР. С 1927 член президиума ВСНХ СССР и председатель правления </a:t>
            </a:r>
            <a:r>
              <a:rPr lang="ru-RU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Сахаротреста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СССР, с 1932 начальник Камчатского акционерного общества и др. Член Центрального бюро в 1920-22, ЦК КП(б)Б в 1924-27. Член ЦИК БССР в 1920-27 и ЦИК СССР в 1924-29. В период репрессий покончил с собой.</a:t>
            </a:r>
          </a:p>
        </p:txBody>
      </p:sp>
      <p:pic>
        <p:nvPicPr>
          <p:cNvPr id="2050" name="Picture 2" descr="АДАМОВИЧ ИОСИФ АЛЕКСАНДРОВИЧ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7" y="3465285"/>
            <a:ext cx="2267744" cy="339271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544533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60648"/>
            <a:ext cx="799288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АКСЕНОВ АЛЕКСАНДР НИКИФОРОВИЧ</a:t>
            </a:r>
          </a:p>
        </p:txBody>
      </p:sp>
      <p:pic>
        <p:nvPicPr>
          <p:cNvPr id="3074" name="Picture 2" descr="АКСЕНОВ АЛЕКСАНДР НИКИФОРОВИ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630" y="3959383"/>
            <a:ext cx="2282374" cy="28986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5292" y="1293202"/>
            <a:ext cx="9036496" cy="25853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Аксёнов Александр Никифорович (родился 9.10.1924, д. </a:t>
            </a:r>
            <a:r>
              <a:rPr lang="ru-RU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Кунторовка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Ветковского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района), государственный и партийный деятель БССР. Окончил Высшую партийную школу при ЦК КПСС (1957). С 1954 1-й секретарь ЦК ЛКСМБ. С 1957 секретарь ЦК ВЛКСМ, с 1959 заместитель председателя КГБ при СМ БССР. С 1960 министр внутренних дел БССР, с 1965 1-й секретарь Витебского обкома КПБ, с 1971 2-й секретарь ЦК КПБ. В 1978–1983 Председатель СМ БССР. С 1983 чрезвычайный и полномочный посол СССР в ПНР. С 1985–1989 председатель Государственного комитета СССР по телевидению и радиовещанию. Член ЦК КПБ в 1956–1986, ЦК КПСС в 1976–1990. Депутат Верховного Совета БССР в 1955–1967, 1971–1983, Верховного Совета СССР в 1966–1984, 1986–1990.</a:t>
            </a:r>
          </a:p>
        </p:txBody>
      </p:sp>
    </p:spTree>
    <p:extLst>
      <p:ext uri="{BB962C8B-B14F-4D97-AF65-F5344CB8AC3E}">
        <p14:creationId xmlns:p14="http://schemas.microsoft.com/office/powerpoint/2010/main" val="18666368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30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024" y="260648"/>
            <a:ext cx="701012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БРОВИКОВ ВЛАДИМИР ИГНАТЬЕВИЧ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37024" y="1268760"/>
            <a:ext cx="8979442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Бровиков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Владимир Игнатьевич (12.5.1931, г. Ветка – 2.10.1992), советский партийный и государственный деятель, журналист, дипломат. Кандидат философских наук (1969). Окончил БГУ (1955), Академию общественных наук при ЦК КПСС (1969). С 1965 на журналистской и партийной работе в Витебской области. С 1969 редактор газеты «</a:t>
            </a:r>
            <a:r>
              <a:rPr lang="ru-RU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Віцебскі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рабочы</a:t>
            </a:r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», секретарь Витебского обкома КПБ. В 1972–1978 в аппарате ЦК КПСС. С 1978 2-й секретарь ЦК КПБ, с 1983 Председатель СМ БССР. В 1986–1990 чрезвычайный и полномочный посол СССР в Польше. Депутат Верховного Совета БССР в 1979–1989. Член ЦК и Бюро ЦК КПБ в 1978–1986, член ЦК КПСС в 1981–1990.</a:t>
            </a:r>
          </a:p>
        </p:txBody>
      </p:sp>
      <p:pic>
        <p:nvPicPr>
          <p:cNvPr id="4098" name="Picture 2" descr="БРОВИКОВ ВЛАДИМИР ИГНАТЬЕВИ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676650"/>
            <a:ext cx="2114550" cy="3181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2406453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188640"/>
            <a:ext cx="531921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ГАМАРНИК ЯН БОРИСОВИЧ</a:t>
            </a:r>
          </a:p>
        </p:txBody>
      </p:sp>
      <p:pic>
        <p:nvPicPr>
          <p:cNvPr id="5122" name="Picture 2" descr="ГАМАРНИК ЯН БОРИСОВИЧ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44209" y="3200670"/>
            <a:ext cx="2706688" cy="36573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07504" y="1196752"/>
            <a:ext cx="9036496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Гамарник Ян Борисович (14.6.1894, г. Житомир, Украина – 31.5.1937), советский партийный и военный деятель, армейский комиссар 1-го ранга (1935). С 1915 учился в Киевском университете. В 1918–1920 на партийной и советской работе на Украине, с 1923 – на Дальнем Востоке. В 1928–1929 1-й секретарь ЦК и член Бюро ЦК КП(б)Б, член РВС Белорусского военного округа. С 1930 заместитель наркома обороны и заместитель председателя РВС СССР. Член ЦК ВКП(б)Б в 1927–1937. Член ЦИК СССР и ЦИК БССР в 1929. В период репрессий 1937–1938 покончил жизнь самоубийством. Реабилитирован в 1953.</a:t>
            </a:r>
          </a:p>
        </p:txBody>
      </p:sp>
    </p:spTree>
    <p:extLst>
      <p:ext uri="{BB962C8B-B14F-4D97-AF65-F5344CB8AC3E}">
        <p14:creationId xmlns:p14="http://schemas.microsoft.com/office/powerpoint/2010/main" val="39055722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5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88504" y="260648"/>
            <a:ext cx="642829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МАЗУРОВ КИРИЛЛ ТРОФИМОВИЧ</a:t>
            </a:r>
          </a:p>
        </p:txBody>
      </p:sp>
      <p:pic>
        <p:nvPicPr>
          <p:cNvPr id="6146" name="Picture 2" descr="МАЗУРОВ КИРИЛЛ ТРОФИМОВИЧ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4336" y="4372996"/>
            <a:ext cx="1759918" cy="24850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Прямоугольник 5"/>
          <p:cNvSpPr/>
          <p:nvPr/>
        </p:nvSpPr>
        <p:spPr>
          <a:xfrm>
            <a:off x="-14336" y="1124744"/>
            <a:ext cx="9158336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Мазуров Кирилл Трофимович 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советский партийный и государственный деятель, один из организаторов и руководителей антифашистского подполья и партизанского движения в Беларуси в Великую Отечественную войну. Герой Социалистического Труда (1974). 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Окончил Гомельский автодорожный техникум (1933), Высшую партийную школу при ЦК ВКП(б) (1947). </a:t>
            </a:r>
            <a:r>
              <a:rPr lang="ru-RU" sz="1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1941 на фронте: политрук роты, командир батальона, инструктор политотдела 21-й армии (подполковник). 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сентября 1942 до конца 1943 на оккупированной территории Беларуси: представитель ЦШПД в партизанских соединениях Минской, </a:t>
            </a:r>
            <a:r>
              <a:rPr lang="ru-RU" sz="1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Полесской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Пинской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Барановичской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Брестской области, член Минского подпольного обкома КП(б)Б, секретарь ЦК ЛКСМБ. 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1943–1947 2-й, 1-й секретарь ЦК ЛКСМБ. </a:t>
            </a:r>
            <a:r>
              <a:rPr lang="ru-RU" sz="1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1949 2-й, 1-й секретарь Минского горкома, с 1950 1-й секретарь обкома партии. 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1953 Председатель СМ БССР, с 1956 1-й секретарь ЦК КПБ. В 1965–1978 1-й заместитель Председателя СМ СССР. С 1986 Председатель Всесоюзного совета ветеранов войны и труда, член Международной федерации борцов Сопротивления, с 1987 член Всесоюзного центрального совета профессиональных союзов. Член ЦК в 1949–1966, Бюро ЦК в 1952–1962, Президиума ЦК КПБ в 1962–1965. Член ЦК в 1956–1981 и его Президиума с 1965, член Политбюро ЦК КПСС в 1966–1978. Депутат Верховного Совета БССР в 1947–1967, член Президиума Верховного Совета БССР в 1950–1953, 1956–1965. Депутат Верховного Совета СССР в 1950–1979 и с 1980, член Президиума Верховного Совета СССР в 1958–1966. 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1956–1965 член Военного совета БВО. </a:t>
            </a:r>
          </a:p>
        </p:txBody>
      </p:sp>
    </p:spTree>
    <p:extLst>
      <p:ext uri="{BB962C8B-B14F-4D97-AF65-F5344CB8AC3E}">
        <p14:creationId xmlns:p14="http://schemas.microsoft.com/office/powerpoint/2010/main" val="35788506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79512" y="245452"/>
            <a:ext cx="575888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МАШЕРОВ ПЁТР МИРОНОВИЧ</a:t>
            </a:r>
          </a:p>
        </p:txBody>
      </p:sp>
      <p:pic>
        <p:nvPicPr>
          <p:cNvPr id="7170" name="Picture 2" descr="МАШЕРОВ ПЁТР МИРОНОВИЧ 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0526" y="4154916"/>
            <a:ext cx="1784214" cy="27030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-20526" y="1046373"/>
            <a:ext cx="905702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Партийный 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государственный деятель Беларуси, один из организаторов и руководителей антифашистского подполья и партизанского движения в Беларуси в годы Великой Отечественной войны. 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Герой Советского Союза (1944), Герой Социалистического Труда (1978). Окончил Витебский педагогический институт (1939). В 1939–1941 учитель физики и математики в </a:t>
            </a:r>
            <a:r>
              <a:rPr lang="ru-RU" sz="1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Россонской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средней школе Витебской области. В годы войны в августе 1941 создал и возглавил </a:t>
            </a:r>
            <a:r>
              <a:rPr lang="ru-RU" sz="1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Россонское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антифашистское подполье. С апреля 1942 командир партизанского отряда имени Щорса, действовавшего в </a:t>
            </a:r>
            <a:r>
              <a:rPr lang="ru-RU" sz="1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Россонском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Дриссенском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Освейском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р-нах БССР, в соседних районах РСФСР и Латвийской ССР. С марта 1943 комиссар партизанской бригады имени Рокоссовского Витебской области. С сентября 1943 1-й секретарь </a:t>
            </a:r>
            <a:r>
              <a:rPr lang="ru-RU" sz="1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Вилейского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подпольного обкома ЛКСМБ. С июля 1944 1-й секретарь </a:t>
            </a:r>
            <a:r>
              <a:rPr lang="ru-RU" sz="1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Молодечненского</a:t>
            </a:r>
            <a:r>
              <a:rPr lang="ru-RU" sz="1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обкома ЛКСМБ, с июля 1946 секретарь, с октября 1947 1-й секретарь ЦК ЛКСМБ. С июля 1954 2-й секретарь Минского, с августа 1955 1-й секретарь Брестского обкомов КПБ. С апреля 1959 секретарь, с декабря 1962 2-й секретарь, с марта 1965 1-й секретарь ЦК КПБ. Член ЦК с 1949, Бюро ЦК в 1959–1962 и с 1966, Президиума ЦК КПБ в 1962–1966. Член ЦК КПСС с 1964. Кандидат в члены Политбюро ЦК КПСС с 1966. Депутат Верховного Совета БССР в 1947–1955 и с 1959, член Президиума Верховного Совета БССР в 1951–1955 и с 1966. Депутат Верховного Совета СССР в 1950–1962 и с 1966, член Президиума Верховного Совета СССР с 1966. Погиб в автокатастрофе.</a:t>
            </a:r>
          </a:p>
        </p:txBody>
      </p:sp>
    </p:spTree>
    <p:extLst>
      <p:ext uri="{BB962C8B-B14F-4D97-AF65-F5344CB8AC3E}">
        <p14:creationId xmlns:p14="http://schemas.microsoft.com/office/powerpoint/2010/main" val="3976541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6" presetClass="entr" presetSubtype="37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91680" y="260648"/>
            <a:ext cx="734481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b="1" dirty="0" smtClean="0">
                <a:solidFill>
                  <a:srgbClr val="FFC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Органы государственного управления</a:t>
            </a:r>
            <a:endParaRPr lang="ru-RU" sz="2800" b="1" dirty="0">
              <a:solidFill>
                <a:srgbClr val="FFC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54779" y="1268760"/>
            <a:ext cx="889248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Министерства</a:t>
            </a:r>
          </a:p>
          <a:p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Государственные комитеты</a:t>
            </a:r>
          </a:p>
          <a:p>
            <a:r>
              <a:rPr lang="ru-RU" sz="2800" dirty="0" smtClean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Государственные организации, подчиненные Совету Министров Республики Беларусь</a:t>
            </a:r>
            <a:endParaRPr lang="ru-RU" sz="28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33970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">
        <p:split orient="vert"/>
      </p:transition>
    </mc:Choice>
    <mc:Fallback>
      <p:transition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6" presetClass="entr" presetSubtype="37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ерспектива">
  <a:themeElements>
    <a:clrScheme name="Базовая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Классическая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ерспектива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alpha val="100000"/>
                <a:satMod val="160000"/>
                <a:lumMod val="105000"/>
              </a:schemeClr>
            </a:gs>
            <a:gs pos="41000">
              <a:schemeClr val="phClr">
                <a:tint val="57000"/>
                <a:satMod val="180000"/>
                <a:lumMod val="99000"/>
              </a:schemeClr>
            </a:gs>
            <a:gs pos="100000">
              <a:schemeClr val="phClr">
                <a:tint val="80000"/>
                <a:satMod val="200000"/>
                <a:lumMod val="104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6000"/>
                <a:satMod val="130000"/>
                <a:lumMod val="114000"/>
              </a:schemeClr>
            </a:gs>
            <a:gs pos="60000">
              <a:schemeClr val="phClr">
                <a:tint val="100000"/>
                <a:satMod val="106000"/>
                <a:lumMod val="110000"/>
              </a:schemeClr>
            </a:gs>
            <a:gs pos="100000">
              <a:schemeClr val="phClr"/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47625" dist="38100" dir="5400000" sy="98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woPt" dir="br">
              <a:rot lat="0" lon="0" rev="8700000"/>
            </a:lightRig>
          </a:scene3d>
          <a:sp3d prstMaterial="matte">
            <a:bevelT w="25400" h="53975"/>
          </a:sp3d>
        </a:effectStyle>
        <a:effectStyle>
          <a:effectLst>
            <a:reflection blurRad="12700" stA="24000" endPos="28000" dist="50800" dir="5400000" sy="-100000" rotWithShape="0"/>
          </a:effectLst>
          <a:scene3d>
            <a:camera prst="orthographicFront">
              <a:rot lat="0" lon="0" rev="0"/>
            </a:camera>
            <a:lightRig rig="threePt" dir="t">
              <a:rot lat="0" lon="0" rev="4800000"/>
            </a:lightRig>
          </a:scene3d>
          <a:sp3d>
            <a:bevelT w="69850" h="3175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80000"/>
                <a:satMod val="100000"/>
                <a:lumMod val="100000"/>
              </a:schemeClr>
            </a:gs>
            <a:gs pos="65000">
              <a:schemeClr val="phClr">
                <a:tint val="100000"/>
                <a:shade val="95000"/>
                <a:satMod val="100000"/>
                <a:lumMod val="100000"/>
              </a:schemeClr>
            </a:gs>
            <a:gs pos="100000">
              <a:schemeClr val="phClr">
                <a:tint val="88000"/>
                <a:shade val="100000"/>
                <a:satMod val="400000"/>
                <a:lumMod val="1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  <a:satMod val="90000"/>
              </a:schemeClr>
              <a:schemeClr val="phClr">
                <a:shade val="92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Perspective</Template>
  <TotalTime>396</TotalTime>
  <Words>1703</Words>
  <Application>Microsoft Office PowerPoint</Application>
  <PresentationFormat>Экран (4:3)</PresentationFormat>
  <Paragraphs>73</Paragraphs>
  <Slides>20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4" baseType="lpstr">
      <vt:lpstr>Arial</vt:lpstr>
      <vt:lpstr>Times New Roman</vt:lpstr>
      <vt:lpstr>Wingdings</vt:lpstr>
      <vt:lpstr>Перспектива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KrotySOFT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Сестринский уход и наблюдение за пациентами с хроническим панкреатитом</dc:title>
  <dc:creator>Пользователь</dc:creator>
  <cp:lastModifiedBy>Виктория</cp:lastModifiedBy>
  <cp:revision>51</cp:revision>
  <dcterms:created xsi:type="dcterms:W3CDTF">2020-01-05T09:50:43Z</dcterms:created>
  <dcterms:modified xsi:type="dcterms:W3CDTF">2024-03-17T15:35:41Z</dcterms:modified>
</cp:coreProperties>
</file>