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7" r:id="rId5"/>
    <p:sldId id="279" r:id="rId6"/>
    <p:sldId id="265" r:id="rId7"/>
    <p:sldId id="258" r:id="rId8"/>
    <p:sldId id="259" r:id="rId9"/>
    <p:sldId id="260" r:id="rId10"/>
    <p:sldId id="270" r:id="rId11"/>
    <p:sldId id="263" r:id="rId12"/>
    <p:sldId id="264" r:id="rId13"/>
    <p:sldId id="266" r:id="rId14"/>
    <p:sldId id="278" r:id="rId15"/>
    <p:sldId id="280" r:id="rId16"/>
    <p:sldId id="267" r:id="rId17"/>
    <p:sldId id="268" r:id="rId18"/>
    <p:sldId id="269" r:id="rId19"/>
    <p:sldId id="271" r:id="rId20"/>
    <p:sldId id="272" r:id="rId21"/>
    <p:sldId id="273" r:id="rId22"/>
    <p:sldId id="274" r:id="rId23"/>
    <p:sldId id="275" r:id="rId24"/>
    <p:sldId id="277" r:id="rId25"/>
    <p:sldId id="276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FF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 autoAdjust="0"/>
    <p:restoredTop sz="9460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6" name="Picture 56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15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615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>
              <a:defRPr/>
            </a:pPr>
            <a:fld id="{BE864A15-D61C-435A-9C23-703D71DB0640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>
              <a:defRPr/>
            </a:pPr>
            <a:fld id="{BA6971C4-FC73-49C9-ABCA-4AD259C72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09447-5CFF-4E25-82F8-97D98519E997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58184-8E11-4D0F-BBAD-D32E2440B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457200"/>
            <a:ext cx="19431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56769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52FDB-5DED-4ED0-AF77-C0250B924F5C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4DBA5-C2D9-48DF-95AB-CCD760D2E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676400"/>
            <a:ext cx="6096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200400"/>
            <a:ext cx="6096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96000" y="6245225"/>
            <a:ext cx="16319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54B4B-F07C-4595-8031-D2472FBEBD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E81D7-5384-4040-9F11-307496E54A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2BE69-27A6-4611-948C-C83673CE9C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478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FC82-6D3B-4710-8713-15B6F695F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5770C-7BF0-4CD1-8E76-686E79269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8DD01-2D4D-4454-ADB9-2B1CC57BD4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9612D-DDDA-45E5-9F6A-DE953BBB2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54F45-EDE3-485B-9974-1B7D1D852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66A8A-5F6A-4A70-B06B-5296343685B7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C7D78-964B-4309-8546-5C4EC2145F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DBED7-E828-4777-8A22-E60E7853C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CEDB7-7FDC-479E-BCD8-9223B1FB5C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134100" y="457200"/>
            <a:ext cx="1562100" cy="5668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7800" y="457200"/>
            <a:ext cx="4533900" cy="5668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BC204-16F4-4D45-A63B-9DD595F2A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AD81C-A1E3-4557-BBE5-66EA16846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F79EB-F68A-457E-8884-BCDCE0DE9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B64F-BDE9-4C35-98C8-F7858C9DC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AA4D9-C055-4F10-9924-5ED0D11A4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7C3DE-F20B-4AAD-8956-EA1C3B899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8E62A-54E7-4F6D-8535-CAE5B80D7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84166-CA5B-4552-9535-CF4BA177EB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46E9F-B296-4305-9932-148C0384FBA7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18FE7-B990-4CDE-AAAC-8E8CC3AAAD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52925-96CC-425F-8AD6-052032B3A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2024F-E301-4A17-8CBC-3C572C0B8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0D2A9-F8E0-4B03-93A7-DF87E959F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89E8C-B6B5-4644-925C-921D4B47F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60732-8ACD-47EB-9712-733D7287C437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DF5E9-D3EF-4E06-B295-487F94873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B3736-5D93-45C4-AD2D-429B3305F02C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39161-B2E4-4368-9902-F0ACCDC3DF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76FD3-F5C8-491E-AA1A-DC6728CC11F9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9B7A2-CE20-4DE7-A009-88FAA5DA30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5DB30-92D0-40FC-B4AF-E5BBF002068E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B81D2-4889-449E-AA94-6AC31545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3B53B-6C99-47B6-815F-5F6A69B930EF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1CF0-300A-4787-936D-ED814DCCC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FD9AD-85EC-4971-9CC0-89929FF45CAB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DC70D-CA09-449F-883D-8D51D89A6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034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5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7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8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0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1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3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5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6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7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8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9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0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1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2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3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5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6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7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8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9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0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1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2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7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8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9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0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1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2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3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4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6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7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8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9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0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1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2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3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4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5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1033" name="Picture 56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05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30B127FF-5F1D-42D4-AF12-E5E3A1AD969B}" type="datetimeFigureOut">
              <a:rPr lang="ru-RU"/>
              <a:pPr>
                <a:defRPr/>
              </a:pPr>
              <a:t>08.12.2019</a:t>
            </a:fld>
            <a:endParaRPr lang="ru-RU"/>
          </a:p>
        </p:txBody>
      </p:sp>
      <p:sp>
        <p:nvSpPr>
          <p:cNvPr id="3605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05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CE1DBDA7-3CF9-4A67-885F-FEBC9905F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457200"/>
            <a:ext cx="624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752600"/>
            <a:ext cx="62484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600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9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9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5225"/>
            <a:ext cx="1622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981E95-CB36-4E40-A555-E95E175896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5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5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3BF509-7E6E-482B-A1F9-DEC13A3BF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000125" y="1071563"/>
            <a:ext cx="6400800" cy="3143250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latin typeface="Monotype Corsiva" pitchFamily="66" charset="0"/>
              </a:rPr>
              <a:t>«</a:t>
            </a:r>
            <a:r>
              <a:rPr lang="ru-RU" sz="4000" b="1" i="1" dirty="0" smtClean="0">
                <a:latin typeface="Monotype Corsiva" pitchFamily="66" charset="0"/>
              </a:rPr>
              <a:t>Да, путь познания не гладок.</a:t>
            </a:r>
          </a:p>
          <a:p>
            <a:pPr eaLnBrk="1" hangingPunct="1"/>
            <a:r>
              <a:rPr lang="ru-RU" sz="4000" b="1" i="1" dirty="0" smtClean="0">
                <a:latin typeface="Monotype Corsiva" pitchFamily="66" charset="0"/>
              </a:rPr>
              <a:t>Но знаем мы со школьных лет,</a:t>
            </a:r>
          </a:p>
          <a:p>
            <a:pPr eaLnBrk="1" hangingPunct="1"/>
            <a:r>
              <a:rPr lang="ru-RU" sz="4000" b="1" i="1" dirty="0" smtClean="0">
                <a:latin typeface="Monotype Corsiva" pitchFamily="66" charset="0"/>
              </a:rPr>
              <a:t>Загадок больше, чем разгадок,</a:t>
            </a:r>
          </a:p>
          <a:p>
            <a:pPr eaLnBrk="1" hangingPunct="1"/>
            <a:r>
              <a:rPr lang="ru-RU" sz="4000" b="1" i="1" dirty="0" smtClean="0">
                <a:latin typeface="Monotype Corsiva" pitchFamily="66" charset="0"/>
              </a:rPr>
              <a:t>И поискам предела нет!»</a:t>
            </a:r>
            <a:endParaRPr lang="ru-RU" sz="4000" dirty="0" smtClean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3933825"/>
            <a:ext cx="3559175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 bwMode="auto">
          <a:xfrm>
            <a:off x="2571750" y="2000250"/>
            <a:ext cx="2857500" cy="4000500"/>
          </a:xfrm>
          <a:prstGeom prst="rtTriangle">
            <a:avLst/>
          </a:prstGeom>
          <a:solidFill>
            <a:schemeClr val="accent4">
              <a:lumMod val="25000"/>
              <a:lumOff val="7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ru-RU">
              <a:latin typeface="Verdana" pitchFamily="34" charset="0"/>
              <a:cs typeface="+mn-cs"/>
            </a:endParaRPr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250825" y="357188"/>
            <a:ext cx="753588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200" b="1" i="1" dirty="0">
                <a:latin typeface="+mj-lt"/>
                <a:cs typeface="Times New Roman" pitchFamily="18" charset="0"/>
              </a:rPr>
              <a:t>№1. </a:t>
            </a:r>
            <a:r>
              <a:rPr lang="ru-RU" sz="3200" b="1" i="1" dirty="0" err="1">
                <a:latin typeface="+mj-lt"/>
                <a:cs typeface="Times New Roman" pitchFamily="18" charset="0"/>
              </a:rPr>
              <a:t>Знайдзіце</a:t>
            </a:r>
            <a:r>
              <a:rPr lang="ru-RU" sz="3200" b="1" i="1" dirty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+mj-lt"/>
                <a:cs typeface="Times New Roman" pitchFamily="18" charset="0"/>
              </a:rPr>
              <a:t>гіпатэнузу</a:t>
            </a:r>
            <a:r>
              <a:rPr lang="ru-RU" sz="3200" b="1" i="1" dirty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с</a:t>
            </a:r>
            <a:r>
              <a:rPr lang="ru-RU" sz="3200" b="1" i="1" dirty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+mj-lt"/>
                <a:cs typeface="Times New Roman" pitchFamily="18" charset="0"/>
              </a:rPr>
              <a:t>прамавугольнага</a:t>
            </a:r>
            <a:r>
              <a:rPr lang="ru-RU" sz="3200" b="1" i="1" dirty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+mj-lt"/>
                <a:cs typeface="Times New Roman" pitchFamily="18" charset="0"/>
              </a:rPr>
              <a:t>трохвугольніка</a:t>
            </a:r>
            <a:r>
              <a:rPr lang="en-US" sz="3200" b="1" i="1" dirty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>
                <a:latin typeface="+mj-lt"/>
                <a:cs typeface="Times New Roman" pitchFamily="18" charset="0"/>
              </a:rPr>
              <a:t>па </a:t>
            </a:r>
            <a:r>
              <a:rPr lang="ru-RU" sz="3200" b="1" i="1" dirty="0" err="1">
                <a:latin typeface="+mj-lt"/>
                <a:cs typeface="Times New Roman" pitchFamily="18" charset="0"/>
              </a:rPr>
              <a:t>дадзеным</a:t>
            </a:r>
            <a:r>
              <a:rPr lang="ru-RU" sz="3200" b="1" i="1" dirty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+mj-lt"/>
                <a:cs typeface="Times New Roman" pitchFamily="18" charset="0"/>
              </a:rPr>
              <a:t>катэтам</a:t>
            </a:r>
            <a:r>
              <a:rPr lang="ru-RU" sz="3200" b="1" i="1" dirty="0">
                <a:latin typeface="+mj-lt"/>
                <a:cs typeface="Times New Roman" pitchFamily="18" charset="0"/>
              </a:rPr>
              <a:t>: </a:t>
            </a:r>
            <a:r>
              <a:rPr lang="en-US" sz="32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a</a:t>
            </a:r>
            <a:r>
              <a:rPr lang="ru-RU" sz="3200" b="1" i="1" dirty="0">
                <a:latin typeface="+mj-lt"/>
                <a:cs typeface="Times New Roman" pitchFamily="18" charset="0"/>
              </a:rPr>
              <a:t>= 6 см, </a:t>
            </a:r>
            <a:r>
              <a:rPr lang="en-US" sz="32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b</a:t>
            </a:r>
            <a:r>
              <a:rPr lang="ru-RU" sz="3200" b="1" i="1" dirty="0">
                <a:latin typeface="+mj-lt"/>
                <a:cs typeface="Times New Roman" pitchFamily="18" charset="0"/>
              </a:rPr>
              <a:t>=8 см.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928813" y="3571875"/>
            <a:ext cx="5000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ru-RU" sz="44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3571875" y="5929313"/>
            <a:ext cx="8572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endParaRPr lang="ru-RU" sz="44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4143383" y="3500438"/>
            <a:ext cx="15716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en-US" sz="4400" b="1" i="1" dirty="0">
                <a:latin typeface="Times New Roman" pitchFamily="18" charset="0"/>
              </a:rPr>
              <a:t> - ?</a:t>
            </a:r>
            <a:endParaRPr lang="ru-RU" sz="4400" b="1" i="1" dirty="0">
              <a:latin typeface="Times New Roman" pitchFamily="18" charset="0"/>
            </a:endParaRPr>
          </a:p>
        </p:txBody>
      </p:sp>
      <p:graphicFrame>
        <p:nvGraphicFramePr>
          <p:cNvPr id="15367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5371" name="Формула" r:id="rId3" imgW="114151" imgH="215619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-32" y="428625"/>
            <a:ext cx="81359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3200" b="1" i="1" dirty="0" smtClean="0">
                <a:latin typeface="+mj-lt"/>
                <a:cs typeface="Times New Roman" pitchFamily="18" charset="0"/>
              </a:rPr>
              <a:t>№2. У </a:t>
            </a:r>
            <a:r>
              <a:rPr lang="ru-RU" sz="3200" b="1" i="1" dirty="0" err="1" smtClean="0">
                <a:latin typeface="+mj-lt"/>
                <a:cs typeface="Times New Roman" pitchFamily="18" charset="0"/>
              </a:rPr>
              <a:t>прамавугольным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+mj-lt"/>
                <a:cs typeface="Times New Roman" pitchFamily="18" charset="0"/>
              </a:rPr>
              <a:t>трохвугольніку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+mj-lt"/>
                <a:cs typeface="Times New Roman" pitchFamily="18" charset="0"/>
              </a:rPr>
              <a:t>вядомы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+mj-lt"/>
                <a:cs typeface="Times New Roman" pitchFamily="18" charset="0"/>
              </a:rPr>
              <a:t>катэт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a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=9 см і </a:t>
            </a:r>
            <a:r>
              <a:rPr lang="ru-RU" sz="3200" b="1" i="1" dirty="0" err="1" smtClean="0">
                <a:latin typeface="+mj-lt"/>
                <a:cs typeface="Times New Roman" pitchFamily="18" charset="0"/>
              </a:rPr>
              <a:t>гіпатэнуза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=41 см, </a:t>
            </a:r>
            <a:r>
              <a:rPr lang="ru-RU" sz="3200" b="1" i="1" dirty="0" err="1" smtClean="0">
                <a:latin typeface="+mj-lt"/>
                <a:cs typeface="Times New Roman" pitchFamily="18" charset="0"/>
              </a:rPr>
              <a:t>знайдзіце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+mj-lt"/>
                <a:cs typeface="Times New Roman" pitchFamily="18" charset="0"/>
              </a:rPr>
              <a:t>другі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+mj-lt"/>
                <a:cs typeface="Times New Roman" pitchFamily="18" charset="0"/>
              </a:rPr>
              <a:t>катэт</a:t>
            </a:r>
            <a:r>
              <a:rPr lang="ru-RU" sz="3200" b="1" i="1" dirty="0" smtClean="0">
                <a:latin typeface="+mj-lt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ый треугольник 2"/>
          <p:cNvSpPr/>
          <p:nvPr/>
        </p:nvSpPr>
        <p:spPr bwMode="auto">
          <a:xfrm>
            <a:off x="3286125" y="2071688"/>
            <a:ext cx="2857500" cy="4000500"/>
          </a:xfrm>
          <a:prstGeom prst="rtTriangle">
            <a:avLst/>
          </a:prstGeom>
          <a:solidFill>
            <a:schemeClr val="accent4">
              <a:lumMod val="25000"/>
              <a:lumOff val="7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ru-RU">
              <a:latin typeface="Verdana" pitchFamily="34" charset="0"/>
              <a:cs typeface="+mn-cs"/>
            </a:endParaRP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4429125" y="5929313"/>
            <a:ext cx="50006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ru-RU" sz="44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4714875" y="3571875"/>
            <a:ext cx="5000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endParaRPr lang="ru-RU" sz="44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2214563" y="3571875"/>
            <a:ext cx="10001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sz="4400" b="1" i="1">
                <a:latin typeface="Times New Roman" pitchFamily="18" charset="0"/>
              </a:rPr>
              <a:t>-</a:t>
            </a:r>
            <a:r>
              <a:rPr lang="ru-RU" sz="4400" b="1" i="1">
                <a:latin typeface="Times New Roman" pitchFamily="18" charset="0"/>
              </a:rPr>
              <a:t>?</a:t>
            </a: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3" name="Rectangle 12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639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639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1500" y="1196975"/>
            <a:ext cx="73850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b="1" dirty="0" err="1">
                <a:latin typeface="Times New Roman" pitchFamily="18" charset="0"/>
              </a:rPr>
              <a:t>Высвятліць</a:t>
            </a:r>
            <a:r>
              <a:rPr lang="ru-RU" sz="4000" b="1" dirty="0">
                <a:latin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</a:rPr>
              <a:t>што</a:t>
            </a:r>
            <a:r>
              <a:rPr lang="ru-RU" sz="4000" b="1" dirty="0">
                <a:latin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</a:rPr>
              <a:t>неабходна</a:t>
            </a:r>
            <a:r>
              <a:rPr lang="ru-RU" sz="4000" b="1" dirty="0">
                <a:latin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</a:rPr>
              <a:t>знайсці</a:t>
            </a:r>
            <a:r>
              <a:rPr lang="ru-RU" sz="4000" b="1" dirty="0">
                <a:latin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</a:rPr>
              <a:t>і</a:t>
            </a:r>
            <a:r>
              <a:rPr lang="ru-RU" sz="4000" b="1" dirty="0">
                <a:latin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</a:rPr>
              <a:t>што</a:t>
            </a:r>
            <a:r>
              <a:rPr lang="ru-RU" sz="4000" b="1" dirty="0">
                <a:latin typeface="Times New Roman" pitchFamily="18" charset="0"/>
              </a:rPr>
              <a:t> нам для </a:t>
            </a:r>
            <a:r>
              <a:rPr lang="ru-RU" sz="4000" b="1" dirty="0" err="1">
                <a:latin typeface="Times New Roman" pitchFamily="18" charset="0"/>
              </a:rPr>
              <a:t>гэтага</a:t>
            </a:r>
            <a:r>
              <a:rPr lang="ru-RU" sz="4000" b="1" dirty="0">
                <a:latin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</a:rPr>
              <a:t>дадзена</a:t>
            </a:r>
            <a:r>
              <a:rPr lang="ru-RU" sz="4000" b="1" dirty="0">
                <a:latin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71500" y="3033713"/>
            <a:ext cx="69294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b="1" dirty="0" err="1">
                <a:latin typeface="Times New Roman" pitchFamily="18" charset="0"/>
              </a:rPr>
              <a:t>Прымяняць</a:t>
            </a:r>
            <a:r>
              <a:rPr lang="ru-RU" sz="4000" b="1" dirty="0">
                <a:latin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</a:rPr>
              <a:t>патрэбную</a:t>
            </a:r>
            <a:r>
              <a:rPr lang="ru-RU" sz="4000" b="1" dirty="0">
                <a:latin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</a:rPr>
              <a:t>формулу.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0" y="4676775"/>
            <a:ext cx="73580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b="1" dirty="0" err="1">
                <a:latin typeface="Times New Roman" pitchFamily="18" charset="0"/>
              </a:rPr>
              <a:t>Разгледзець</a:t>
            </a:r>
            <a:r>
              <a:rPr lang="ru-RU" sz="4000" b="1" dirty="0">
                <a:latin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</a:rPr>
              <a:t>прамавугольны</a:t>
            </a:r>
            <a:r>
              <a:rPr lang="ru-RU" sz="4000" b="1" dirty="0">
                <a:latin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</a:rPr>
              <a:t>трохвугольнік</a:t>
            </a:r>
            <a:r>
              <a:rPr lang="ru-RU" sz="4000" b="1" dirty="0" smtClean="0">
                <a:latin typeface="Times New Roman" pitchFamily="18" charset="0"/>
              </a:rPr>
              <a:t>.</a:t>
            </a:r>
            <a:endParaRPr lang="ru-RU" sz="4000" b="1" dirty="0">
              <a:latin typeface="Times New Roman" pitchFamily="18" charset="0"/>
            </a:endParaRP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2071688" y="455613"/>
            <a:ext cx="4000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>
                <a:solidFill>
                  <a:srgbClr val="C00000"/>
                </a:solidFill>
                <a:latin typeface="Times New Roman" pitchFamily="18" charset="0"/>
              </a:rPr>
              <a:t>АЛГАРЫТМ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66327E-6 L 2.77778E-6 0.26225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5356E-6 L 0.00347 0.2423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301 L -0.00052 -0.458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1357290" y="4857760"/>
            <a:ext cx="1714512" cy="178595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" name="Овал 3"/>
          <p:cNvSpPr/>
          <p:nvPr/>
        </p:nvSpPr>
        <p:spPr bwMode="auto">
          <a:xfrm>
            <a:off x="2000232" y="1500174"/>
            <a:ext cx="2928958" cy="2857520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3143240" y="2714620"/>
            <a:ext cx="642942" cy="644776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 bwMode="auto">
          <a:xfrm>
            <a:off x="2428860" y="71414"/>
            <a:ext cx="2143140" cy="1785926"/>
          </a:xfrm>
          <a:prstGeom prst="triangl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 bwMode="auto">
          <a:xfrm>
            <a:off x="4143372" y="4214818"/>
            <a:ext cx="749637" cy="64294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Прямая соединительная линия 9"/>
          <p:cNvCxnSpPr>
            <a:endCxn id="2" idx="0"/>
          </p:cNvCxnSpPr>
          <p:nvPr/>
        </p:nvCxnSpPr>
        <p:spPr bwMode="auto">
          <a:xfrm rot="10800000" flipV="1">
            <a:off x="2214546" y="4214818"/>
            <a:ext cx="642948" cy="64294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Месяц 10"/>
          <p:cNvSpPr/>
          <p:nvPr/>
        </p:nvSpPr>
        <p:spPr bwMode="auto">
          <a:xfrm rot="16200000">
            <a:off x="3250397" y="3250405"/>
            <a:ext cx="357190" cy="1000132"/>
          </a:xfrm>
          <a:prstGeom prst="moon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Дуга 11"/>
          <p:cNvSpPr/>
          <p:nvPr/>
        </p:nvSpPr>
        <p:spPr bwMode="auto">
          <a:xfrm rot="19291346">
            <a:off x="2257960" y="2328310"/>
            <a:ext cx="914400" cy="914400"/>
          </a:xfrm>
          <a:prstGeom prst="arc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Дуга 12"/>
          <p:cNvSpPr/>
          <p:nvPr/>
        </p:nvSpPr>
        <p:spPr bwMode="auto">
          <a:xfrm rot="19291346">
            <a:off x="3615282" y="2329406"/>
            <a:ext cx="914400" cy="914400"/>
          </a:xfrm>
          <a:prstGeom prst="arc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3929058" y="4857760"/>
            <a:ext cx="1714512" cy="178595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ый треугольник 1"/>
          <p:cNvSpPr>
            <a:spLocks noChangeArrowheads="1"/>
          </p:cNvSpPr>
          <p:nvPr/>
        </p:nvSpPr>
        <p:spPr bwMode="auto">
          <a:xfrm>
            <a:off x="1071563" y="2071688"/>
            <a:ext cx="1428750" cy="2500312"/>
          </a:xfrm>
          <a:prstGeom prst="rtTriangle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18435" name="Прямоугольный треугольник 2"/>
          <p:cNvSpPr>
            <a:spLocks noChangeArrowheads="1"/>
          </p:cNvSpPr>
          <p:nvPr/>
        </p:nvSpPr>
        <p:spPr bwMode="auto">
          <a:xfrm rot="10800000">
            <a:off x="3000375" y="2071688"/>
            <a:ext cx="1428750" cy="2500312"/>
          </a:xfrm>
          <a:prstGeom prst="rtTriangle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18436" name="Прямоугольный треугольник 3"/>
          <p:cNvSpPr>
            <a:spLocks noChangeArrowheads="1"/>
          </p:cNvSpPr>
          <p:nvPr/>
        </p:nvSpPr>
        <p:spPr bwMode="auto">
          <a:xfrm rot="-5400000">
            <a:off x="5393532" y="2250281"/>
            <a:ext cx="1428750" cy="2500313"/>
          </a:xfrm>
          <a:prstGeom prst="rtTriangle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285750" y="428625"/>
            <a:ext cx="7643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Суаднясіце трохвугольнік, і правільны запіс тэарэмы Піфагора</a:t>
            </a: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714375" y="3214688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a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39" name="Прямоугольник 6"/>
          <p:cNvSpPr>
            <a:spLocks noChangeArrowheads="1"/>
          </p:cNvSpPr>
          <p:nvPr/>
        </p:nvSpPr>
        <p:spPr bwMode="auto">
          <a:xfrm>
            <a:off x="3500438" y="1571625"/>
            <a:ext cx="415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a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40" name="Прямоугольник 7"/>
          <p:cNvSpPr>
            <a:spLocks noChangeArrowheads="1"/>
          </p:cNvSpPr>
          <p:nvPr/>
        </p:nvSpPr>
        <p:spPr bwMode="auto">
          <a:xfrm>
            <a:off x="5715000" y="3000375"/>
            <a:ext cx="785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a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1571625" y="4429125"/>
            <a:ext cx="571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b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42" name="TextBox 9"/>
          <p:cNvSpPr txBox="1">
            <a:spLocks noChangeArrowheads="1"/>
          </p:cNvSpPr>
          <p:nvPr/>
        </p:nvSpPr>
        <p:spPr bwMode="auto">
          <a:xfrm>
            <a:off x="5857875" y="4071938"/>
            <a:ext cx="571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b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43" name="TextBox 10"/>
          <p:cNvSpPr txBox="1">
            <a:spLocks noChangeArrowheads="1"/>
          </p:cNvSpPr>
          <p:nvPr/>
        </p:nvSpPr>
        <p:spPr bwMode="auto">
          <a:xfrm>
            <a:off x="3357563" y="3000375"/>
            <a:ext cx="571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b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44" name="TextBox 11"/>
          <p:cNvSpPr txBox="1">
            <a:spLocks noChangeArrowheads="1"/>
          </p:cNvSpPr>
          <p:nvPr/>
        </p:nvSpPr>
        <p:spPr bwMode="auto">
          <a:xfrm>
            <a:off x="1857375" y="3071813"/>
            <a:ext cx="642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c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45" name="TextBox 12"/>
          <p:cNvSpPr txBox="1">
            <a:spLocks noChangeArrowheads="1"/>
          </p:cNvSpPr>
          <p:nvPr/>
        </p:nvSpPr>
        <p:spPr bwMode="auto">
          <a:xfrm>
            <a:off x="4357688" y="2643188"/>
            <a:ext cx="642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c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46" name="TextBox 13"/>
          <p:cNvSpPr txBox="1">
            <a:spLocks noChangeArrowheads="1"/>
          </p:cNvSpPr>
          <p:nvPr/>
        </p:nvSpPr>
        <p:spPr bwMode="auto">
          <a:xfrm>
            <a:off x="7310438" y="3214688"/>
            <a:ext cx="642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c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47" name="TextBox 14"/>
          <p:cNvSpPr txBox="1">
            <a:spLocks noChangeArrowheads="1"/>
          </p:cNvSpPr>
          <p:nvPr/>
        </p:nvSpPr>
        <p:spPr bwMode="auto">
          <a:xfrm>
            <a:off x="571500" y="5643563"/>
            <a:ext cx="2143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a</a:t>
            </a:r>
            <a:r>
              <a:rPr lang="en-US" sz="4000" b="1" i="1" baseline="30000">
                <a:latin typeface="Times New Roman" pitchFamily="18" charset="0"/>
              </a:rPr>
              <a:t>2</a:t>
            </a:r>
            <a:r>
              <a:rPr lang="en-US" sz="4000" b="1" i="1">
                <a:latin typeface="Times New Roman" pitchFamily="18" charset="0"/>
              </a:rPr>
              <a:t>=b</a:t>
            </a:r>
            <a:r>
              <a:rPr lang="en-US" sz="4000" b="1" i="1" baseline="30000">
                <a:latin typeface="Times New Roman" pitchFamily="18" charset="0"/>
              </a:rPr>
              <a:t>2</a:t>
            </a:r>
            <a:r>
              <a:rPr lang="en-US" sz="4000" b="1" i="1">
                <a:latin typeface="Times New Roman" pitchFamily="18" charset="0"/>
              </a:rPr>
              <a:t>+c</a:t>
            </a:r>
            <a:r>
              <a:rPr lang="en-US" sz="4000" b="1" i="1" baseline="30000">
                <a:latin typeface="Times New Roman" pitchFamily="18" charset="0"/>
              </a:rPr>
              <a:t>2</a:t>
            </a:r>
            <a:endParaRPr lang="ru-RU" sz="4000" b="1" i="1" baseline="30000">
              <a:latin typeface="Times New Roman" pitchFamily="18" charset="0"/>
            </a:endParaRPr>
          </a:p>
        </p:txBody>
      </p:sp>
      <p:sp>
        <p:nvSpPr>
          <p:cNvPr id="18448" name="TextBox 15"/>
          <p:cNvSpPr txBox="1">
            <a:spLocks noChangeArrowheads="1"/>
          </p:cNvSpPr>
          <p:nvPr/>
        </p:nvSpPr>
        <p:spPr bwMode="auto">
          <a:xfrm>
            <a:off x="3143250" y="5643563"/>
            <a:ext cx="2143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b</a:t>
            </a:r>
            <a:r>
              <a:rPr lang="en-US" sz="4000" b="1" i="1" baseline="30000">
                <a:latin typeface="Times New Roman" pitchFamily="18" charset="0"/>
              </a:rPr>
              <a:t>2</a:t>
            </a:r>
            <a:r>
              <a:rPr lang="en-US" sz="4000" b="1" i="1">
                <a:latin typeface="Times New Roman" pitchFamily="18" charset="0"/>
              </a:rPr>
              <a:t>=a</a:t>
            </a:r>
            <a:r>
              <a:rPr lang="en-US" sz="4000" b="1" i="1" baseline="30000">
                <a:latin typeface="Times New Roman" pitchFamily="18" charset="0"/>
              </a:rPr>
              <a:t>2</a:t>
            </a:r>
            <a:r>
              <a:rPr lang="en-US" sz="4000" b="1" i="1">
                <a:latin typeface="Times New Roman" pitchFamily="18" charset="0"/>
              </a:rPr>
              <a:t>+c</a:t>
            </a:r>
            <a:r>
              <a:rPr lang="en-US" sz="4000" b="1" i="1" baseline="30000">
                <a:latin typeface="Times New Roman" pitchFamily="18" charset="0"/>
              </a:rPr>
              <a:t>2</a:t>
            </a:r>
            <a:endParaRPr lang="ru-RU" sz="4000" b="1" i="1" baseline="30000">
              <a:latin typeface="Times New Roman" pitchFamily="18" charset="0"/>
            </a:endParaRPr>
          </a:p>
        </p:txBody>
      </p:sp>
      <p:sp>
        <p:nvSpPr>
          <p:cNvPr id="18449" name="TextBox 16"/>
          <p:cNvSpPr txBox="1">
            <a:spLocks noChangeArrowheads="1"/>
          </p:cNvSpPr>
          <p:nvPr/>
        </p:nvSpPr>
        <p:spPr bwMode="auto">
          <a:xfrm>
            <a:off x="5500688" y="5643563"/>
            <a:ext cx="2143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c</a:t>
            </a:r>
            <a:r>
              <a:rPr lang="en-US" sz="4000" b="1" i="1" baseline="30000">
                <a:latin typeface="Times New Roman" pitchFamily="18" charset="0"/>
              </a:rPr>
              <a:t>2</a:t>
            </a:r>
            <a:r>
              <a:rPr lang="en-US" sz="4000" b="1" i="1">
                <a:latin typeface="Times New Roman" pitchFamily="18" charset="0"/>
              </a:rPr>
              <a:t>=a</a:t>
            </a:r>
            <a:r>
              <a:rPr lang="en-US" sz="4000" b="1" i="1" baseline="30000">
                <a:latin typeface="Times New Roman" pitchFamily="18" charset="0"/>
              </a:rPr>
              <a:t>2</a:t>
            </a:r>
            <a:r>
              <a:rPr lang="en-US" sz="4000" b="1" i="1">
                <a:latin typeface="Times New Roman" pitchFamily="18" charset="0"/>
              </a:rPr>
              <a:t>+b</a:t>
            </a:r>
            <a:r>
              <a:rPr lang="en-US" sz="4000" b="1" i="1" baseline="30000">
                <a:latin typeface="Times New Roman" pitchFamily="18" charset="0"/>
              </a:rPr>
              <a:t>2</a:t>
            </a:r>
            <a:endParaRPr lang="ru-RU" sz="4000" b="1" i="1" baseline="30000">
              <a:latin typeface="Times New Roman" pitchFamily="18" charset="0"/>
            </a:endParaRPr>
          </a:p>
        </p:txBody>
      </p:sp>
      <p:sp>
        <p:nvSpPr>
          <p:cNvPr id="19" name="Полилиния 18"/>
          <p:cNvSpPr>
            <a:spLocks noChangeArrowheads="1"/>
          </p:cNvSpPr>
          <p:nvPr/>
        </p:nvSpPr>
        <p:spPr bwMode="auto">
          <a:xfrm>
            <a:off x="1890713" y="4291013"/>
            <a:ext cx="3924300" cy="1500187"/>
          </a:xfrm>
          <a:custGeom>
            <a:avLst/>
            <a:gdLst>
              <a:gd name="T0" fmla="*/ 10598 w 3924230"/>
              <a:gd name="T1" fmla="*/ 1463256 h 1500132"/>
              <a:gd name="T2" fmla="*/ 34986 w 3924230"/>
              <a:gd name="T3" fmla="*/ 1377900 h 1500132"/>
              <a:gd name="T4" fmla="*/ 71562 w 3924230"/>
              <a:gd name="T5" fmla="*/ 1292540 h 1500132"/>
              <a:gd name="T6" fmla="*/ 108142 w 3924230"/>
              <a:gd name="T7" fmla="*/ 1280348 h 1500132"/>
              <a:gd name="T8" fmla="*/ 144722 w 3924230"/>
              <a:gd name="T9" fmla="*/ 1255960 h 1500132"/>
              <a:gd name="T10" fmla="*/ 242262 w 3924230"/>
              <a:gd name="T11" fmla="*/ 1231572 h 1500132"/>
              <a:gd name="T12" fmla="*/ 278842 w 3924230"/>
              <a:gd name="T13" fmla="*/ 1207184 h 1500132"/>
              <a:gd name="T14" fmla="*/ 351998 w 3924230"/>
              <a:gd name="T15" fmla="*/ 1182796 h 1500132"/>
              <a:gd name="T16" fmla="*/ 388578 w 3924230"/>
              <a:gd name="T17" fmla="*/ 1170604 h 1500132"/>
              <a:gd name="T18" fmla="*/ 486122 w 3924230"/>
              <a:gd name="T19" fmla="*/ 1146216 h 1500132"/>
              <a:gd name="T20" fmla="*/ 522698 w 3924230"/>
              <a:gd name="T21" fmla="*/ 1121828 h 1500132"/>
              <a:gd name="T22" fmla="*/ 571470 w 3924230"/>
              <a:gd name="T23" fmla="*/ 1109636 h 1500132"/>
              <a:gd name="T24" fmla="*/ 644627 w 3924230"/>
              <a:gd name="T25" fmla="*/ 1085248 h 1500132"/>
              <a:gd name="T26" fmla="*/ 754363 w 3924230"/>
              <a:gd name="T27" fmla="*/ 1048664 h 1500132"/>
              <a:gd name="T28" fmla="*/ 790942 w 3924230"/>
              <a:gd name="T29" fmla="*/ 1036472 h 1500132"/>
              <a:gd name="T30" fmla="*/ 1156730 w 3924230"/>
              <a:gd name="T31" fmla="*/ 1024279 h 1500132"/>
              <a:gd name="T32" fmla="*/ 2327246 w 3924230"/>
              <a:gd name="T33" fmla="*/ 1012084 h 1500132"/>
              <a:gd name="T34" fmla="*/ 2680838 w 3924230"/>
              <a:gd name="T35" fmla="*/ 987696 h 1500132"/>
              <a:gd name="T36" fmla="*/ 2741802 w 3924230"/>
              <a:gd name="T37" fmla="*/ 975504 h 1500132"/>
              <a:gd name="T38" fmla="*/ 2912502 w 3924230"/>
              <a:gd name="T39" fmla="*/ 926728 h 1500132"/>
              <a:gd name="T40" fmla="*/ 3083202 w 3924230"/>
              <a:gd name="T41" fmla="*/ 877952 h 1500132"/>
              <a:gd name="T42" fmla="*/ 3168554 w 3924230"/>
              <a:gd name="T43" fmla="*/ 841372 h 1500132"/>
              <a:gd name="T44" fmla="*/ 3266094 w 3924230"/>
              <a:gd name="T45" fmla="*/ 816984 h 1500132"/>
              <a:gd name="T46" fmla="*/ 3339254 w 3924230"/>
              <a:gd name="T47" fmla="*/ 756016 h 1500132"/>
              <a:gd name="T48" fmla="*/ 3388023 w 3924230"/>
              <a:gd name="T49" fmla="*/ 731628 h 1500132"/>
              <a:gd name="T50" fmla="*/ 3473374 w 3924230"/>
              <a:gd name="T51" fmla="*/ 682852 h 1500132"/>
              <a:gd name="T52" fmla="*/ 3546530 w 3924230"/>
              <a:gd name="T53" fmla="*/ 621884 h 1500132"/>
              <a:gd name="T54" fmla="*/ 3656266 w 3924230"/>
              <a:gd name="T55" fmla="*/ 524332 h 1500132"/>
              <a:gd name="T56" fmla="*/ 3717230 w 3924230"/>
              <a:gd name="T57" fmla="*/ 438976 h 1500132"/>
              <a:gd name="T58" fmla="*/ 3729426 w 3924230"/>
              <a:gd name="T59" fmla="*/ 402396 h 1500132"/>
              <a:gd name="T60" fmla="*/ 3753810 w 3924230"/>
              <a:gd name="T61" fmla="*/ 365812 h 1500132"/>
              <a:gd name="T62" fmla="*/ 3766002 w 3924230"/>
              <a:gd name="T63" fmla="*/ 317040 h 1500132"/>
              <a:gd name="T64" fmla="*/ 3778194 w 3924230"/>
              <a:gd name="T65" fmla="*/ 280456 h 1500132"/>
              <a:gd name="T66" fmla="*/ 3790390 w 3924230"/>
              <a:gd name="T67" fmla="*/ 231680 h 1500132"/>
              <a:gd name="T68" fmla="*/ 3802582 w 3924230"/>
              <a:gd name="T69" fmla="*/ 195100 h 1500132"/>
              <a:gd name="T70" fmla="*/ 3851354 w 3924230"/>
              <a:gd name="T71" fmla="*/ 121936 h 1500132"/>
              <a:gd name="T72" fmla="*/ 3875738 w 3924230"/>
              <a:gd name="T73" fmla="*/ 85356 h 1500132"/>
              <a:gd name="T74" fmla="*/ 3887930 w 3924230"/>
              <a:gd name="T75" fmla="*/ 48776 h 1500132"/>
              <a:gd name="T76" fmla="*/ 3924510 w 3924230"/>
              <a:gd name="T77" fmla="*/ 0 h 150013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924230"/>
              <a:gd name="T118" fmla="*/ 0 h 1500132"/>
              <a:gd name="T119" fmla="*/ 3924230 w 3924230"/>
              <a:gd name="T120" fmla="*/ 1500132 h 150013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924230" h="1500132">
                <a:moveTo>
                  <a:pt x="10598" y="1463040"/>
                </a:moveTo>
                <a:cubicBezTo>
                  <a:pt x="48712" y="1310583"/>
                  <a:pt x="0" y="1500132"/>
                  <a:pt x="34982" y="1377696"/>
                </a:cubicBezTo>
                <a:cubicBezTo>
                  <a:pt x="43659" y="1347327"/>
                  <a:pt x="44061" y="1314350"/>
                  <a:pt x="71558" y="1292352"/>
                </a:cubicBezTo>
                <a:cubicBezTo>
                  <a:pt x="81593" y="1284324"/>
                  <a:pt x="96639" y="1285907"/>
                  <a:pt x="108134" y="1280160"/>
                </a:cubicBezTo>
                <a:cubicBezTo>
                  <a:pt x="121240" y="1273607"/>
                  <a:pt x="130939" y="1260784"/>
                  <a:pt x="144710" y="1255776"/>
                </a:cubicBezTo>
                <a:cubicBezTo>
                  <a:pt x="176205" y="1244323"/>
                  <a:pt x="242246" y="1231392"/>
                  <a:pt x="242246" y="1231392"/>
                </a:cubicBezTo>
                <a:cubicBezTo>
                  <a:pt x="254438" y="1223264"/>
                  <a:pt x="265432" y="1212959"/>
                  <a:pt x="278822" y="1207008"/>
                </a:cubicBezTo>
                <a:cubicBezTo>
                  <a:pt x="302310" y="1196569"/>
                  <a:pt x="327590" y="1190752"/>
                  <a:pt x="351974" y="1182624"/>
                </a:cubicBezTo>
                <a:cubicBezTo>
                  <a:pt x="364166" y="1178560"/>
                  <a:pt x="376082" y="1173549"/>
                  <a:pt x="388550" y="1170432"/>
                </a:cubicBezTo>
                <a:lnTo>
                  <a:pt x="486086" y="1146048"/>
                </a:lnTo>
                <a:cubicBezTo>
                  <a:pt x="498278" y="1137920"/>
                  <a:pt x="509194" y="1127436"/>
                  <a:pt x="522662" y="1121664"/>
                </a:cubicBezTo>
                <a:cubicBezTo>
                  <a:pt x="538063" y="1115063"/>
                  <a:pt x="555380" y="1114287"/>
                  <a:pt x="571430" y="1109472"/>
                </a:cubicBezTo>
                <a:cubicBezTo>
                  <a:pt x="596049" y="1102086"/>
                  <a:pt x="620198" y="1093216"/>
                  <a:pt x="644582" y="1085088"/>
                </a:cubicBezTo>
                <a:lnTo>
                  <a:pt x="754310" y="1048512"/>
                </a:lnTo>
                <a:cubicBezTo>
                  <a:pt x="766502" y="1044448"/>
                  <a:pt x="778042" y="1036748"/>
                  <a:pt x="790886" y="1036320"/>
                </a:cubicBezTo>
                <a:lnTo>
                  <a:pt x="1156646" y="1024128"/>
                </a:lnTo>
                <a:lnTo>
                  <a:pt x="2327078" y="1011936"/>
                </a:lnTo>
                <a:lnTo>
                  <a:pt x="2680646" y="987552"/>
                </a:lnTo>
                <a:cubicBezTo>
                  <a:pt x="2701242" y="985264"/>
                  <a:pt x="2721286" y="979424"/>
                  <a:pt x="2741606" y="975360"/>
                </a:cubicBezTo>
                <a:cubicBezTo>
                  <a:pt x="2819002" y="923762"/>
                  <a:pt x="2754417" y="959829"/>
                  <a:pt x="2912294" y="926592"/>
                </a:cubicBezTo>
                <a:cubicBezTo>
                  <a:pt x="2939283" y="920910"/>
                  <a:pt x="3051269" y="893681"/>
                  <a:pt x="3082982" y="877824"/>
                </a:cubicBezTo>
                <a:cubicBezTo>
                  <a:pt x="3122949" y="857841"/>
                  <a:pt x="3128859" y="852012"/>
                  <a:pt x="3168326" y="841248"/>
                </a:cubicBezTo>
                <a:cubicBezTo>
                  <a:pt x="3200658" y="832430"/>
                  <a:pt x="3265862" y="816864"/>
                  <a:pt x="3265862" y="816864"/>
                </a:cubicBezTo>
                <a:cubicBezTo>
                  <a:pt x="3299484" y="783242"/>
                  <a:pt x="3299408" y="778536"/>
                  <a:pt x="3339014" y="755904"/>
                </a:cubicBezTo>
                <a:cubicBezTo>
                  <a:pt x="3354794" y="746887"/>
                  <a:pt x="3372993" y="742084"/>
                  <a:pt x="3387782" y="731520"/>
                </a:cubicBezTo>
                <a:cubicBezTo>
                  <a:pt x="3466006" y="675646"/>
                  <a:pt x="3378671" y="706366"/>
                  <a:pt x="3473126" y="682752"/>
                </a:cubicBezTo>
                <a:cubicBezTo>
                  <a:pt x="3563937" y="622211"/>
                  <a:pt x="3452404" y="700021"/>
                  <a:pt x="3546278" y="621792"/>
                </a:cubicBezTo>
                <a:cubicBezTo>
                  <a:pt x="3601249" y="575983"/>
                  <a:pt x="3596727" y="613174"/>
                  <a:pt x="3656006" y="524256"/>
                </a:cubicBezTo>
                <a:cubicBezTo>
                  <a:pt x="3691662" y="470773"/>
                  <a:pt x="3671598" y="499402"/>
                  <a:pt x="3716966" y="438912"/>
                </a:cubicBezTo>
                <a:cubicBezTo>
                  <a:pt x="3721030" y="426720"/>
                  <a:pt x="3723411" y="413831"/>
                  <a:pt x="3729158" y="402336"/>
                </a:cubicBezTo>
                <a:cubicBezTo>
                  <a:pt x="3735711" y="389230"/>
                  <a:pt x="3747770" y="379228"/>
                  <a:pt x="3753542" y="365760"/>
                </a:cubicBezTo>
                <a:cubicBezTo>
                  <a:pt x="3760143" y="350359"/>
                  <a:pt x="3761131" y="333104"/>
                  <a:pt x="3765734" y="316992"/>
                </a:cubicBezTo>
                <a:cubicBezTo>
                  <a:pt x="3769265" y="304635"/>
                  <a:pt x="3774395" y="292773"/>
                  <a:pt x="3777926" y="280416"/>
                </a:cubicBezTo>
                <a:cubicBezTo>
                  <a:pt x="3782529" y="264304"/>
                  <a:pt x="3785515" y="247760"/>
                  <a:pt x="3790118" y="231648"/>
                </a:cubicBezTo>
                <a:cubicBezTo>
                  <a:pt x="3793649" y="219291"/>
                  <a:pt x="3796069" y="206306"/>
                  <a:pt x="3802310" y="195072"/>
                </a:cubicBezTo>
                <a:cubicBezTo>
                  <a:pt x="3816542" y="169454"/>
                  <a:pt x="3834822" y="146304"/>
                  <a:pt x="3851078" y="121920"/>
                </a:cubicBezTo>
                <a:cubicBezTo>
                  <a:pt x="3859206" y="109728"/>
                  <a:pt x="3870828" y="99245"/>
                  <a:pt x="3875462" y="85344"/>
                </a:cubicBezTo>
                <a:cubicBezTo>
                  <a:pt x="3879526" y="73152"/>
                  <a:pt x="3881907" y="60263"/>
                  <a:pt x="3887654" y="48768"/>
                </a:cubicBezTo>
                <a:cubicBezTo>
                  <a:pt x="3901440" y="21196"/>
                  <a:pt x="3907084" y="17146"/>
                  <a:pt x="3924230" y="0"/>
                </a:cubicBezTo>
              </a:path>
            </a:pathLst>
          </a:custGeom>
          <a:noFill/>
          <a:ln w="57150" cap="sq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0" name="Полилиния 19"/>
          <p:cNvSpPr>
            <a:spLocks noChangeArrowheads="1"/>
          </p:cNvSpPr>
          <p:nvPr/>
        </p:nvSpPr>
        <p:spPr bwMode="auto">
          <a:xfrm>
            <a:off x="2206625" y="3970338"/>
            <a:ext cx="4254500" cy="1893887"/>
          </a:xfrm>
          <a:custGeom>
            <a:avLst/>
            <a:gdLst>
              <a:gd name="T0" fmla="*/ 0 w 4255008"/>
              <a:gd name="T1" fmla="*/ 52552 h 1893500"/>
              <a:gd name="T2" fmla="*/ 426516 w 4255008"/>
              <a:gd name="T3" fmla="*/ 52552 h 1893500"/>
              <a:gd name="T4" fmla="*/ 511820 w 4255008"/>
              <a:gd name="T5" fmla="*/ 76956 h 1893500"/>
              <a:gd name="T6" fmla="*/ 609308 w 4255008"/>
              <a:gd name="T7" fmla="*/ 101360 h 1893500"/>
              <a:gd name="T8" fmla="*/ 645868 w 4255008"/>
              <a:gd name="T9" fmla="*/ 125764 h 1893500"/>
              <a:gd name="T10" fmla="*/ 694612 w 4255008"/>
              <a:gd name="T11" fmla="*/ 137964 h 1893500"/>
              <a:gd name="T12" fmla="*/ 731172 w 4255008"/>
              <a:gd name="T13" fmla="*/ 150168 h 1893500"/>
              <a:gd name="T14" fmla="*/ 792100 w 4255008"/>
              <a:gd name="T15" fmla="*/ 174572 h 1893500"/>
              <a:gd name="T16" fmla="*/ 877404 w 4255008"/>
              <a:gd name="T17" fmla="*/ 198976 h 1893500"/>
              <a:gd name="T18" fmla="*/ 938336 w 4255008"/>
              <a:gd name="T19" fmla="*/ 223380 h 1893500"/>
              <a:gd name="T20" fmla="*/ 987080 w 4255008"/>
              <a:gd name="T21" fmla="*/ 235580 h 1893500"/>
              <a:gd name="T22" fmla="*/ 1060196 w 4255008"/>
              <a:gd name="T23" fmla="*/ 259984 h 1893500"/>
              <a:gd name="T24" fmla="*/ 1133316 w 4255008"/>
              <a:gd name="T25" fmla="*/ 296592 h 1893500"/>
              <a:gd name="T26" fmla="*/ 1206432 w 4255008"/>
              <a:gd name="T27" fmla="*/ 320996 h 1893500"/>
              <a:gd name="T28" fmla="*/ 1242991 w 4255008"/>
              <a:gd name="T29" fmla="*/ 333196 h 1893500"/>
              <a:gd name="T30" fmla="*/ 1279548 w 4255008"/>
              <a:gd name="T31" fmla="*/ 345400 h 1893500"/>
              <a:gd name="T32" fmla="*/ 1377039 w 4255008"/>
              <a:gd name="T33" fmla="*/ 382004 h 1893500"/>
              <a:gd name="T34" fmla="*/ 1486712 w 4255008"/>
              <a:gd name="T35" fmla="*/ 418612 h 1893500"/>
              <a:gd name="T36" fmla="*/ 1620760 w 4255008"/>
              <a:gd name="T37" fmla="*/ 467417 h 1893500"/>
              <a:gd name="T38" fmla="*/ 1669507 w 4255008"/>
              <a:gd name="T39" fmla="*/ 479620 h 1893500"/>
              <a:gd name="T40" fmla="*/ 1706064 w 4255008"/>
              <a:gd name="T41" fmla="*/ 504024 h 1893500"/>
              <a:gd name="T42" fmla="*/ 1754808 w 4255008"/>
              <a:gd name="T43" fmla="*/ 516224 h 1893500"/>
              <a:gd name="T44" fmla="*/ 1791368 w 4255008"/>
              <a:gd name="T45" fmla="*/ 528428 h 1893500"/>
              <a:gd name="T46" fmla="*/ 1888856 w 4255008"/>
              <a:gd name="T47" fmla="*/ 552832 h 1893500"/>
              <a:gd name="T48" fmla="*/ 1961975 w 4255008"/>
              <a:gd name="T49" fmla="*/ 601640 h 1893500"/>
              <a:gd name="T50" fmla="*/ 2047278 w 4255008"/>
              <a:gd name="T51" fmla="*/ 638244 h 1893500"/>
              <a:gd name="T52" fmla="*/ 2132580 w 4255008"/>
              <a:gd name="T53" fmla="*/ 662648 h 1893500"/>
              <a:gd name="T54" fmla="*/ 2181326 w 4255008"/>
              <a:gd name="T55" fmla="*/ 687052 h 1893500"/>
              <a:gd name="T56" fmla="*/ 2217884 w 4255008"/>
              <a:gd name="T57" fmla="*/ 711456 h 1893500"/>
              <a:gd name="T58" fmla="*/ 2315374 w 4255008"/>
              <a:gd name="T59" fmla="*/ 784668 h 1893500"/>
              <a:gd name="T60" fmla="*/ 2351932 w 4255008"/>
              <a:gd name="T61" fmla="*/ 796872 h 1893500"/>
              <a:gd name="T62" fmla="*/ 2425048 w 4255008"/>
              <a:gd name="T63" fmla="*/ 845680 h 1893500"/>
              <a:gd name="T64" fmla="*/ 2559096 w 4255008"/>
              <a:gd name="T65" fmla="*/ 882284 h 1893500"/>
              <a:gd name="T66" fmla="*/ 2656587 w 4255008"/>
              <a:gd name="T67" fmla="*/ 931092 h 1893500"/>
              <a:gd name="T68" fmla="*/ 2754076 w 4255008"/>
              <a:gd name="T69" fmla="*/ 967700 h 1893500"/>
              <a:gd name="T70" fmla="*/ 2802820 w 4255008"/>
              <a:gd name="T71" fmla="*/ 979900 h 1893500"/>
              <a:gd name="T72" fmla="*/ 2839380 w 4255008"/>
              <a:gd name="T73" fmla="*/ 992104 h 1893500"/>
              <a:gd name="T74" fmla="*/ 2900311 w 4255008"/>
              <a:gd name="T75" fmla="*/ 1004304 h 1893500"/>
              <a:gd name="T76" fmla="*/ 3058731 w 4255008"/>
              <a:gd name="T77" fmla="*/ 1065316 h 1893500"/>
              <a:gd name="T78" fmla="*/ 3144035 w 4255008"/>
              <a:gd name="T79" fmla="*/ 1077516 h 1893500"/>
              <a:gd name="T80" fmla="*/ 3265893 w 4255008"/>
              <a:gd name="T81" fmla="*/ 1126324 h 1893500"/>
              <a:gd name="T82" fmla="*/ 3302453 w 4255008"/>
              <a:gd name="T83" fmla="*/ 1138528 h 1893500"/>
              <a:gd name="T84" fmla="*/ 3339010 w 4255008"/>
              <a:gd name="T85" fmla="*/ 1150728 h 1893500"/>
              <a:gd name="T86" fmla="*/ 3387754 w 4255008"/>
              <a:gd name="T87" fmla="*/ 1175132 h 1893500"/>
              <a:gd name="T88" fmla="*/ 3448685 w 4255008"/>
              <a:gd name="T89" fmla="*/ 1187336 h 1893500"/>
              <a:gd name="T90" fmla="*/ 3485245 w 4255008"/>
              <a:gd name="T91" fmla="*/ 1199536 h 1893500"/>
              <a:gd name="T92" fmla="*/ 3533989 w 4255008"/>
              <a:gd name="T93" fmla="*/ 1211740 h 1893500"/>
              <a:gd name="T94" fmla="*/ 3594921 w 4255008"/>
              <a:gd name="T95" fmla="*/ 1236143 h 1893500"/>
              <a:gd name="T96" fmla="*/ 3643665 w 4255008"/>
              <a:gd name="T97" fmla="*/ 1248344 h 1893500"/>
              <a:gd name="T98" fmla="*/ 3692409 w 4255008"/>
              <a:gd name="T99" fmla="*/ 1272748 h 1893500"/>
              <a:gd name="T100" fmla="*/ 3741153 w 4255008"/>
              <a:gd name="T101" fmla="*/ 1284951 h 1893500"/>
              <a:gd name="T102" fmla="*/ 3850829 w 4255008"/>
              <a:gd name="T103" fmla="*/ 1321556 h 1893500"/>
              <a:gd name="T104" fmla="*/ 3887389 w 4255008"/>
              <a:gd name="T105" fmla="*/ 1333758 h 1893500"/>
              <a:gd name="T106" fmla="*/ 3960505 w 4255008"/>
              <a:gd name="T107" fmla="*/ 1370364 h 1893500"/>
              <a:gd name="T108" fmla="*/ 4057993 w 4255008"/>
              <a:gd name="T109" fmla="*/ 1516788 h 1893500"/>
              <a:gd name="T110" fmla="*/ 4082366 w 4255008"/>
              <a:gd name="T111" fmla="*/ 1553392 h 1893500"/>
              <a:gd name="T112" fmla="*/ 4131113 w 4255008"/>
              <a:gd name="T113" fmla="*/ 1699816 h 1893500"/>
              <a:gd name="T114" fmla="*/ 4143297 w 4255008"/>
              <a:gd name="T115" fmla="*/ 1736424 h 1893500"/>
              <a:gd name="T116" fmla="*/ 4192041 w 4255008"/>
              <a:gd name="T117" fmla="*/ 1809636 h 1893500"/>
              <a:gd name="T118" fmla="*/ 4216417 w 4255008"/>
              <a:gd name="T119" fmla="*/ 1846240 h 1893500"/>
              <a:gd name="T120" fmla="*/ 4252976 w 4255008"/>
              <a:gd name="T121" fmla="*/ 1895048 h 189350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255008"/>
              <a:gd name="T184" fmla="*/ 0 h 1893500"/>
              <a:gd name="T185" fmla="*/ 4255008 w 4255008"/>
              <a:gd name="T186" fmla="*/ 1893500 h 189350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255008" h="1893500">
                <a:moveTo>
                  <a:pt x="0" y="52508"/>
                </a:moveTo>
                <a:cubicBezTo>
                  <a:pt x="157523" y="0"/>
                  <a:pt x="48918" y="31519"/>
                  <a:pt x="426720" y="52508"/>
                </a:cubicBezTo>
                <a:cubicBezTo>
                  <a:pt x="452221" y="53925"/>
                  <a:pt x="486999" y="70056"/>
                  <a:pt x="512064" y="76892"/>
                </a:cubicBezTo>
                <a:cubicBezTo>
                  <a:pt x="544396" y="85710"/>
                  <a:pt x="609600" y="101276"/>
                  <a:pt x="609600" y="101276"/>
                </a:cubicBezTo>
                <a:cubicBezTo>
                  <a:pt x="621792" y="109404"/>
                  <a:pt x="632708" y="119888"/>
                  <a:pt x="646176" y="125660"/>
                </a:cubicBezTo>
                <a:cubicBezTo>
                  <a:pt x="661577" y="132261"/>
                  <a:pt x="678832" y="133249"/>
                  <a:pt x="694944" y="137852"/>
                </a:cubicBezTo>
                <a:cubicBezTo>
                  <a:pt x="707301" y="141383"/>
                  <a:pt x="719487" y="145532"/>
                  <a:pt x="731520" y="150044"/>
                </a:cubicBezTo>
                <a:cubicBezTo>
                  <a:pt x="752012" y="157728"/>
                  <a:pt x="771718" y="167507"/>
                  <a:pt x="792480" y="174428"/>
                </a:cubicBezTo>
                <a:cubicBezTo>
                  <a:pt x="907772" y="212859"/>
                  <a:pt x="783893" y="163588"/>
                  <a:pt x="877824" y="198812"/>
                </a:cubicBezTo>
                <a:cubicBezTo>
                  <a:pt x="898316" y="206496"/>
                  <a:pt x="918022" y="216275"/>
                  <a:pt x="938784" y="223196"/>
                </a:cubicBezTo>
                <a:cubicBezTo>
                  <a:pt x="954680" y="228495"/>
                  <a:pt x="971502" y="230573"/>
                  <a:pt x="987552" y="235388"/>
                </a:cubicBezTo>
                <a:cubicBezTo>
                  <a:pt x="1012171" y="242774"/>
                  <a:pt x="1036320" y="251644"/>
                  <a:pt x="1060704" y="259772"/>
                </a:cubicBezTo>
                <a:cubicBezTo>
                  <a:pt x="1194096" y="304236"/>
                  <a:pt x="992049" y="233323"/>
                  <a:pt x="1133856" y="296348"/>
                </a:cubicBezTo>
                <a:cubicBezTo>
                  <a:pt x="1157344" y="306787"/>
                  <a:pt x="1182624" y="312604"/>
                  <a:pt x="1207008" y="320732"/>
                </a:cubicBezTo>
                <a:lnTo>
                  <a:pt x="1243584" y="332924"/>
                </a:lnTo>
                <a:cubicBezTo>
                  <a:pt x="1255776" y="336988"/>
                  <a:pt x="1268665" y="339369"/>
                  <a:pt x="1280160" y="345116"/>
                </a:cubicBezTo>
                <a:cubicBezTo>
                  <a:pt x="1415936" y="413004"/>
                  <a:pt x="1244896" y="331892"/>
                  <a:pt x="1377696" y="381692"/>
                </a:cubicBezTo>
                <a:cubicBezTo>
                  <a:pt x="1493072" y="424958"/>
                  <a:pt x="1353830" y="391549"/>
                  <a:pt x="1487424" y="418268"/>
                </a:cubicBezTo>
                <a:cubicBezTo>
                  <a:pt x="1551884" y="461241"/>
                  <a:pt x="1509785" y="439098"/>
                  <a:pt x="1621536" y="467036"/>
                </a:cubicBezTo>
                <a:lnTo>
                  <a:pt x="1670304" y="479228"/>
                </a:lnTo>
                <a:cubicBezTo>
                  <a:pt x="1682496" y="487356"/>
                  <a:pt x="1693412" y="497840"/>
                  <a:pt x="1706880" y="503612"/>
                </a:cubicBezTo>
                <a:cubicBezTo>
                  <a:pt x="1722281" y="510213"/>
                  <a:pt x="1739536" y="511201"/>
                  <a:pt x="1755648" y="515804"/>
                </a:cubicBezTo>
                <a:cubicBezTo>
                  <a:pt x="1768005" y="519335"/>
                  <a:pt x="1779825" y="524615"/>
                  <a:pt x="1792224" y="527996"/>
                </a:cubicBezTo>
                <a:cubicBezTo>
                  <a:pt x="1824556" y="536814"/>
                  <a:pt x="1889760" y="552380"/>
                  <a:pt x="1889760" y="552380"/>
                </a:cubicBezTo>
                <a:cubicBezTo>
                  <a:pt x="1914144" y="568636"/>
                  <a:pt x="1935110" y="591881"/>
                  <a:pt x="1962912" y="601148"/>
                </a:cubicBezTo>
                <a:cubicBezTo>
                  <a:pt x="2048689" y="629740"/>
                  <a:pt x="1942796" y="592527"/>
                  <a:pt x="2048256" y="637724"/>
                </a:cubicBezTo>
                <a:cubicBezTo>
                  <a:pt x="2117031" y="667199"/>
                  <a:pt x="2051109" y="631174"/>
                  <a:pt x="2133600" y="662108"/>
                </a:cubicBezTo>
                <a:cubicBezTo>
                  <a:pt x="2150618" y="668490"/>
                  <a:pt x="2166588" y="677475"/>
                  <a:pt x="2182368" y="686492"/>
                </a:cubicBezTo>
                <a:cubicBezTo>
                  <a:pt x="2195090" y="693762"/>
                  <a:pt x="2207094" y="702258"/>
                  <a:pt x="2218944" y="710876"/>
                </a:cubicBezTo>
                <a:cubicBezTo>
                  <a:pt x="2251811" y="734779"/>
                  <a:pt x="2277926" y="771177"/>
                  <a:pt x="2316480" y="784028"/>
                </a:cubicBezTo>
                <a:cubicBezTo>
                  <a:pt x="2328672" y="788092"/>
                  <a:pt x="2341822" y="789979"/>
                  <a:pt x="2353056" y="796220"/>
                </a:cubicBezTo>
                <a:cubicBezTo>
                  <a:pt x="2378674" y="810452"/>
                  <a:pt x="2397471" y="839241"/>
                  <a:pt x="2426208" y="844988"/>
                </a:cubicBezTo>
                <a:cubicBezTo>
                  <a:pt x="2470802" y="853907"/>
                  <a:pt x="2519071" y="860939"/>
                  <a:pt x="2560320" y="881564"/>
                </a:cubicBezTo>
                <a:cubicBezTo>
                  <a:pt x="2592832" y="897820"/>
                  <a:pt x="2622592" y="921516"/>
                  <a:pt x="2657856" y="930332"/>
                </a:cubicBezTo>
                <a:cubicBezTo>
                  <a:pt x="2783036" y="961627"/>
                  <a:pt x="2627881" y="919092"/>
                  <a:pt x="2755392" y="966908"/>
                </a:cubicBezTo>
                <a:cubicBezTo>
                  <a:pt x="2771081" y="972792"/>
                  <a:pt x="2788048" y="974497"/>
                  <a:pt x="2804160" y="979100"/>
                </a:cubicBezTo>
                <a:cubicBezTo>
                  <a:pt x="2816517" y="982631"/>
                  <a:pt x="2828268" y="988175"/>
                  <a:pt x="2840736" y="991292"/>
                </a:cubicBezTo>
                <a:cubicBezTo>
                  <a:pt x="2860840" y="996318"/>
                  <a:pt x="2881592" y="998458"/>
                  <a:pt x="2901696" y="1003484"/>
                </a:cubicBezTo>
                <a:cubicBezTo>
                  <a:pt x="2946220" y="1014615"/>
                  <a:pt x="3040696" y="1061659"/>
                  <a:pt x="3060192" y="1064444"/>
                </a:cubicBezTo>
                <a:lnTo>
                  <a:pt x="3145536" y="1076636"/>
                </a:lnTo>
                <a:cubicBezTo>
                  <a:pt x="3217293" y="1112515"/>
                  <a:pt x="3177062" y="1095273"/>
                  <a:pt x="3267456" y="1125404"/>
                </a:cubicBezTo>
                <a:lnTo>
                  <a:pt x="3304032" y="1137596"/>
                </a:lnTo>
                <a:cubicBezTo>
                  <a:pt x="3316224" y="1141660"/>
                  <a:pt x="3329113" y="1144041"/>
                  <a:pt x="3340608" y="1149788"/>
                </a:cubicBezTo>
                <a:cubicBezTo>
                  <a:pt x="3356864" y="1157916"/>
                  <a:pt x="3372134" y="1168425"/>
                  <a:pt x="3389376" y="1174172"/>
                </a:cubicBezTo>
                <a:cubicBezTo>
                  <a:pt x="3409035" y="1180725"/>
                  <a:pt x="3430232" y="1181338"/>
                  <a:pt x="3450336" y="1186364"/>
                </a:cubicBezTo>
                <a:cubicBezTo>
                  <a:pt x="3462804" y="1189481"/>
                  <a:pt x="3474555" y="1195025"/>
                  <a:pt x="3486912" y="1198556"/>
                </a:cubicBezTo>
                <a:cubicBezTo>
                  <a:pt x="3503024" y="1203159"/>
                  <a:pt x="3519784" y="1205449"/>
                  <a:pt x="3535680" y="1210748"/>
                </a:cubicBezTo>
                <a:cubicBezTo>
                  <a:pt x="3556442" y="1217669"/>
                  <a:pt x="3575878" y="1228211"/>
                  <a:pt x="3596640" y="1235132"/>
                </a:cubicBezTo>
                <a:cubicBezTo>
                  <a:pt x="3612536" y="1240431"/>
                  <a:pt x="3629719" y="1241440"/>
                  <a:pt x="3645408" y="1247324"/>
                </a:cubicBezTo>
                <a:cubicBezTo>
                  <a:pt x="3662426" y="1253706"/>
                  <a:pt x="3677158" y="1265326"/>
                  <a:pt x="3694176" y="1271708"/>
                </a:cubicBezTo>
                <a:cubicBezTo>
                  <a:pt x="3709865" y="1277592"/>
                  <a:pt x="3726894" y="1279085"/>
                  <a:pt x="3742944" y="1283900"/>
                </a:cubicBezTo>
                <a:lnTo>
                  <a:pt x="3852672" y="1320476"/>
                </a:lnTo>
                <a:cubicBezTo>
                  <a:pt x="3864864" y="1324540"/>
                  <a:pt x="3878555" y="1325539"/>
                  <a:pt x="3889248" y="1332668"/>
                </a:cubicBezTo>
                <a:cubicBezTo>
                  <a:pt x="3936517" y="1364181"/>
                  <a:pt x="3911923" y="1352418"/>
                  <a:pt x="3962400" y="1369244"/>
                </a:cubicBezTo>
                <a:lnTo>
                  <a:pt x="4059936" y="1515548"/>
                </a:lnTo>
                <a:cubicBezTo>
                  <a:pt x="4068064" y="1527740"/>
                  <a:pt x="4079686" y="1538223"/>
                  <a:pt x="4084320" y="1552124"/>
                </a:cubicBezTo>
                <a:lnTo>
                  <a:pt x="4133088" y="1698428"/>
                </a:lnTo>
                <a:cubicBezTo>
                  <a:pt x="4137152" y="1710620"/>
                  <a:pt x="4138151" y="1724311"/>
                  <a:pt x="4145280" y="1735004"/>
                </a:cubicBezTo>
                <a:lnTo>
                  <a:pt x="4194048" y="1808156"/>
                </a:lnTo>
                <a:lnTo>
                  <a:pt x="4218432" y="1844732"/>
                </a:lnTo>
                <a:cubicBezTo>
                  <a:pt x="4246004" y="1886090"/>
                  <a:pt x="4232455" y="1870947"/>
                  <a:pt x="4255008" y="1893500"/>
                </a:cubicBezTo>
              </a:path>
            </a:pathLst>
          </a:custGeom>
          <a:noFill/>
          <a:ln w="76200" cap="sq" algn="ctr">
            <a:solidFill>
              <a:srgbClr val="00206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" name="Полилиния 21"/>
          <p:cNvSpPr>
            <a:spLocks noChangeArrowheads="1"/>
          </p:cNvSpPr>
          <p:nvPr/>
        </p:nvSpPr>
        <p:spPr bwMode="auto">
          <a:xfrm>
            <a:off x="3376613" y="3667125"/>
            <a:ext cx="568325" cy="2039938"/>
          </a:xfrm>
          <a:custGeom>
            <a:avLst/>
            <a:gdLst>
              <a:gd name="T0" fmla="*/ 295 w 568838"/>
              <a:gd name="T1" fmla="*/ 2026575 h 2039961"/>
              <a:gd name="T2" fmla="*/ 24591 w 568838"/>
              <a:gd name="T3" fmla="*/ 929347 h 2039961"/>
              <a:gd name="T4" fmla="*/ 36739 w 568838"/>
              <a:gd name="T5" fmla="*/ 892771 h 2039961"/>
              <a:gd name="T6" fmla="*/ 85331 w 568838"/>
              <a:gd name="T7" fmla="*/ 795239 h 2039961"/>
              <a:gd name="T8" fmla="*/ 109627 w 568838"/>
              <a:gd name="T9" fmla="*/ 685515 h 2039961"/>
              <a:gd name="T10" fmla="*/ 133923 w 568838"/>
              <a:gd name="T11" fmla="*/ 648943 h 2039961"/>
              <a:gd name="T12" fmla="*/ 182515 w 568838"/>
              <a:gd name="T13" fmla="*/ 502643 h 2039961"/>
              <a:gd name="T14" fmla="*/ 243255 w 568838"/>
              <a:gd name="T15" fmla="*/ 405111 h 2039961"/>
              <a:gd name="T16" fmla="*/ 279700 w 568838"/>
              <a:gd name="T17" fmla="*/ 344155 h 2039961"/>
              <a:gd name="T18" fmla="*/ 328292 w 568838"/>
              <a:gd name="T19" fmla="*/ 283199 h 2039961"/>
              <a:gd name="T20" fmla="*/ 376884 w 568838"/>
              <a:gd name="T21" fmla="*/ 210051 h 2039961"/>
              <a:gd name="T22" fmla="*/ 401181 w 568838"/>
              <a:gd name="T23" fmla="*/ 161283 h 2039961"/>
              <a:gd name="T24" fmla="*/ 522661 w 568838"/>
              <a:gd name="T25" fmla="*/ 51559 h 2039961"/>
              <a:gd name="T26" fmla="*/ 559105 w 568838"/>
              <a:gd name="T27" fmla="*/ 14987 h 2039961"/>
              <a:gd name="T28" fmla="*/ 510513 w 568838"/>
              <a:gd name="T29" fmla="*/ 27179 h 2039961"/>
              <a:gd name="T30" fmla="*/ 498365 w 568838"/>
              <a:gd name="T31" fmla="*/ 27179 h 203996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68838"/>
              <a:gd name="T49" fmla="*/ 0 h 2039961"/>
              <a:gd name="T50" fmla="*/ 568838 w 568838"/>
              <a:gd name="T51" fmla="*/ 2039961 h 203996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68838" h="2039961">
                <a:moveTo>
                  <a:pt x="295" y="2026667"/>
                </a:moveTo>
                <a:cubicBezTo>
                  <a:pt x="124751" y="1653299"/>
                  <a:pt x="0" y="2039961"/>
                  <a:pt x="24679" y="929387"/>
                </a:cubicBezTo>
                <a:cubicBezTo>
                  <a:pt x="24965" y="916539"/>
                  <a:pt x="32359" y="904844"/>
                  <a:pt x="36871" y="892811"/>
                </a:cubicBezTo>
                <a:cubicBezTo>
                  <a:pt x="62436" y="824637"/>
                  <a:pt x="51968" y="845781"/>
                  <a:pt x="85639" y="795275"/>
                </a:cubicBezTo>
                <a:cubicBezTo>
                  <a:pt x="87809" y="784426"/>
                  <a:pt x="103566" y="700613"/>
                  <a:pt x="110023" y="685547"/>
                </a:cubicBezTo>
                <a:cubicBezTo>
                  <a:pt x="115795" y="672079"/>
                  <a:pt x="126279" y="661163"/>
                  <a:pt x="134407" y="648971"/>
                </a:cubicBezTo>
                <a:cubicBezTo>
                  <a:pt x="148864" y="598372"/>
                  <a:pt x="159594" y="549830"/>
                  <a:pt x="183175" y="502667"/>
                </a:cubicBezTo>
                <a:cubicBezTo>
                  <a:pt x="205700" y="457616"/>
                  <a:pt x="219956" y="443817"/>
                  <a:pt x="244135" y="405131"/>
                </a:cubicBezTo>
                <a:cubicBezTo>
                  <a:pt x="256694" y="385036"/>
                  <a:pt x="267122" y="363584"/>
                  <a:pt x="280711" y="344171"/>
                </a:cubicBezTo>
                <a:cubicBezTo>
                  <a:pt x="295634" y="322853"/>
                  <a:pt x="314173" y="304256"/>
                  <a:pt x="329479" y="283211"/>
                </a:cubicBezTo>
                <a:cubicBezTo>
                  <a:pt x="346716" y="259510"/>
                  <a:pt x="365141" y="236271"/>
                  <a:pt x="378247" y="210059"/>
                </a:cubicBezTo>
                <a:cubicBezTo>
                  <a:pt x="386375" y="193803"/>
                  <a:pt x="391277" y="175483"/>
                  <a:pt x="402631" y="161291"/>
                </a:cubicBezTo>
                <a:cubicBezTo>
                  <a:pt x="469796" y="77334"/>
                  <a:pt x="460190" y="106730"/>
                  <a:pt x="524551" y="51563"/>
                </a:cubicBezTo>
                <a:cubicBezTo>
                  <a:pt x="537642" y="40342"/>
                  <a:pt x="568838" y="30409"/>
                  <a:pt x="561127" y="14987"/>
                </a:cubicBezTo>
                <a:cubicBezTo>
                  <a:pt x="553633" y="0"/>
                  <a:pt x="528790" y="23893"/>
                  <a:pt x="512359" y="27179"/>
                </a:cubicBezTo>
                <a:cubicBezTo>
                  <a:pt x="508374" y="27976"/>
                  <a:pt x="504231" y="27179"/>
                  <a:pt x="500167" y="27179"/>
                </a:cubicBezTo>
              </a:path>
            </a:pathLst>
          </a:custGeom>
          <a:noFill/>
          <a:ln w="60325" cap="sq" algn="ctr">
            <a:solidFill>
              <a:srgbClr val="7030A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357188"/>
          <a:ext cx="8143875" cy="2357437"/>
        </p:xfrm>
        <a:graphic>
          <a:graphicData uri="http://schemas.openxmlformats.org/drawingml/2006/table">
            <a:tbl>
              <a:tblPr/>
              <a:tblGrid>
                <a:gridCol w="8143875"/>
              </a:tblGrid>
              <a:tr h="2357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№3. У </a:t>
                      </a:r>
                      <a:r>
                        <a:rPr kumimoji="0" lang="ru-RU" sz="3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прамавугольнай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трапецыі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большая </a:t>
                      </a:r>
                      <a:r>
                        <a:rPr kumimoji="0" lang="ru-RU" sz="3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дыяганаль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роўна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25 см, большая </a:t>
                      </a:r>
                      <a:r>
                        <a:rPr kumimoji="0" lang="ru-RU" sz="3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аснова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24см, меньшая основа 16 см. </a:t>
                      </a:r>
                      <a:r>
                        <a:rPr kumimoji="0" lang="ru-RU" sz="3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Знайсці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плошчу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трапецыі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114300" marR="1143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9460" name="Group 1"/>
          <p:cNvGrpSpPr>
            <a:grpSpLocks/>
          </p:cNvGrpSpPr>
          <p:nvPr/>
        </p:nvGrpSpPr>
        <p:grpSpPr bwMode="auto">
          <a:xfrm>
            <a:off x="1500188" y="3071813"/>
            <a:ext cx="4857750" cy="2857500"/>
            <a:chOff x="1800" y="7380"/>
            <a:chExt cx="2130" cy="1020"/>
          </a:xfrm>
        </p:grpSpPr>
        <p:cxnSp>
          <p:nvCxnSpPr>
            <p:cNvPr id="19465" name="AutoShape 2"/>
            <p:cNvCxnSpPr>
              <a:cxnSpLocks noChangeShapeType="1"/>
            </p:cNvCxnSpPr>
            <p:nvPr/>
          </p:nvCxnSpPr>
          <p:spPr bwMode="auto">
            <a:xfrm>
              <a:off x="1800" y="7380"/>
              <a:ext cx="0" cy="1020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66" name="AutoShape 3"/>
            <p:cNvCxnSpPr>
              <a:cxnSpLocks noChangeShapeType="1"/>
            </p:cNvCxnSpPr>
            <p:nvPr/>
          </p:nvCxnSpPr>
          <p:spPr bwMode="auto">
            <a:xfrm>
              <a:off x="1800" y="7380"/>
              <a:ext cx="1110" cy="0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67" name="AutoShape 4"/>
            <p:cNvCxnSpPr>
              <a:cxnSpLocks noChangeShapeType="1"/>
            </p:cNvCxnSpPr>
            <p:nvPr/>
          </p:nvCxnSpPr>
          <p:spPr bwMode="auto">
            <a:xfrm>
              <a:off x="1800" y="8400"/>
              <a:ext cx="2130" cy="0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68" name="AutoShape 5"/>
            <p:cNvCxnSpPr>
              <a:cxnSpLocks noChangeShapeType="1"/>
            </p:cNvCxnSpPr>
            <p:nvPr/>
          </p:nvCxnSpPr>
          <p:spPr bwMode="auto">
            <a:xfrm>
              <a:off x="2910" y="7380"/>
              <a:ext cx="1020" cy="1020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69" name="AutoShape 6"/>
            <p:cNvCxnSpPr>
              <a:cxnSpLocks noChangeShapeType="1"/>
            </p:cNvCxnSpPr>
            <p:nvPr/>
          </p:nvCxnSpPr>
          <p:spPr bwMode="auto">
            <a:xfrm>
              <a:off x="1800" y="7380"/>
              <a:ext cx="2130" cy="1020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9461" name="TextBox 8"/>
          <p:cNvSpPr txBox="1">
            <a:spLocks noChangeArrowheads="1"/>
          </p:cNvSpPr>
          <p:nvPr/>
        </p:nvSpPr>
        <p:spPr bwMode="auto">
          <a:xfrm>
            <a:off x="1071563" y="2857500"/>
            <a:ext cx="500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А</a:t>
            </a:r>
          </a:p>
        </p:txBody>
      </p:sp>
      <p:sp>
        <p:nvSpPr>
          <p:cNvPr id="19462" name="TextBox 10"/>
          <p:cNvSpPr txBox="1">
            <a:spLocks noChangeArrowheads="1"/>
          </p:cNvSpPr>
          <p:nvPr/>
        </p:nvSpPr>
        <p:spPr bwMode="auto">
          <a:xfrm>
            <a:off x="4143375" y="2854325"/>
            <a:ext cx="642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В</a:t>
            </a:r>
          </a:p>
        </p:txBody>
      </p:sp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6357938" y="5572125"/>
            <a:ext cx="642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С</a:t>
            </a:r>
          </a:p>
        </p:txBody>
      </p:sp>
      <p:sp>
        <p:nvSpPr>
          <p:cNvPr id="19464" name="TextBox 12"/>
          <p:cNvSpPr txBox="1">
            <a:spLocks noChangeArrowheads="1"/>
          </p:cNvSpPr>
          <p:nvPr/>
        </p:nvSpPr>
        <p:spPr bwMode="auto">
          <a:xfrm>
            <a:off x="928688" y="5643563"/>
            <a:ext cx="571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D</a:t>
            </a:r>
            <a:endParaRPr lang="ru-RU" sz="36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"/>
          <p:cNvGrpSpPr>
            <a:grpSpLocks/>
          </p:cNvGrpSpPr>
          <p:nvPr/>
        </p:nvGrpSpPr>
        <p:grpSpPr bwMode="auto">
          <a:xfrm>
            <a:off x="1463675" y="3122613"/>
            <a:ext cx="5394325" cy="2878137"/>
            <a:chOff x="1710" y="2070"/>
            <a:chExt cx="2130" cy="1200"/>
          </a:xfrm>
        </p:grpSpPr>
        <p:sp>
          <p:nvSpPr>
            <p:cNvPr id="20488" name="Rectangle 2"/>
            <p:cNvSpPr>
              <a:spLocks noChangeArrowheads="1"/>
            </p:cNvSpPr>
            <p:nvPr/>
          </p:nvSpPr>
          <p:spPr bwMode="auto">
            <a:xfrm>
              <a:off x="1710" y="2070"/>
              <a:ext cx="2130" cy="1200"/>
            </a:xfrm>
            <a:prstGeom prst="rect">
              <a:avLst/>
            </a:prstGeom>
            <a:solidFill>
              <a:srgbClr val="FFFFFF"/>
            </a:solidFill>
            <a:ln w="444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Times New Roman" pitchFamily="18" charset="0"/>
              </a:endParaRPr>
            </a:p>
          </p:txBody>
        </p:sp>
        <p:cxnSp>
          <p:nvCxnSpPr>
            <p:cNvPr id="20489" name="AutoShape 3"/>
            <p:cNvCxnSpPr>
              <a:cxnSpLocks noChangeShapeType="1"/>
            </p:cNvCxnSpPr>
            <p:nvPr/>
          </p:nvCxnSpPr>
          <p:spPr bwMode="auto">
            <a:xfrm flipV="1">
              <a:off x="1710" y="2070"/>
              <a:ext cx="2130" cy="1200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857250" y="-85725"/>
            <a:ext cx="6643688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dirty="0" smtClean="0"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latin typeface="+mj-lt"/>
            </a:endParaRPr>
          </a:p>
          <a:p>
            <a:pPr eaLnBrk="1" hangingPunct="1">
              <a:defRPr/>
            </a:pPr>
            <a:r>
              <a:rPr lang="ru-RU" sz="3200" b="1" i="1" dirty="0" smtClean="0">
                <a:latin typeface="+mj-lt"/>
              </a:rPr>
              <a:t>№4. </a:t>
            </a:r>
            <a:r>
              <a:rPr lang="ru-RU" sz="3200" b="1" i="1" dirty="0" err="1" smtClean="0">
                <a:latin typeface="+mj-lt"/>
              </a:rPr>
              <a:t>Дыяганаль</a:t>
            </a:r>
            <a:r>
              <a:rPr lang="ru-RU" sz="3200" b="1" i="1" dirty="0" smtClean="0">
                <a:latin typeface="+mj-lt"/>
              </a:rPr>
              <a:t> </a:t>
            </a:r>
            <a:r>
              <a:rPr lang="en-US" sz="3200" b="1" i="1" dirty="0" smtClean="0">
                <a:latin typeface="+mj-lt"/>
              </a:rPr>
              <a:t>DB</a:t>
            </a:r>
            <a:r>
              <a:rPr lang="ru-RU" sz="3200" b="1" i="1" dirty="0" smtClean="0">
                <a:latin typeface="+mj-lt"/>
              </a:rPr>
              <a:t> </a:t>
            </a:r>
            <a:r>
              <a:rPr lang="ru-RU" sz="3200" b="1" i="1" dirty="0" err="1" smtClean="0">
                <a:latin typeface="+mj-lt"/>
              </a:rPr>
              <a:t>прамавугольніка</a:t>
            </a:r>
            <a:r>
              <a:rPr lang="ru-RU" sz="3200" b="1" i="1" dirty="0" smtClean="0">
                <a:latin typeface="+mj-lt"/>
              </a:rPr>
              <a:t> </a:t>
            </a:r>
            <a:r>
              <a:rPr lang="en-US" sz="3200" b="1" i="1" dirty="0" smtClean="0">
                <a:latin typeface="+mj-lt"/>
              </a:rPr>
              <a:t>ABCD</a:t>
            </a:r>
            <a:r>
              <a:rPr lang="ru-RU" sz="3200" b="1" i="1" dirty="0" smtClean="0">
                <a:latin typeface="+mj-lt"/>
              </a:rPr>
              <a:t> </a:t>
            </a:r>
            <a:r>
              <a:rPr lang="ru-RU" sz="3200" b="1" i="1" dirty="0" err="1" smtClean="0">
                <a:latin typeface="+mj-lt"/>
              </a:rPr>
              <a:t>роўна</a:t>
            </a:r>
            <a:r>
              <a:rPr lang="ru-RU" sz="3200" b="1" i="1" dirty="0" smtClean="0">
                <a:latin typeface="+mj-lt"/>
              </a:rPr>
              <a:t> 61 см, а </a:t>
            </a:r>
            <a:r>
              <a:rPr lang="ru-RU" sz="3200" b="1" i="1" dirty="0" err="1" smtClean="0">
                <a:latin typeface="+mj-lt"/>
              </a:rPr>
              <a:t>старан</a:t>
            </a:r>
            <a:r>
              <a:rPr lang="en-US" sz="3200" b="1" i="1" dirty="0" smtClean="0">
                <a:latin typeface="+mj-lt"/>
              </a:rPr>
              <a:t>a BC </a:t>
            </a:r>
            <a:r>
              <a:rPr lang="ru-RU" sz="3200" b="1" i="1" dirty="0" err="1" smtClean="0">
                <a:latin typeface="+mj-lt"/>
              </a:rPr>
              <a:t>роўна</a:t>
            </a:r>
            <a:r>
              <a:rPr lang="ru-RU" sz="3200" b="1" i="1" dirty="0" smtClean="0">
                <a:latin typeface="+mj-lt"/>
              </a:rPr>
              <a:t> 11 см. </a:t>
            </a:r>
            <a:r>
              <a:rPr lang="ru-RU" sz="3200" b="1" i="1" dirty="0" err="1" smtClean="0">
                <a:latin typeface="+mj-lt"/>
              </a:rPr>
              <a:t>Знайсці</a:t>
            </a:r>
            <a:r>
              <a:rPr lang="ru-RU" sz="3200" b="1" i="1" dirty="0" smtClean="0">
                <a:latin typeface="+mj-lt"/>
              </a:rPr>
              <a:t> </a:t>
            </a:r>
            <a:r>
              <a:rPr lang="ru-RU" sz="3200" b="1" i="1" dirty="0" err="1" smtClean="0">
                <a:latin typeface="+mj-lt"/>
              </a:rPr>
              <a:t>перыметр</a:t>
            </a:r>
            <a:r>
              <a:rPr lang="ru-RU" sz="3200" b="1" i="1" dirty="0" smtClean="0">
                <a:latin typeface="+mj-lt"/>
              </a:rPr>
              <a:t> </a:t>
            </a:r>
            <a:r>
              <a:rPr lang="ru-RU" sz="3200" b="1" i="1" dirty="0" err="1" smtClean="0">
                <a:latin typeface="+mj-lt"/>
              </a:rPr>
              <a:t>прамавугольніка</a:t>
            </a:r>
            <a:r>
              <a:rPr lang="ru-RU" sz="4400" dirty="0" smtClean="0">
                <a:latin typeface="+mj-lt"/>
              </a:rPr>
              <a:t>.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1071563" y="2857500"/>
            <a:ext cx="500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А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6929438" y="2857500"/>
            <a:ext cx="6429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В</a:t>
            </a:r>
          </a:p>
        </p:txBody>
      </p:sp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6929438" y="5572125"/>
            <a:ext cx="642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С</a:t>
            </a: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1000125" y="5643563"/>
            <a:ext cx="571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D</a:t>
            </a:r>
            <a:endParaRPr lang="ru-RU" sz="36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1"/>
          <p:cNvGrpSpPr>
            <a:grpSpLocks/>
          </p:cNvGrpSpPr>
          <p:nvPr/>
        </p:nvGrpSpPr>
        <p:grpSpPr bwMode="auto">
          <a:xfrm>
            <a:off x="2643188" y="1643063"/>
            <a:ext cx="2643187" cy="4057650"/>
            <a:chOff x="9720" y="8745"/>
            <a:chExt cx="1425" cy="2565"/>
          </a:xfrm>
        </p:grpSpPr>
        <p:sp>
          <p:nvSpPr>
            <p:cNvPr id="21513" name="AutoShape 2"/>
            <p:cNvSpPr>
              <a:spLocks noChangeArrowheads="1"/>
            </p:cNvSpPr>
            <p:nvPr/>
          </p:nvSpPr>
          <p:spPr bwMode="auto">
            <a:xfrm>
              <a:off x="9720" y="8745"/>
              <a:ext cx="1425" cy="2565"/>
            </a:xfrm>
            <a:prstGeom prst="diamond">
              <a:avLst/>
            </a:prstGeom>
            <a:solidFill>
              <a:srgbClr val="FFFFFF"/>
            </a:solidFill>
            <a:ln w="444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Times New Roman" pitchFamily="18" charset="0"/>
              </a:endParaRPr>
            </a:p>
          </p:txBody>
        </p:sp>
        <p:cxnSp>
          <p:nvCxnSpPr>
            <p:cNvPr id="21514" name="AutoShape 3"/>
            <p:cNvCxnSpPr>
              <a:cxnSpLocks noChangeShapeType="1"/>
            </p:cNvCxnSpPr>
            <p:nvPr/>
          </p:nvCxnSpPr>
          <p:spPr bwMode="auto">
            <a:xfrm>
              <a:off x="9720" y="10020"/>
              <a:ext cx="1425" cy="0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515" name="AutoShape 4"/>
            <p:cNvCxnSpPr>
              <a:cxnSpLocks noChangeShapeType="1"/>
            </p:cNvCxnSpPr>
            <p:nvPr/>
          </p:nvCxnSpPr>
          <p:spPr bwMode="auto">
            <a:xfrm>
              <a:off x="10425" y="8745"/>
              <a:ext cx="0" cy="2565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150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21508" name="Rectangle 18"/>
          <p:cNvSpPr>
            <a:spLocks noChangeArrowheads="1"/>
          </p:cNvSpPr>
          <p:nvPr/>
        </p:nvSpPr>
        <p:spPr bwMode="auto">
          <a:xfrm rot="10800000" flipV="1">
            <a:off x="468313" y="-100013"/>
            <a:ext cx="748823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ru-RU" sz="1200" dirty="0">
              <a:latin typeface="+mj-lt"/>
            </a:endParaRPr>
          </a:p>
          <a:p>
            <a:pPr eaLnBrk="0" hangingPunct="0">
              <a:defRPr/>
            </a:pPr>
            <a:r>
              <a:rPr lang="ru-RU" sz="3200" b="1" i="1" dirty="0">
                <a:latin typeface="+mj-lt"/>
              </a:rPr>
              <a:t>№5. </a:t>
            </a:r>
            <a:r>
              <a:rPr lang="ru-RU" sz="3200" b="1" i="1" dirty="0" err="1">
                <a:latin typeface="+mj-lt"/>
              </a:rPr>
              <a:t>Дыяганалі</a:t>
            </a:r>
            <a:r>
              <a:rPr lang="ru-RU" sz="3200" b="1" i="1" dirty="0">
                <a:latin typeface="+mj-lt"/>
              </a:rPr>
              <a:t> ромба </a:t>
            </a:r>
            <a:r>
              <a:rPr lang="ru-RU" sz="3200" b="1" i="1" dirty="0" err="1">
                <a:latin typeface="+mj-lt"/>
              </a:rPr>
              <a:t>роўны</a:t>
            </a:r>
            <a:r>
              <a:rPr lang="ru-RU" sz="3200" b="1" i="1" dirty="0">
                <a:latin typeface="+mj-lt"/>
              </a:rPr>
              <a:t> 6 см і 8 см. </a:t>
            </a:r>
            <a:r>
              <a:rPr lang="ru-RU" sz="3200" b="1" i="1" dirty="0" err="1">
                <a:latin typeface="+mj-lt"/>
              </a:rPr>
              <a:t>Знайсці</a:t>
            </a:r>
            <a:r>
              <a:rPr lang="ru-RU" sz="3200" b="1" i="1" dirty="0">
                <a:latin typeface="+mj-lt"/>
              </a:rPr>
              <a:t> </a:t>
            </a:r>
            <a:r>
              <a:rPr lang="ru-RU" sz="3200" b="1" i="1" dirty="0" err="1">
                <a:latin typeface="+mj-lt"/>
              </a:rPr>
              <a:t>даўжыні</a:t>
            </a:r>
            <a:r>
              <a:rPr lang="ru-RU" sz="3200" b="1" i="1" dirty="0">
                <a:latin typeface="+mj-lt"/>
              </a:rPr>
              <a:t> </a:t>
            </a:r>
            <a:r>
              <a:rPr lang="ru-RU" sz="3200" b="1" i="1" dirty="0" err="1">
                <a:latin typeface="+mj-lt"/>
              </a:rPr>
              <a:t>стараны</a:t>
            </a:r>
            <a:r>
              <a:rPr lang="ru-RU" sz="3200" b="1" i="1" dirty="0">
                <a:latin typeface="+mj-lt"/>
              </a:rPr>
              <a:t> ромба.</a:t>
            </a:r>
          </a:p>
        </p:txBody>
      </p:sp>
      <p:sp>
        <p:nvSpPr>
          <p:cNvPr id="21509" name="TextBox 20"/>
          <p:cNvSpPr txBox="1">
            <a:spLocks noChangeArrowheads="1"/>
          </p:cNvSpPr>
          <p:nvPr/>
        </p:nvSpPr>
        <p:spPr bwMode="auto">
          <a:xfrm>
            <a:off x="2143125" y="3357563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А</a:t>
            </a:r>
          </a:p>
        </p:txBody>
      </p:sp>
      <p:sp>
        <p:nvSpPr>
          <p:cNvPr id="21510" name="TextBox 21"/>
          <p:cNvSpPr txBox="1">
            <a:spLocks noChangeArrowheads="1"/>
          </p:cNvSpPr>
          <p:nvPr/>
        </p:nvSpPr>
        <p:spPr bwMode="auto">
          <a:xfrm>
            <a:off x="4000500" y="1214438"/>
            <a:ext cx="64293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В</a:t>
            </a:r>
          </a:p>
        </p:txBody>
      </p:sp>
      <p:sp>
        <p:nvSpPr>
          <p:cNvPr id="21511" name="TextBox 22"/>
          <p:cNvSpPr txBox="1">
            <a:spLocks noChangeArrowheads="1"/>
          </p:cNvSpPr>
          <p:nvPr/>
        </p:nvSpPr>
        <p:spPr bwMode="auto">
          <a:xfrm>
            <a:off x="5286375" y="3357563"/>
            <a:ext cx="642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latin typeface="Times New Roman" pitchFamily="18" charset="0"/>
              </a:rPr>
              <a:t>С</a:t>
            </a:r>
          </a:p>
        </p:txBody>
      </p:sp>
      <p:sp>
        <p:nvSpPr>
          <p:cNvPr id="21512" name="TextBox 23"/>
          <p:cNvSpPr txBox="1">
            <a:spLocks noChangeArrowheads="1"/>
          </p:cNvSpPr>
          <p:nvPr/>
        </p:nvSpPr>
        <p:spPr bwMode="auto">
          <a:xfrm>
            <a:off x="3714750" y="5786438"/>
            <a:ext cx="571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D</a:t>
            </a:r>
            <a:endParaRPr lang="ru-RU" sz="3600" b="1">
              <a:latin typeface="Times New Roman" pitchFamily="18" charset="0"/>
            </a:endParaRPr>
          </a:p>
        </p:txBody>
      </p:sp>
      <p:sp>
        <p:nvSpPr>
          <p:cNvPr id="12" name="TextBox 22"/>
          <p:cNvSpPr txBox="1">
            <a:spLocks noChangeArrowheads="1"/>
          </p:cNvSpPr>
          <p:nvPr/>
        </p:nvSpPr>
        <p:spPr bwMode="auto">
          <a:xfrm>
            <a:off x="3857624" y="3571876"/>
            <a:ext cx="642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e-BY" sz="3600" b="1" dirty="0" smtClean="0">
                <a:latin typeface="Times New Roman" pitchFamily="18" charset="0"/>
              </a:rPr>
              <a:t>О</a:t>
            </a:r>
            <a:endParaRPr lang="ru-RU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 bwMode="auto">
          <a:xfrm>
            <a:off x="1071563" y="0"/>
            <a:ext cx="5929312" cy="1143000"/>
          </a:xfrm>
          <a:prstGeom prst="horizontalScroll">
            <a:avLst/>
          </a:prstGeom>
          <a:solidFill>
            <a:schemeClr val="accent3">
              <a:lumMod val="9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4400" b="1" spc="200" dirty="0">
                <a:latin typeface="+mj-lt"/>
                <a:cs typeface="+mn-cs"/>
              </a:rPr>
              <a:t>«</a:t>
            </a:r>
            <a:r>
              <a:rPr lang="ru-RU" sz="4400" b="1" spc="200" dirty="0" err="1">
                <a:latin typeface="+mj-lt"/>
                <a:cs typeface="+mn-cs"/>
              </a:rPr>
              <a:t>Правіла</a:t>
            </a:r>
            <a:r>
              <a:rPr lang="ru-RU" sz="4400" b="1" spc="200" dirty="0">
                <a:latin typeface="+mj-lt"/>
                <a:cs typeface="+mn-cs"/>
              </a:rPr>
              <a:t> </a:t>
            </a:r>
            <a:r>
              <a:rPr lang="ru-RU" sz="4400" b="1" spc="200" dirty="0" err="1">
                <a:latin typeface="+mj-lt"/>
                <a:cs typeface="+mn-cs"/>
              </a:rPr>
              <a:t>вяроўкі</a:t>
            </a:r>
            <a:r>
              <a:rPr lang="ru-RU" sz="4400" b="1" spc="200" dirty="0">
                <a:latin typeface="+mj-lt"/>
                <a:cs typeface="+mn-cs"/>
              </a:rPr>
              <a:t>»</a:t>
            </a:r>
          </a:p>
        </p:txBody>
      </p:sp>
      <p:pic>
        <p:nvPicPr>
          <p:cNvPr id="22531" name="Рисунок 1" descr="треугольник ег.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8" y="4000500"/>
            <a:ext cx="26670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2" descr="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1357313"/>
            <a:ext cx="2681287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Рисунок 4" descr="img255.t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1285875"/>
            <a:ext cx="2500312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Горизонтальный свиток 49"/>
          <p:cNvSpPr/>
          <p:nvPr/>
        </p:nvSpPr>
        <p:spPr bwMode="auto">
          <a:xfrm>
            <a:off x="5072066" y="285728"/>
            <a:ext cx="2928960" cy="2357438"/>
          </a:xfrm>
          <a:prstGeom prst="horizontalScroll">
            <a:avLst/>
          </a:prstGeom>
          <a:solidFill>
            <a:schemeClr val="accent3">
              <a:lumMod val="9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ru-RU">
              <a:latin typeface="Verdana" pitchFamily="34" charset="0"/>
              <a:cs typeface="+mn-cs"/>
            </a:endParaRPr>
          </a:p>
        </p:txBody>
      </p:sp>
      <p:sp>
        <p:nvSpPr>
          <p:cNvPr id="23555" name="Прямоугольник 1"/>
          <p:cNvSpPr>
            <a:spLocks noChangeArrowheads="1"/>
          </p:cNvSpPr>
          <p:nvPr/>
        </p:nvSpPr>
        <p:spPr bwMode="auto">
          <a:xfrm>
            <a:off x="571500" y="3857625"/>
            <a:ext cx="4000500" cy="2071688"/>
          </a:xfrm>
          <a:prstGeom prst="rect">
            <a:avLst/>
          </a:prstGeom>
          <a:solidFill>
            <a:srgbClr val="00CCFF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Verdana" pitchFamily="34" charset="0"/>
            </a:endParaRPr>
          </a:p>
        </p:txBody>
      </p:sp>
      <p:grpSp>
        <p:nvGrpSpPr>
          <p:cNvPr id="23556" name="Группа 38"/>
          <p:cNvGrpSpPr>
            <a:grpSpLocks/>
          </p:cNvGrpSpPr>
          <p:nvPr/>
        </p:nvGrpSpPr>
        <p:grpSpPr bwMode="auto">
          <a:xfrm>
            <a:off x="1643063" y="2928938"/>
            <a:ext cx="852487" cy="3001962"/>
            <a:chOff x="1643042" y="2928934"/>
            <a:chExt cx="852239" cy="3001190"/>
          </a:xfrm>
        </p:grpSpPr>
        <p:grpSp>
          <p:nvGrpSpPr>
            <p:cNvPr id="23569" name="Группа 36"/>
            <p:cNvGrpSpPr>
              <a:grpSpLocks/>
            </p:cNvGrpSpPr>
            <p:nvPr/>
          </p:nvGrpSpPr>
          <p:grpSpPr bwMode="auto">
            <a:xfrm>
              <a:off x="2070876" y="3286918"/>
              <a:ext cx="1588" cy="2643206"/>
              <a:chOff x="2070876" y="3286918"/>
              <a:chExt cx="1588" cy="2643206"/>
            </a:xfrm>
          </p:grpSpPr>
          <p:cxnSp>
            <p:nvCxnSpPr>
              <p:cNvPr id="23571" name="Прямая соединительная линия 33"/>
              <p:cNvCxnSpPr>
                <a:cxnSpLocks noChangeShapeType="1"/>
              </p:cNvCxnSpPr>
              <p:nvPr/>
            </p:nvCxnSpPr>
            <p:spPr bwMode="auto">
              <a:xfrm rot="5400000">
                <a:off x="750067" y="4607727"/>
                <a:ext cx="2643206" cy="1588"/>
              </a:xfrm>
              <a:prstGeom prst="line">
                <a:avLst/>
              </a:prstGeom>
              <a:noFill/>
              <a:ln w="57150" cap="sq" algn="ctr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3572" name="Прямая соединительная линия 35"/>
              <p:cNvCxnSpPr>
                <a:cxnSpLocks noChangeShapeType="1"/>
              </p:cNvCxnSpPr>
              <p:nvPr/>
            </p:nvCxnSpPr>
            <p:spPr bwMode="auto">
              <a:xfrm rot="5400000">
                <a:off x="1035819" y="4893479"/>
                <a:ext cx="2071702" cy="1588"/>
              </a:xfrm>
              <a:prstGeom prst="line">
                <a:avLst/>
              </a:prstGeom>
              <a:noFill/>
              <a:ln w="57150" cap="sq" algn="ctr">
                <a:solidFill>
                  <a:srgbClr val="00FF00"/>
                </a:solidFill>
                <a:round/>
                <a:headEnd type="none" w="sm" len="sm"/>
                <a:tailEnd type="none" w="sm" len="sm"/>
              </a:ln>
            </p:spPr>
          </p:cxnSp>
        </p:grpSp>
        <p:pic>
          <p:nvPicPr>
            <p:cNvPr id="23570" name="Рисунок 37" descr="1F1.gi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2928934"/>
              <a:ext cx="852239" cy="80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Группа 39"/>
          <p:cNvGrpSpPr>
            <a:grpSpLocks/>
          </p:cNvGrpSpPr>
          <p:nvPr/>
        </p:nvGrpSpPr>
        <p:grpSpPr bwMode="auto">
          <a:xfrm rot="2399911">
            <a:off x="2651125" y="3208338"/>
            <a:ext cx="852488" cy="3001962"/>
            <a:chOff x="1643042" y="2928934"/>
            <a:chExt cx="852239" cy="3001190"/>
          </a:xfrm>
        </p:grpSpPr>
        <p:grpSp>
          <p:nvGrpSpPr>
            <p:cNvPr id="23565" name="Группа 36"/>
            <p:cNvGrpSpPr>
              <a:grpSpLocks/>
            </p:cNvGrpSpPr>
            <p:nvPr/>
          </p:nvGrpSpPr>
          <p:grpSpPr bwMode="auto">
            <a:xfrm>
              <a:off x="2070876" y="3286918"/>
              <a:ext cx="1588" cy="2643206"/>
              <a:chOff x="2070876" y="3286918"/>
              <a:chExt cx="1588" cy="2643206"/>
            </a:xfrm>
          </p:grpSpPr>
          <p:cxnSp>
            <p:nvCxnSpPr>
              <p:cNvPr id="23567" name="Прямая соединительная линия 42"/>
              <p:cNvCxnSpPr>
                <a:cxnSpLocks noChangeShapeType="1"/>
              </p:cNvCxnSpPr>
              <p:nvPr/>
            </p:nvCxnSpPr>
            <p:spPr bwMode="auto">
              <a:xfrm rot="5400000">
                <a:off x="750067" y="4607727"/>
                <a:ext cx="2643206" cy="1588"/>
              </a:xfrm>
              <a:prstGeom prst="line">
                <a:avLst/>
              </a:prstGeom>
              <a:noFill/>
              <a:ln w="57150" cap="sq" algn="ctr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3568" name="Прямая соединительная линия 43"/>
              <p:cNvCxnSpPr>
                <a:cxnSpLocks noChangeShapeType="1"/>
              </p:cNvCxnSpPr>
              <p:nvPr/>
            </p:nvCxnSpPr>
            <p:spPr bwMode="auto">
              <a:xfrm rot="5400000">
                <a:off x="1035819" y="4893479"/>
                <a:ext cx="2071702" cy="1588"/>
              </a:xfrm>
              <a:prstGeom prst="line">
                <a:avLst/>
              </a:prstGeom>
              <a:noFill/>
              <a:ln w="57150" cap="sq" algn="ctr">
                <a:solidFill>
                  <a:srgbClr val="00FF00"/>
                </a:solidFill>
                <a:round/>
                <a:headEnd type="none" w="sm" len="sm"/>
                <a:tailEnd type="none" w="sm" len="sm"/>
              </a:ln>
            </p:spPr>
          </p:cxnSp>
        </p:grpSp>
        <p:pic>
          <p:nvPicPr>
            <p:cNvPr id="23566" name="Рисунок 41" descr="1F1.gi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2928934"/>
              <a:ext cx="852239" cy="80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58" name="TextBox 44"/>
          <p:cNvSpPr txBox="1">
            <a:spLocks noChangeArrowheads="1"/>
          </p:cNvSpPr>
          <p:nvPr/>
        </p:nvSpPr>
        <p:spPr bwMode="auto">
          <a:xfrm>
            <a:off x="117988" y="142875"/>
            <a:ext cx="495407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500" b="1" i="1" dirty="0">
                <a:latin typeface="Times New Roman" pitchFamily="18" charset="0"/>
              </a:rPr>
              <a:t>Над озером тихим, </a:t>
            </a:r>
            <a:endParaRPr lang="ru-RU" sz="2500" b="1" dirty="0">
              <a:latin typeface="Times New Roman" pitchFamily="18" charset="0"/>
            </a:endParaRPr>
          </a:p>
          <a:p>
            <a:r>
              <a:rPr lang="ru-RU" sz="2500" b="1" i="1" dirty="0">
                <a:latin typeface="Times New Roman" pitchFamily="18" charset="0"/>
              </a:rPr>
              <a:t>С полфута размером, высился лотоса цвет.</a:t>
            </a:r>
            <a:endParaRPr lang="ru-RU" sz="2500" b="1" dirty="0">
              <a:latin typeface="Times New Roman" pitchFamily="18" charset="0"/>
            </a:endParaRPr>
          </a:p>
          <a:p>
            <a:r>
              <a:rPr lang="ru-RU" sz="2500" b="1" i="1" dirty="0">
                <a:latin typeface="Times New Roman" pitchFamily="18" charset="0"/>
              </a:rPr>
              <a:t>Он рос одиноко. И ветер порывом</a:t>
            </a:r>
            <a:endParaRPr lang="ru-RU" sz="2500" b="1" dirty="0">
              <a:latin typeface="Times New Roman" pitchFamily="18" charset="0"/>
            </a:endParaRPr>
          </a:p>
          <a:p>
            <a:r>
              <a:rPr lang="ru-RU" sz="2500" b="1" i="1" dirty="0">
                <a:latin typeface="Times New Roman" pitchFamily="18" charset="0"/>
              </a:rPr>
              <a:t>Отнес его в сторону. </a:t>
            </a:r>
            <a:endParaRPr lang="ru-RU" sz="2500" b="1" i="1" dirty="0" smtClean="0">
              <a:latin typeface="Times New Roman" pitchFamily="18" charset="0"/>
            </a:endParaRPr>
          </a:p>
          <a:p>
            <a:r>
              <a:rPr lang="ru-RU" sz="2500" b="1" i="1" dirty="0" smtClean="0">
                <a:latin typeface="Times New Roman" pitchFamily="18" charset="0"/>
              </a:rPr>
              <a:t>Нет боле </a:t>
            </a:r>
            <a:r>
              <a:rPr lang="ru-RU" sz="2500" b="1" i="1" dirty="0">
                <a:latin typeface="Times New Roman" pitchFamily="18" charset="0"/>
              </a:rPr>
              <a:t>цветка над водой.</a:t>
            </a:r>
            <a:endParaRPr lang="ru-RU" sz="2500" b="1" dirty="0">
              <a:latin typeface="Times New Roman" pitchFamily="18" charset="0"/>
            </a:endParaRPr>
          </a:p>
          <a:p>
            <a:endParaRPr lang="ru-RU" dirty="0">
              <a:latin typeface="Times New Roman" pitchFamily="18" charset="0"/>
            </a:endParaRPr>
          </a:p>
        </p:txBody>
      </p:sp>
      <p:sp>
        <p:nvSpPr>
          <p:cNvPr id="23559" name="TextBox 47"/>
          <p:cNvSpPr txBox="1">
            <a:spLocks noChangeArrowheads="1"/>
          </p:cNvSpPr>
          <p:nvPr/>
        </p:nvSpPr>
        <p:spPr bwMode="auto">
          <a:xfrm>
            <a:off x="4643438" y="2973406"/>
            <a:ext cx="3429024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500" b="1" i="1" dirty="0">
                <a:latin typeface="Times New Roman" pitchFamily="18" charset="0"/>
              </a:rPr>
              <a:t>Нашел же рыбак его ранней весной</a:t>
            </a:r>
            <a:endParaRPr lang="ru-RU" sz="2500" b="1" dirty="0">
              <a:latin typeface="Times New Roman" pitchFamily="18" charset="0"/>
            </a:endParaRPr>
          </a:p>
          <a:p>
            <a:r>
              <a:rPr lang="ru-RU" sz="2500" b="1" i="1" dirty="0">
                <a:latin typeface="Times New Roman" pitchFamily="18" charset="0"/>
              </a:rPr>
              <a:t>В двух футах от места, где рос.</a:t>
            </a:r>
            <a:endParaRPr lang="ru-RU" sz="2500" b="1" dirty="0">
              <a:latin typeface="Times New Roman" pitchFamily="18" charset="0"/>
            </a:endParaRPr>
          </a:p>
          <a:p>
            <a:r>
              <a:rPr lang="ru-RU" sz="2500" b="1" i="1" dirty="0">
                <a:latin typeface="Times New Roman" pitchFamily="18" charset="0"/>
              </a:rPr>
              <a:t>Итак, предложу я вопрос:</a:t>
            </a:r>
            <a:endParaRPr lang="ru-RU" sz="2500" b="1" dirty="0">
              <a:latin typeface="Times New Roman" pitchFamily="18" charset="0"/>
            </a:endParaRPr>
          </a:p>
          <a:p>
            <a:r>
              <a:rPr lang="ru-RU" sz="2500" b="1" i="1" dirty="0">
                <a:latin typeface="Times New Roman" pitchFamily="18" charset="0"/>
              </a:rPr>
              <a:t>Как озера вода здесь глубока?</a:t>
            </a:r>
            <a:endParaRPr lang="ru-RU" sz="2500" b="1" dirty="0">
              <a:latin typeface="Times New Roman" pitchFamily="18" charset="0"/>
            </a:endParaRPr>
          </a:p>
        </p:txBody>
      </p:sp>
      <p:sp>
        <p:nvSpPr>
          <p:cNvPr id="23560" name="TextBox 48"/>
          <p:cNvSpPr txBox="1">
            <a:spLocks noChangeArrowheads="1"/>
          </p:cNvSpPr>
          <p:nvPr/>
        </p:nvSpPr>
        <p:spPr bwMode="auto">
          <a:xfrm>
            <a:off x="5214942" y="642918"/>
            <a:ext cx="300037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latin typeface="Times New Roman" pitchFamily="18" charset="0"/>
              </a:rPr>
              <a:t>Задача </a:t>
            </a:r>
            <a:r>
              <a:rPr lang="ru-RU" sz="3000" b="1" dirty="0" err="1" smtClean="0">
                <a:latin typeface="Times New Roman" pitchFamily="18" charset="0"/>
              </a:rPr>
              <a:t>старажытных</a:t>
            </a:r>
            <a:r>
              <a:rPr lang="ru-RU" sz="3000" b="1" dirty="0" smtClean="0">
                <a:latin typeface="Times New Roman" pitchFamily="18" charset="0"/>
              </a:rPr>
              <a:t> </a:t>
            </a:r>
            <a:r>
              <a:rPr lang="ru-RU" sz="3000" b="1" dirty="0" err="1" smtClean="0">
                <a:latin typeface="Times New Roman" pitchFamily="18" charset="0"/>
              </a:rPr>
              <a:t>індусаў</a:t>
            </a:r>
            <a:endParaRPr lang="ru-RU" sz="3000" b="1" dirty="0">
              <a:latin typeface="Times New Roman" pitchFamily="18" charset="0"/>
            </a:endParaRPr>
          </a:p>
        </p:txBody>
      </p:sp>
      <p:grpSp>
        <p:nvGrpSpPr>
          <p:cNvPr id="6" name="Группа 57"/>
          <p:cNvGrpSpPr>
            <a:grpSpLocks/>
          </p:cNvGrpSpPr>
          <p:nvPr/>
        </p:nvGrpSpPr>
        <p:grpSpPr bwMode="auto">
          <a:xfrm>
            <a:off x="2071688" y="3214688"/>
            <a:ext cx="1785937" cy="2716212"/>
            <a:chOff x="2070876" y="3214686"/>
            <a:chExt cx="1786744" cy="2715438"/>
          </a:xfrm>
        </p:grpSpPr>
        <p:cxnSp>
          <p:nvCxnSpPr>
            <p:cNvPr id="52" name="Прямая соединительная линия 51"/>
            <p:cNvCxnSpPr/>
            <p:nvPr/>
          </p:nvCxnSpPr>
          <p:spPr bwMode="auto">
            <a:xfrm rot="5400000">
              <a:off x="713157" y="4572405"/>
              <a:ext cx="2715438" cy="0"/>
            </a:xfrm>
            <a:prstGeom prst="line">
              <a:avLst/>
            </a:prstGeom>
            <a:solidFill>
              <a:schemeClr val="accent1"/>
            </a:solidFill>
            <a:ln w="50800" cap="sq" cmpd="sng" algn="ctr">
              <a:solidFill>
                <a:schemeClr val="bg1">
                  <a:lumMod val="1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Прямая соединительная линия 53"/>
            <p:cNvCxnSpPr/>
            <p:nvPr/>
          </p:nvCxnSpPr>
          <p:spPr bwMode="auto">
            <a:xfrm>
              <a:off x="2070876" y="3857440"/>
              <a:ext cx="1786744" cy="1588"/>
            </a:xfrm>
            <a:prstGeom prst="line">
              <a:avLst/>
            </a:prstGeom>
            <a:solidFill>
              <a:schemeClr val="accent1"/>
            </a:solidFill>
            <a:ln w="44450" cap="sq" cmpd="sng" algn="ctr">
              <a:solidFill>
                <a:schemeClr val="bg1">
                  <a:lumMod val="1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Прямая соединительная линия 56"/>
            <p:cNvCxnSpPr/>
            <p:nvPr/>
          </p:nvCxnSpPr>
          <p:spPr bwMode="auto">
            <a:xfrm rot="5400000" flipH="1" flipV="1">
              <a:off x="1928700" y="3999616"/>
              <a:ext cx="2071098" cy="1786744"/>
            </a:xfrm>
            <a:prstGeom prst="line">
              <a:avLst/>
            </a:prstGeom>
            <a:solidFill>
              <a:schemeClr val="accent1"/>
            </a:solidFill>
            <a:ln w="44450" cap="sq" cmpd="sng" algn="ctr">
              <a:solidFill>
                <a:schemeClr val="bg1">
                  <a:lumMod val="1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5720" y="1142984"/>
            <a:ext cx="771530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be-BY" sz="3600" b="1" dirty="0" smtClean="0">
                <a:latin typeface="Times New Roman" pitchFamily="18" charset="0"/>
              </a:rPr>
              <a:t> Дайце азначэнне прамавугольнага трохвугольніка.</a:t>
            </a:r>
            <a:endParaRPr lang="ru-RU" sz="3600" b="1" baseline="-25000" dirty="0" smtClean="0">
              <a:latin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e-BY" sz="3600" b="1" dirty="0" smtClean="0">
                <a:latin typeface="Times New Roman" pitchFamily="18" charset="0"/>
              </a:rPr>
              <a:t> Як называюцца стораны прамавугольнага трохвугольніка?</a:t>
            </a:r>
          </a:p>
          <a:p>
            <a:pPr algn="just">
              <a:buFont typeface="Wingdings" pitchFamily="2" charset="2"/>
              <a:buChar char="Ø"/>
            </a:pPr>
            <a:r>
              <a:rPr lang="be-BY" sz="3600" b="1" dirty="0" smtClean="0">
                <a:latin typeface="Times New Roman" pitchFamily="18" charset="0"/>
              </a:rPr>
              <a:t> Назавіце формулу плошчы прамавугольнага трохвугольніка.</a:t>
            </a:r>
          </a:p>
          <a:p>
            <a:pPr algn="just">
              <a:buFont typeface="Wingdings" pitchFamily="2" charset="2"/>
              <a:buChar char="Ø"/>
            </a:pPr>
            <a:r>
              <a:rPr lang="be-BY" sz="3600" b="1" dirty="0" smtClean="0">
                <a:latin typeface="Times New Roman" pitchFamily="18" charset="0"/>
              </a:rPr>
              <a:t>Формула плошчы квадрата?</a:t>
            </a:r>
          </a:p>
          <a:p>
            <a:pPr algn="just">
              <a:buFont typeface="Wingdings" pitchFamily="2" charset="2"/>
              <a:buChar char="Ø"/>
            </a:pPr>
            <a:r>
              <a:rPr lang="be-BY" sz="3600" b="1" dirty="0" smtClean="0">
                <a:latin typeface="Times New Roman" pitchFamily="18" charset="0"/>
              </a:rPr>
              <a:t>Якія ўласцівасці плошчы вы ведаеце?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5738" y="115888"/>
            <a:ext cx="79644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e-BY" sz="4400" b="1" dirty="0" smtClean="0">
                <a:latin typeface="Times New Roman" pitchFamily="18" charset="0"/>
              </a:rPr>
              <a:t>Актуалізацыя ведаў</a:t>
            </a:r>
            <a:endParaRPr lang="ru-RU" sz="44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Группа 1"/>
          <p:cNvGrpSpPr>
            <a:grpSpLocks/>
          </p:cNvGrpSpPr>
          <p:nvPr/>
        </p:nvGrpSpPr>
        <p:grpSpPr bwMode="auto">
          <a:xfrm>
            <a:off x="2822575" y="1463675"/>
            <a:ext cx="2716213" cy="4286250"/>
            <a:chOff x="2856694" y="1429530"/>
            <a:chExt cx="2715438" cy="4286280"/>
          </a:xfrm>
        </p:grpSpPr>
        <p:cxnSp>
          <p:nvCxnSpPr>
            <p:cNvPr id="24595" name="Прямая соединительная линия 2"/>
            <p:cNvCxnSpPr>
              <a:cxnSpLocks noChangeShapeType="1"/>
            </p:cNvCxnSpPr>
            <p:nvPr/>
          </p:nvCxnSpPr>
          <p:spPr bwMode="auto">
            <a:xfrm rot="5400000">
              <a:off x="714348" y="3571876"/>
              <a:ext cx="4286280" cy="1588"/>
            </a:xfrm>
            <a:prstGeom prst="line">
              <a:avLst/>
            </a:prstGeom>
            <a:noFill/>
            <a:ln w="508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4596" name="Прямая соединительная линия 3"/>
            <p:cNvCxnSpPr>
              <a:cxnSpLocks noChangeShapeType="1"/>
            </p:cNvCxnSpPr>
            <p:nvPr/>
          </p:nvCxnSpPr>
          <p:spPr bwMode="auto">
            <a:xfrm rot="5400000">
              <a:off x="2536019" y="2678903"/>
              <a:ext cx="3357584" cy="2714643"/>
            </a:xfrm>
            <a:prstGeom prst="line">
              <a:avLst/>
            </a:prstGeom>
            <a:noFill/>
            <a:ln w="508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4597" name="Прямая соединительная линия 4"/>
            <p:cNvCxnSpPr>
              <a:cxnSpLocks noChangeShapeType="1"/>
            </p:cNvCxnSpPr>
            <p:nvPr/>
          </p:nvCxnSpPr>
          <p:spPr bwMode="auto">
            <a:xfrm>
              <a:off x="2857488" y="2357430"/>
              <a:ext cx="2714644" cy="1588"/>
            </a:xfrm>
            <a:prstGeom prst="line">
              <a:avLst/>
            </a:prstGeom>
            <a:noFill/>
            <a:ln w="508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</p:grpSp>
      <p:cxnSp>
        <p:nvCxnSpPr>
          <p:cNvPr id="24579" name="Прямая соединительная линия 6"/>
          <p:cNvCxnSpPr>
            <a:cxnSpLocks noChangeShapeType="1"/>
          </p:cNvCxnSpPr>
          <p:nvPr/>
        </p:nvCxnSpPr>
        <p:spPr bwMode="auto">
          <a:xfrm rot="5400000">
            <a:off x="2359025" y="1905000"/>
            <a:ext cx="928688" cy="1588"/>
          </a:xfrm>
          <a:prstGeom prst="line">
            <a:avLst/>
          </a:prstGeom>
          <a:noFill/>
          <a:ln w="57150" cap="sq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000375" y="1571625"/>
          <a:ext cx="214313" cy="554038"/>
        </p:xfrm>
        <a:graphic>
          <a:graphicData uri="http://schemas.openxmlformats.org/presentationml/2006/ole">
            <p:oleObj spid="_x0000_s24596" name="Формула" r:id="rId3" imgW="152334" imgH="393529" progId="Equation.3">
              <p:embed/>
            </p:oleObj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43250" y="1643063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фута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00438" y="2428875"/>
            <a:ext cx="1214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2 фута</a:t>
            </a:r>
          </a:p>
        </p:txBody>
      </p:sp>
      <p:cxnSp>
        <p:nvCxnSpPr>
          <p:cNvPr id="24583" name="Прямая соединительная линия 16"/>
          <p:cNvCxnSpPr>
            <a:cxnSpLocks noChangeShapeType="1"/>
          </p:cNvCxnSpPr>
          <p:nvPr/>
        </p:nvCxnSpPr>
        <p:spPr bwMode="auto">
          <a:xfrm rot="5400000">
            <a:off x="1131888" y="4035425"/>
            <a:ext cx="3357562" cy="1588"/>
          </a:xfrm>
          <a:prstGeom prst="line">
            <a:avLst/>
          </a:prstGeom>
          <a:noFill/>
          <a:ln w="5715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938" y="3286125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х </a:t>
            </a:r>
            <a:r>
              <a:rPr lang="ru-RU" b="1">
                <a:latin typeface="Times New Roman" pitchFamily="18" charset="0"/>
              </a:rPr>
              <a:t>футов</a:t>
            </a:r>
          </a:p>
        </p:txBody>
      </p:sp>
      <p:cxnSp>
        <p:nvCxnSpPr>
          <p:cNvPr id="24585" name="Прямая соединительная линия 18"/>
          <p:cNvCxnSpPr>
            <a:cxnSpLocks noChangeShapeType="1"/>
          </p:cNvCxnSpPr>
          <p:nvPr/>
        </p:nvCxnSpPr>
        <p:spPr bwMode="auto">
          <a:xfrm rot="5400000">
            <a:off x="2607469" y="3321844"/>
            <a:ext cx="2643187" cy="2143125"/>
          </a:xfrm>
          <a:prstGeom prst="line">
            <a:avLst/>
          </a:prstGeom>
          <a:noFill/>
          <a:ln w="57150" cap="sq" algn="ctr">
            <a:solidFill>
              <a:srgbClr val="0070C0"/>
            </a:solidFill>
            <a:round/>
            <a:headEnd type="none" w="sm" len="sm"/>
            <a:tailEnd type="none" w="sm" len="sm"/>
          </a:ln>
        </p:spPr>
      </p:cxnSp>
      <p:cxnSp>
        <p:nvCxnSpPr>
          <p:cNvPr id="24586" name="Прямая соединительная линия 21"/>
          <p:cNvCxnSpPr>
            <a:cxnSpLocks noChangeShapeType="1"/>
          </p:cNvCxnSpPr>
          <p:nvPr/>
        </p:nvCxnSpPr>
        <p:spPr bwMode="auto">
          <a:xfrm rot="5400000">
            <a:off x="4905375" y="2452688"/>
            <a:ext cx="714375" cy="571500"/>
          </a:xfrm>
          <a:prstGeom prst="line">
            <a:avLst/>
          </a:prstGeom>
          <a:noFill/>
          <a:ln w="57150" cap="sq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sp>
        <p:nvSpPr>
          <p:cNvPr id="29" name="Правая фигурная скобка 28"/>
          <p:cNvSpPr>
            <a:spLocks/>
          </p:cNvSpPr>
          <p:nvPr/>
        </p:nvSpPr>
        <p:spPr bwMode="auto">
          <a:xfrm rot="2370170">
            <a:off x="4337050" y="2387600"/>
            <a:ext cx="1143000" cy="4165600"/>
          </a:xfrm>
          <a:prstGeom prst="rightBrace">
            <a:avLst>
              <a:gd name="adj1" fmla="val 8335"/>
              <a:gd name="adj2" fmla="val 50000"/>
            </a:avLst>
          </a:prstGeom>
          <a:noFill/>
          <a:ln w="254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43563" y="4714875"/>
            <a:ext cx="1428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solidFill>
                  <a:schemeClr val="bg1">
                    <a:lumMod val="10000"/>
                  </a:schemeClr>
                </a:solidFill>
                <a:latin typeface="+mn-lt"/>
                <a:cs typeface="+mn-cs"/>
              </a:rPr>
              <a:t>х</a:t>
            </a:r>
            <a:r>
              <a:rPr lang="ru-RU" sz="2800" b="1" i="1" dirty="0">
                <a:solidFill>
                  <a:schemeClr val="bg1">
                    <a:lumMod val="10000"/>
                  </a:schemeClr>
                </a:solidFill>
                <a:latin typeface="+mn-lt"/>
                <a:cs typeface="+mn-cs"/>
              </a:rPr>
              <a:t> +</a:t>
            </a:r>
          </a:p>
        </p:txBody>
      </p:sp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6215063" y="4643438"/>
          <a:ext cx="285750" cy="738187"/>
        </p:xfrm>
        <a:graphic>
          <a:graphicData uri="http://schemas.openxmlformats.org/presentationml/2006/ole">
            <p:oleObj spid="_x0000_s24597" name="Формула" r:id="rId4" imgW="152334" imgH="393529" progId="Equation.3">
              <p:embed/>
            </p:oleObj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429375" y="4857750"/>
            <a:ext cx="92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фута</a:t>
            </a:r>
          </a:p>
        </p:txBody>
      </p:sp>
      <p:sp>
        <p:nvSpPr>
          <p:cNvPr id="24591" name="TextBox 22"/>
          <p:cNvSpPr txBox="1">
            <a:spLocks noChangeArrowheads="1"/>
          </p:cNvSpPr>
          <p:nvPr/>
        </p:nvSpPr>
        <p:spPr bwMode="auto">
          <a:xfrm>
            <a:off x="2286000" y="5500688"/>
            <a:ext cx="500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А</a:t>
            </a:r>
          </a:p>
        </p:txBody>
      </p:sp>
      <p:sp>
        <p:nvSpPr>
          <p:cNvPr id="24592" name="TextBox 23"/>
          <p:cNvSpPr txBox="1">
            <a:spLocks noChangeArrowheads="1"/>
          </p:cNvSpPr>
          <p:nvPr/>
        </p:nvSpPr>
        <p:spPr bwMode="auto">
          <a:xfrm>
            <a:off x="2357438" y="221456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В</a:t>
            </a:r>
          </a:p>
        </p:txBody>
      </p:sp>
      <p:sp>
        <p:nvSpPr>
          <p:cNvPr id="24593" name="TextBox 24"/>
          <p:cNvSpPr txBox="1">
            <a:spLocks noChangeArrowheads="1"/>
          </p:cNvSpPr>
          <p:nvPr/>
        </p:nvSpPr>
        <p:spPr bwMode="auto">
          <a:xfrm>
            <a:off x="5500688" y="2071688"/>
            <a:ext cx="642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</a:rPr>
              <a:t>С</a:t>
            </a:r>
          </a:p>
        </p:txBody>
      </p:sp>
      <p:sp>
        <p:nvSpPr>
          <p:cNvPr id="24594" name="TextBox 25"/>
          <p:cNvSpPr txBox="1">
            <a:spLocks noChangeArrowheads="1"/>
          </p:cNvSpPr>
          <p:nvPr/>
        </p:nvSpPr>
        <p:spPr bwMode="auto">
          <a:xfrm>
            <a:off x="2357438" y="1071563"/>
            <a:ext cx="571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D</a:t>
            </a:r>
            <a:endParaRPr lang="ru-RU" sz="36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29" grpId="0" animBg="1"/>
      <p:bldP spid="30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50" y="500063"/>
            <a:ext cx="6786563" cy="56015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u="sng" dirty="0" err="1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cs typeface="+mn-cs"/>
              </a:rPr>
              <a:t>Дамашняе</a:t>
            </a:r>
            <a:r>
              <a:rPr lang="ru-RU" sz="4400" b="1" u="sng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cs typeface="+mn-cs"/>
              </a:rPr>
              <a:t> </a:t>
            </a:r>
            <a:r>
              <a:rPr lang="ru-RU" sz="4400" b="1" u="sng" dirty="0" err="1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cs typeface="+mn-cs"/>
              </a:rPr>
              <a:t>заданне</a:t>
            </a:r>
            <a:r>
              <a:rPr lang="ru-RU" sz="4400" b="1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 err="1" smtClean="0">
                <a:latin typeface="+mj-lt"/>
                <a:cs typeface="+mn-cs"/>
              </a:rPr>
              <a:t>Вывучыць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фармуліроўку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і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доказ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тэарэмы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Піфагора</a:t>
            </a:r>
            <a:r>
              <a:rPr lang="ru-RU" sz="2400" b="1" dirty="0" smtClean="0">
                <a:latin typeface="+mj-lt"/>
                <a:cs typeface="+mn-cs"/>
              </a:rPr>
              <a:t> (</a:t>
            </a:r>
            <a:r>
              <a:rPr lang="ru-RU" sz="2400" b="1" dirty="0" err="1" smtClean="0">
                <a:latin typeface="+mj-lt"/>
                <a:cs typeface="+mn-cs"/>
              </a:rPr>
              <a:t>Раздзел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>
                <a:latin typeface="+mj-lt"/>
                <a:cs typeface="+mn-cs"/>
              </a:rPr>
              <a:t>2 параграф </a:t>
            </a:r>
            <a:r>
              <a:rPr lang="ru-RU" sz="2400" b="1" dirty="0" smtClean="0">
                <a:latin typeface="+mj-lt"/>
                <a:cs typeface="+mn-cs"/>
              </a:rPr>
              <a:t>16);</a:t>
            </a:r>
            <a:endParaRPr lang="ru-RU" sz="2400" b="1" dirty="0">
              <a:latin typeface="+mj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 err="1" smtClean="0">
                <a:latin typeface="+mj-lt"/>
                <a:cs typeface="+mn-cs"/>
              </a:rPr>
              <a:t>Рашыць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>
                <a:latin typeface="+mj-lt"/>
                <a:cs typeface="+mn-cs"/>
              </a:rPr>
              <a:t>задачу, </a:t>
            </a:r>
            <a:r>
              <a:rPr lang="ru-RU" sz="2400" b="1" dirty="0" err="1" smtClean="0">
                <a:latin typeface="+mj-lt"/>
                <a:cs typeface="+mn-cs"/>
              </a:rPr>
              <a:t>якую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>
                <a:latin typeface="+mj-lt"/>
                <a:cs typeface="+mn-cs"/>
              </a:rPr>
              <a:t>мы </a:t>
            </a:r>
            <a:r>
              <a:rPr lang="ru-RU" sz="2400" b="1" dirty="0" err="1" smtClean="0">
                <a:latin typeface="+mj-lt"/>
                <a:cs typeface="+mn-cs"/>
              </a:rPr>
              <a:t>сфармуліравалі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>
                <a:latin typeface="+mj-lt"/>
                <a:cs typeface="+mn-cs"/>
              </a:rPr>
              <a:t>ў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пачатку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ўрока</a:t>
            </a:r>
            <a:r>
              <a:rPr lang="ru-RU" sz="2400" b="1" dirty="0">
                <a:latin typeface="+mj-lt"/>
                <a:cs typeface="+mn-cs"/>
              </a:rPr>
              <a:t>, </a:t>
            </a:r>
            <a:r>
              <a:rPr lang="ru-RU" sz="2400" b="1" dirty="0" err="1" smtClean="0">
                <a:latin typeface="+mj-lt"/>
                <a:cs typeface="+mn-cs"/>
              </a:rPr>
              <a:t>ці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хопіць</a:t>
            </a:r>
            <a:r>
              <a:rPr lang="ru-RU" sz="2400" b="1" dirty="0" smtClean="0">
                <a:latin typeface="+mj-lt"/>
                <a:cs typeface="+mn-cs"/>
              </a:rPr>
              <a:t> нам </a:t>
            </a:r>
            <a:r>
              <a:rPr lang="ru-RU" sz="2400" b="1" dirty="0" err="1" smtClean="0">
                <a:latin typeface="+mj-lt"/>
                <a:cs typeface="+mn-cs"/>
              </a:rPr>
              <a:t>вяроўкі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>
                <a:latin typeface="+mj-lt"/>
                <a:cs typeface="+mn-cs"/>
              </a:rPr>
              <a:t>для </a:t>
            </a:r>
            <a:r>
              <a:rPr lang="ru-RU" sz="2400" b="1" dirty="0" err="1" smtClean="0">
                <a:latin typeface="+mj-lt"/>
                <a:cs typeface="+mn-cs"/>
              </a:rPr>
              <a:t>мацавання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>
                <a:latin typeface="+mj-lt"/>
                <a:cs typeface="+mn-cs"/>
              </a:rPr>
              <a:t>мачты;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 err="1" smtClean="0">
                <a:latin typeface="+mj-lt"/>
                <a:cs typeface="+mn-cs"/>
              </a:rPr>
              <a:t>Давесці</a:t>
            </a:r>
            <a:r>
              <a:rPr lang="ru-RU" sz="2400" b="1" dirty="0" smtClean="0">
                <a:latin typeface="+mj-lt"/>
                <a:cs typeface="+mn-cs"/>
              </a:rPr>
              <a:t> да </a:t>
            </a:r>
            <a:r>
              <a:rPr lang="ru-RU" sz="2400" b="1" dirty="0" err="1" smtClean="0">
                <a:latin typeface="+mj-lt"/>
                <a:cs typeface="+mn-cs"/>
              </a:rPr>
              <a:t>адказу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>
                <a:latin typeface="+mj-lt"/>
                <a:cs typeface="+mn-cs"/>
              </a:rPr>
              <a:t>задачу </a:t>
            </a:r>
            <a:r>
              <a:rPr lang="ru-RU" sz="2400" b="1" dirty="0" err="1" smtClean="0">
                <a:latin typeface="+mj-lt"/>
                <a:cs typeface="+mn-cs"/>
              </a:rPr>
              <a:t>старажытных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>
                <a:latin typeface="+mj-lt"/>
                <a:cs typeface="+mn-cs"/>
              </a:rPr>
              <a:t>і</a:t>
            </a:r>
            <a:r>
              <a:rPr lang="ru-RU" sz="2400" b="1" dirty="0" err="1" smtClean="0">
                <a:latin typeface="+mj-lt"/>
                <a:cs typeface="+mn-cs"/>
              </a:rPr>
              <a:t>ндусаў</a:t>
            </a:r>
            <a:r>
              <a:rPr lang="ru-RU" sz="2400" b="1" dirty="0" smtClean="0">
                <a:latin typeface="+mj-lt"/>
                <a:cs typeface="+mn-cs"/>
              </a:rPr>
              <a:t>;</a:t>
            </a:r>
            <a:endParaRPr lang="ru-RU" sz="2400" b="1" dirty="0">
              <a:latin typeface="+mj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err="1" smtClean="0">
                <a:latin typeface="+mj-lt"/>
                <a:cs typeface="+mn-cs"/>
              </a:rPr>
              <a:t>Неабавязковае</a:t>
            </a:r>
            <a:r>
              <a:rPr lang="ru-RU" sz="3200" b="1" u="sng" dirty="0" smtClean="0">
                <a:latin typeface="+mj-lt"/>
                <a:cs typeface="+mn-cs"/>
              </a:rPr>
              <a:t> </a:t>
            </a:r>
            <a:r>
              <a:rPr lang="ru-RU" sz="3200" b="1" u="sng" dirty="0" err="1" smtClean="0">
                <a:latin typeface="+mj-lt"/>
                <a:cs typeface="+mn-cs"/>
              </a:rPr>
              <a:t>заданне</a:t>
            </a:r>
            <a:r>
              <a:rPr lang="ru-RU" sz="3200" b="1" u="sng" dirty="0">
                <a:latin typeface="+mj-lt"/>
                <a:cs typeface="+mn-cs"/>
              </a:rPr>
              <a:t>:</a:t>
            </a:r>
            <a:endParaRPr lang="ru-RU" sz="3200" b="1" dirty="0">
              <a:latin typeface="+mj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latin typeface="+mj-lt"/>
                <a:cs typeface="+mn-cs"/>
              </a:rPr>
              <a:t>Задача </a:t>
            </a:r>
            <a:r>
              <a:rPr lang="ru-RU" sz="2400" b="1" dirty="0" smtClean="0">
                <a:latin typeface="+mj-lt"/>
                <a:cs typeface="+mn-cs"/>
              </a:rPr>
              <a:t>з </a:t>
            </a:r>
            <a:r>
              <a:rPr lang="ru-RU" sz="2400" b="1" dirty="0" err="1" smtClean="0">
                <a:latin typeface="+mj-lt"/>
                <a:cs typeface="+mn-cs"/>
              </a:rPr>
              <a:t>кітайскай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>
                <a:latin typeface="+mj-lt"/>
                <a:cs typeface="+mn-cs"/>
              </a:rPr>
              <a:t>«</a:t>
            </a:r>
            <a:r>
              <a:rPr lang="ru-RU" sz="2400" b="1" dirty="0" err="1" smtClean="0">
                <a:latin typeface="+mj-lt"/>
                <a:cs typeface="+mn-cs"/>
              </a:rPr>
              <a:t>Матэматыкі</a:t>
            </a:r>
            <a:r>
              <a:rPr lang="ru-RU" sz="2400" b="1" dirty="0" smtClean="0">
                <a:latin typeface="+mj-lt"/>
                <a:cs typeface="+mn-cs"/>
              </a:rPr>
              <a:t> ў </a:t>
            </a:r>
            <a:r>
              <a:rPr lang="ru-RU" sz="2400" b="1" dirty="0" err="1" smtClean="0">
                <a:latin typeface="+mj-lt"/>
                <a:cs typeface="+mn-cs"/>
              </a:rPr>
              <a:t>дзевяці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кнігах</a:t>
            </a:r>
            <a:r>
              <a:rPr lang="ru-RU" sz="2400" b="1" dirty="0">
                <a:latin typeface="+mj-lt"/>
                <a:cs typeface="+mn-cs"/>
              </a:rPr>
              <a:t>»;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b="1" dirty="0">
                <a:latin typeface="+mj-lt"/>
                <a:cs typeface="+mn-cs"/>
              </a:rPr>
              <a:t>Задача </a:t>
            </a:r>
            <a:r>
              <a:rPr lang="ru-RU" sz="2400" b="1" dirty="0" smtClean="0">
                <a:latin typeface="+mj-lt"/>
                <a:cs typeface="+mn-cs"/>
              </a:rPr>
              <a:t>з </a:t>
            </a:r>
            <a:r>
              <a:rPr lang="ru-RU" sz="2400" b="1" dirty="0" err="1" smtClean="0">
                <a:latin typeface="+mj-lt"/>
                <a:cs typeface="+mn-cs"/>
              </a:rPr>
              <a:t>падручніка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>
                <a:latin typeface="+mj-lt"/>
                <a:cs typeface="+mn-cs"/>
              </a:rPr>
              <a:t>«</a:t>
            </a:r>
            <a:r>
              <a:rPr lang="ru-RU" sz="2400" b="1" dirty="0" err="1" smtClean="0">
                <a:latin typeface="+mj-lt"/>
                <a:cs typeface="+mn-cs"/>
              </a:rPr>
              <a:t>Арыфметыка</a:t>
            </a:r>
            <a:r>
              <a:rPr lang="ru-RU" sz="2400" b="1" dirty="0">
                <a:latin typeface="+mj-lt"/>
                <a:cs typeface="+mn-cs"/>
              </a:rPr>
              <a:t>» </a:t>
            </a:r>
            <a:r>
              <a:rPr lang="ru-RU" sz="2400" b="1" dirty="0" err="1" smtClean="0">
                <a:latin typeface="+mj-lt"/>
                <a:cs typeface="+mn-cs"/>
              </a:rPr>
              <a:t>Лявонція</a:t>
            </a:r>
            <a:r>
              <a:rPr lang="ru-RU" sz="2400" b="1" dirty="0" smtClean="0">
                <a:latin typeface="+mj-lt"/>
                <a:cs typeface="+mn-cs"/>
              </a:rPr>
              <a:t> </a:t>
            </a:r>
            <a:r>
              <a:rPr lang="ru-RU" sz="2400" b="1" dirty="0" err="1" smtClean="0">
                <a:latin typeface="+mj-lt"/>
                <a:cs typeface="+mn-cs"/>
              </a:rPr>
              <a:t>Магніцкага</a:t>
            </a:r>
            <a:r>
              <a:rPr lang="ru-RU" sz="2400" b="1" dirty="0" smtClean="0">
                <a:latin typeface="+mj-lt"/>
                <a:cs typeface="+mn-cs"/>
              </a:rPr>
              <a:t>.</a:t>
            </a:r>
            <a:endParaRPr lang="ru-RU" sz="2400" b="1" dirty="0">
              <a:latin typeface="+mj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dirty="0">
              <a:latin typeface="+mj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227" y="738570"/>
            <a:ext cx="784887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Сёння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 на </a:t>
            </a:r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ўроку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 я </a:t>
            </a:r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даведаўся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…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5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5355" y="2538770"/>
            <a:ext cx="784887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Сёння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 на </a:t>
            </a:r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ўроку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 я </a:t>
            </a:r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паўтарыў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…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5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9128" y="4338970"/>
            <a:ext cx="796327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Сёння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 на </a:t>
            </a:r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ўроку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 я </a:t>
            </a:r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навучыўся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</a:rPr>
              <a:t>…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5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 bwMode="auto">
          <a:xfrm>
            <a:off x="928662" y="1000108"/>
            <a:ext cx="6572296" cy="3857642"/>
          </a:xfrm>
          <a:prstGeom prst="verticalScroll">
            <a:avLst/>
          </a:prstGeom>
          <a:solidFill>
            <a:schemeClr val="accent3">
              <a:lumMod val="9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ru-RU">
              <a:latin typeface="Verdana" pitchFamily="34" charset="0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71604" y="1960575"/>
          <a:ext cx="5286412" cy="2682871"/>
        </p:xfrm>
        <a:graphic>
          <a:graphicData uri="http://schemas.openxmlformats.org/drawingml/2006/table">
            <a:tbl>
              <a:tblPr/>
              <a:tblGrid>
                <a:gridCol w="5286412"/>
              </a:tblGrid>
              <a:tr h="268287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І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будзе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вечнай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ісціна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як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хутка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Усё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пазнае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слабы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чалавек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!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5E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І зараз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тэарэма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Піфагора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5E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Надзённая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як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ў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яго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далёкі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5E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век.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5E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14300" marR="1143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55" name="Picture 4" descr="AG0031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4929188"/>
            <a:ext cx="2841625" cy="205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4282" y="366911"/>
            <a:ext cx="761748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Д</a:t>
            </a:r>
          </a:p>
          <a:p>
            <a:pPr algn="ctr"/>
            <a:r>
              <a:rPr lang="be-BY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З</a:t>
            </a:r>
          </a:p>
          <a:p>
            <a:pPr algn="ctr"/>
            <a:r>
              <a:rPr lang="be-BY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Я</a:t>
            </a:r>
          </a:p>
          <a:p>
            <a:pPr algn="ctr"/>
            <a:r>
              <a:rPr lang="be-BY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К</a:t>
            </a:r>
          </a:p>
          <a:p>
            <a:pPr algn="ctr"/>
            <a:r>
              <a:rPr lang="be-BY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У</a:t>
            </a:r>
          </a:p>
          <a:p>
            <a:pPr algn="ctr"/>
            <a:r>
              <a:rPr lang="be-BY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Й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82153" y="116632"/>
            <a:ext cx="761747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З</a:t>
            </a:r>
          </a:p>
          <a:p>
            <a:pPr algn="ctr"/>
            <a:r>
              <a:rPr lang="be-BY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А</a:t>
            </a:r>
          </a:p>
          <a:p>
            <a:pPr algn="ctr"/>
            <a:endParaRPr lang="be-BY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endParaRPr>
          </a:p>
          <a:p>
            <a:pPr algn="ctr"/>
            <a:r>
              <a:rPr lang="be-BY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Ў</a:t>
            </a:r>
          </a:p>
          <a:p>
            <a:pPr algn="ctr"/>
            <a:r>
              <a:rPr lang="be-BY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Р</a:t>
            </a:r>
          </a:p>
          <a:p>
            <a:pPr algn="ctr"/>
            <a:r>
              <a:rPr lang="be-BY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О</a:t>
            </a:r>
          </a:p>
          <a:p>
            <a:pPr algn="ctr"/>
            <a:r>
              <a:rPr lang="be-BY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К</a:t>
            </a:r>
          </a:p>
          <a:p>
            <a:pPr algn="ctr"/>
            <a:r>
              <a:rPr lang="be-BY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571625" y="1500188"/>
            <a:ext cx="4732338" cy="4143375"/>
            <a:chOff x="1571625" y="1500188"/>
            <a:chExt cx="4732338" cy="4143375"/>
          </a:xfrm>
        </p:grpSpPr>
        <p:sp>
          <p:nvSpPr>
            <p:cNvPr id="8194" name="Правильный пятиугольник 1"/>
            <p:cNvSpPr>
              <a:spLocks noChangeArrowheads="1"/>
            </p:cNvSpPr>
            <p:nvPr/>
          </p:nvSpPr>
          <p:spPr bwMode="auto">
            <a:xfrm>
              <a:off x="1571625" y="1500188"/>
              <a:ext cx="4714875" cy="4143375"/>
            </a:xfrm>
            <a:prstGeom prst="pentagon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>
                <a:latin typeface="Verdana" pitchFamily="34" charset="0"/>
              </a:endParaRPr>
            </a:p>
          </p:txBody>
        </p:sp>
        <p:sp>
          <p:nvSpPr>
            <p:cNvPr id="3" name="Полилиния 2"/>
            <p:cNvSpPr/>
            <p:nvPr/>
          </p:nvSpPr>
          <p:spPr bwMode="auto">
            <a:xfrm>
              <a:off x="1573213" y="1500188"/>
              <a:ext cx="4730750" cy="1620837"/>
            </a:xfrm>
            <a:custGeom>
              <a:avLst/>
              <a:gdLst>
                <a:gd name="connsiteX0" fmla="*/ 0 w 4730496"/>
                <a:gd name="connsiteY0" fmla="*/ 1609344 h 1621536"/>
                <a:gd name="connsiteX1" fmla="*/ 4730496 w 4730496"/>
                <a:gd name="connsiteY1" fmla="*/ 1621536 h 1621536"/>
                <a:gd name="connsiteX2" fmla="*/ 2353056 w 4730496"/>
                <a:gd name="connsiteY2" fmla="*/ 0 h 1621536"/>
                <a:gd name="connsiteX3" fmla="*/ 0 w 4730496"/>
                <a:gd name="connsiteY3" fmla="*/ 1609344 h 1621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30496" h="1621536">
                  <a:moveTo>
                    <a:pt x="0" y="1609344"/>
                  </a:moveTo>
                  <a:lnTo>
                    <a:pt x="4730496" y="1621536"/>
                  </a:lnTo>
                  <a:lnTo>
                    <a:pt x="2353056" y="0"/>
                  </a:lnTo>
                  <a:lnTo>
                    <a:pt x="0" y="160934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Verdana" pitchFamily="34" charset="0"/>
                <a:cs typeface="+mn-cs"/>
              </a:endParaRPr>
            </a:p>
          </p:txBody>
        </p:sp>
        <p:sp>
          <p:nvSpPr>
            <p:cNvPr id="8196" name="Полилиния 3"/>
            <p:cNvSpPr>
              <a:spLocks noChangeArrowheads="1"/>
            </p:cNvSpPr>
            <p:nvPr/>
          </p:nvSpPr>
          <p:spPr bwMode="auto">
            <a:xfrm>
              <a:off x="1584325" y="3071813"/>
              <a:ext cx="4706938" cy="2571750"/>
            </a:xfrm>
            <a:custGeom>
              <a:avLst/>
              <a:gdLst>
                <a:gd name="T0" fmla="*/ 0 w 4706112"/>
                <a:gd name="T1" fmla="*/ 0 h 2572512"/>
                <a:gd name="T2" fmla="*/ 4709416 w 4706112"/>
                <a:gd name="T3" fmla="*/ 24356 h 2572512"/>
                <a:gd name="T4" fmla="*/ 902840 w 4706112"/>
                <a:gd name="T5" fmla="*/ 2569465 h 2572512"/>
                <a:gd name="T6" fmla="*/ 0 w 4706112"/>
                <a:gd name="T7" fmla="*/ 0 h 25725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06112"/>
                <a:gd name="T13" fmla="*/ 0 h 2572512"/>
                <a:gd name="T14" fmla="*/ 4706112 w 4706112"/>
                <a:gd name="T15" fmla="*/ 2572512 h 25725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06112" h="2572512">
                  <a:moveTo>
                    <a:pt x="0" y="0"/>
                  </a:moveTo>
                  <a:lnTo>
                    <a:pt x="4706112" y="24384"/>
                  </a:lnTo>
                  <a:lnTo>
                    <a:pt x="902208" y="25725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8197" name="TextBox 4"/>
            <p:cNvSpPr txBox="1">
              <a:spLocks noChangeArrowheads="1"/>
            </p:cNvSpPr>
            <p:nvPr/>
          </p:nvSpPr>
          <p:spPr bwMode="auto">
            <a:xfrm>
              <a:off x="3643313" y="2078038"/>
              <a:ext cx="928687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000" b="1">
                  <a:latin typeface="Times New Roman" pitchFamily="18" charset="0"/>
                </a:rPr>
                <a:t>S</a:t>
              </a:r>
              <a:r>
                <a:rPr lang="en-US" sz="4000" b="1" baseline="-25000">
                  <a:latin typeface="Times New Roman" pitchFamily="18" charset="0"/>
                </a:rPr>
                <a:t>1</a:t>
              </a:r>
              <a:endParaRPr lang="ru-RU" sz="4000" b="1" baseline="-25000">
                <a:latin typeface="Times New Roman" pitchFamily="18" charset="0"/>
              </a:endParaRPr>
            </a:p>
          </p:txBody>
        </p:sp>
        <p:sp>
          <p:nvSpPr>
            <p:cNvPr id="8198" name="TextBox 5"/>
            <p:cNvSpPr txBox="1">
              <a:spLocks noChangeArrowheads="1"/>
            </p:cNvSpPr>
            <p:nvPr/>
          </p:nvSpPr>
          <p:spPr bwMode="auto">
            <a:xfrm>
              <a:off x="2643188" y="3578225"/>
              <a:ext cx="1000125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000" b="1">
                  <a:latin typeface="Times New Roman" pitchFamily="18" charset="0"/>
                </a:rPr>
                <a:t>S</a:t>
              </a:r>
              <a:r>
                <a:rPr lang="en-US" sz="4000" b="1" baseline="-25000">
                  <a:latin typeface="Times New Roman" pitchFamily="18" charset="0"/>
                </a:rPr>
                <a:t>2</a:t>
              </a:r>
              <a:endParaRPr lang="ru-RU" sz="4000" b="1" baseline="-25000">
                <a:latin typeface="Times New Roman" pitchFamily="18" charset="0"/>
              </a:endParaRPr>
            </a:p>
          </p:txBody>
        </p:sp>
        <p:sp>
          <p:nvSpPr>
            <p:cNvPr id="8199" name="TextBox 6"/>
            <p:cNvSpPr txBox="1">
              <a:spLocks noChangeArrowheads="1"/>
            </p:cNvSpPr>
            <p:nvPr/>
          </p:nvSpPr>
          <p:spPr bwMode="auto">
            <a:xfrm>
              <a:off x="4357688" y="4435475"/>
              <a:ext cx="1000125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000" b="1">
                  <a:latin typeface="Times New Roman" pitchFamily="18" charset="0"/>
                </a:rPr>
                <a:t>S</a:t>
              </a:r>
              <a:r>
                <a:rPr lang="en-US" sz="4000" b="1" baseline="-25000">
                  <a:latin typeface="Times New Roman" pitchFamily="18" charset="0"/>
                </a:rPr>
                <a:t>3</a:t>
              </a:r>
              <a:endParaRPr lang="ru-RU" sz="4000" b="1" baseline="-25000">
                <a:latin typeface="Times New Roman" pitchFamily="18" charset="0"/>
              </a:endParaRPr>
            </a:p>
          </p:txBody>
        </p:sp>
      </p:grp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57422" y="5786438"/>
            <a:ext cx="321468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>
                <a:latin typeface="Times New Roman" pitchFamily="18" charset="0"/>
              </a:rPr>
              <a:t>S=S</a:t>
            </a:r>
            <a:r>
              <a:rPr lang="en-US" sz="4800" b="1" baseline="-25000" dirty="0">
                <a:latin typeface="Times New Roman" pitchFamily="18" charset="0"/>
              </a:rPr>
              <a:t>1</a:t>
            </a:r>
            <a:r>
              <a:rPr lang="en-US" sz="4800" b="1" dirty="0">
                <a:latin typeface="Times New Roman" pitchFamily="18" charset="0"/>
              </a:rPr>
              <a:t>+S</a:t>
            </a:r>
            <a:r>
              <a:rPr lang="en-US" sz="4800" b="1" baseline="-25000" dirty="0">
                <a:latin typeface="Times New Roman" pitchFamily="18" charset="0"/>
              </a:rPr>
              <a:t>2</a:t>
            </a:r>
            <a:r>
              <a:rPr lang="en-US" sz="4800" b="1" dirty="0">
                <a:latin typeface="Times New Roman" pitchFamily="18" charset="0"/>
              </a:rPr>
              <a:t>+S</a:t>
            </a:r>
            <a:r>
              <a:rPr lang="en-US" sz="4800" b="1" baseline="-25000" dirty="0">
                <a:latin typeface="Times New Roman" pitchFamily="18" charset="0"/>
              </a:rPr>
              <a:t>3</a:t>
            </a:r>
            <a:endParaRPr lang="ru-RU" sz="4800" b="1" baseline="-25000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5738" y="115888"/>
            <a:ext cx="79644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</a:rPr>
              <a:t>Кал</a:t>
            </a:r>
            <a:r>
              <a:rPr lang="be-BY" sz="2800" b="1" dirty="0">
                <a:latin typeface="Times New Roman" pitchFamily="18" charset="0"/>
              </a:rPr>
              <a:t>і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многавугольнік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складаецца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з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некалькіх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многавугольнікаў</a:t>
            </a:r>
            <a:r>
              <a:rPr lang="ru-RU" sz="2800" b="1" dirty="0">
                <a:latin typeface="Times New Roman" pitchFamily="18" charset="0"/>
              </a:rPr>
              <a:t>, то </a:t>
            </a:r>
            <a:r>
              <a:rPr lang="ru-RU" sz="2800" b="1" dirty="0" err="1">
                <a:latin typeface="Times New Roman" pitchFamily="18" charset="0"/>
              </a:rPr>
              <a:t>яго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плошча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роўна</a:t>
            </a:r>
            <a:r>
              <a:rPr lang="ru-RU" sz="2800" b="1" dirty="0">
                <a:latin typeface="Times New Roman" pitchFamily="18" charset="0"/>
              </a:rPr>
              <a:t> суме </a:t>
            </a:r>
            <a:r>
              <a:rPr lang="ru-RU" sz="2800" b="1" dirty="0" err="1">
                <a:latin typeface="Times New Roman" pitchFamily="18" charset="0"/>
              </a:rPr>
              <a:t>плошчаў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гэтых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</a:rPr>
              <a:t>многавугольнікаў</a:t>
            </a:r>
            <a:endParaRPr lang="ru-RU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 bwMode="auto">
          <a:xfrm>
            <a:off x="571500" y="1928813"/>
            <a:ext cx="2786063" cy="3000375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ru-RU">
              <a:latin typeface="Verdana" pitchFamily="34" charset="0"/>
              <a:cs typeface="+mn-c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57375" y="5072063"/>
            <a:ext cx="41433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∆</a:t>
            </a:r>
            <a:r>
              <a:rPr lang="en-US" sz="4400" b="1">
                <a:latin typeface="Times New Roman" pitchFamily="18" charset="0"/>
              </a:rPr>
              <a:t>ABC=</a:t>
            </a:r>
            <a:r>
              <a:rPr lang="ru-RU" sz="2800" b="1">
                <a:latin typeface="Times New Roman" pitchFamily="18" charset="0"/>
              </a:rPr>
              <a:t>∆</a:t>
            </a:r>
            <a:r>
              <a:rPr lang="en-US" sz="4400" b="1">
                <a:latin typeface="Times New Roman" pitchFamily="18" charset="0"/>
              </a:rPr>
              <a:t>MNK</a:t>
            </a:r>
            <a:r>
              <a:rPr lang="ru-RU" sz="4400" b="1">
                <a:latin typeface="Times New Roman" pitchFamily="18" charset="0"/>
              </a:rPr>
              <a:t>, </a:t>
            </a:r>
            <a:endParaRPr lang="ru-RU" sz="4000" b="1" baseline="-25000">
              <a:latin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74700" y="71414"/>
            <a:ext cx="6643688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dirty="0" err="1">
                <a:latin typeface="Times New Roman" pitchFamily="18" charset="0"/>
              </a:rPr>
              <a:t>Роўныя</a:t>
            </a:r>
            <a:r>
              <a:rPr lang="ru-RU" sz="4400" b="1" dirty="0">
                <a:latin typeface="Times New Roman" pitchFamily="18" charset="0"/>
              </a:rPr>
              <a:t> </a:t>
            </a:r>
            <a:r>
              <a:rPr lang="ru-RU" sz="4400" b="1" dirty="0" err="1">
                <a:latin typeface="Times New Roman" pitchFamily="18" charset="0"/>
              </a:rPr>
              <a:t>многавугольнікі</a:t>
            </a:r>
            <a:r>
              <a:rPr lang="ru-RU" sz="4400" b="1" dirty="0">
                <a:latin typeface="Times New Roman" pitchFamily="18" charset="0"/>
              </a:rPr>
              <a:t> </a:t>
            </a:r>
            <a:r>
              <a:rPr lang="ru-RU" sz="4400" b="1" dirty="0" err="1">
                <a:latin typeface="Times New Roman" pitchFamily="18" charset="0"/>
              </a:rPr>
              <a:t>маюць</a:t>
            </a:r>
            <a:r>
              <a:rPr lang="ru-RU" sz="4400" b="1" dirty="0">
                <a:latin typeface="Times New Roman" pitchFamily="18" charset="0"/>
              </a:rPr>
              <a:t> </a:t>
            </a:r>
            <a:r>
              <a:rPr lang="ru-RU" sz="4400" b="1" dirty="0" err="1">
                <a:latin typeface="Times New Roman" pitchFamily="18" charset="0"/>
              </a:rPr>
              <a:t>роўныя</a:t>
            </a:r>
            <a:r>
              <a:rPr lang="ru-RU" sz="4400" b="1" dirty="0">
                <a:latin typeface="Times New Roman" pitchFamily="18" charset="0"/>
              </a:rPr>
              <a:t> </a:t>
            </a:r>
            <a:r>
              <a:rPr lang="ru-RU" sz="4400" b="1" dirty="0" err="1">
                <a:latin typeface="Times New Roman" pitchFamily="18" charset="0"/>
              </a:rPr>
              <a:t>плошчы</a:t>
            </a:r>
            <a:endParaRPr lang="ru-RU" sz="4400" b="1" dirty="0">
              <a:latin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750" y="5857875"/>
            <a:ext cx="57864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400" b="1" dirty="0" err="1" smtClean="0">
                <a:latin typeface="Times New Roman" pitchFamily="18" charset="0"/>
              </a:rPr>
              <a:t>значыць</a:t>
            </a:r>
            <a:r>
              <a:rPr lang="ru-RU" sz="4400" b="1" dirty="0" smtClean="0">
                <a:latin typeface="Times New Roman" pitchFamily="18" charset="0"/>
              </a:rPr>
              <a:t> </a:t>
            </a:r>
            <a:r>
              <a:rPr lang="en-US" sz="4400" b="1" dirty="0">
                <a:latin typeface="Times New Roman" pitchFamily="18" charset="0"/>
              </a:rPr>
              <a:t>S</a:t>
            </a:r>
            <a:r>
              <a:rPr lang="en-US" sz="4400" b="1" baseline="-25000" dirty="0">
                <a:latin typeface="Times New Roman" pitchFamily="18" charset="0"/>
              </a:rPr>
              <a:t>ABC</a:t>
            </a:r>
            <a:r>
              <a:rPr lang="en-US" sz="4400" b="1" dirty="0">
                <a:latin typeface="Times New Roman" pitchFamily="18" charset="0"/>
              </a:rPr>
              <a:t>=S</a:t>
            </a:r>
            <a:r>
              <a:rPr lang="en-US" sz="4400" b="1" baseline="-25000" dirty="0">
                <a:latin typeface="Times New Roman" pitchFamily="18" charset="0"/>
              </a:rPr>
              <a:t>MNK</a:t>
            </a:r>
            <a:endParaRPr lang="ru-RU" sz="4400" dirty="0">
              <a:latin typeface="Times New Roman" pitchFamily="18" charset="0"/>
            </a:endParaRP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71438" y="4357688"/>
            <a:ext cx="571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Times New Roman" pitchFamily="18" charset="0"/>
              </a:rPr>
              <a:t>А</a:t>
            </a:r>
          </a:p>
        </p:txBody>
      </p:sp>
      <p:sp>
        <p:nvSpPr>
          <p:cNvPr id="9223" name="TextBox 7"/>
          <p:cNvSpPr txBox="1">
            <a:spLocks noChangeArrowheads="1"/>
          </p:cNvSpPr>
          <p:nvPr/>
        </p:nvSpPr>
        <p:spPr bwMode="auto">
          <a:xfrm>
            <a:off x="1928794" y="1428736"/>
            <a:ext cx="571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dirty="0">
                <a:latin typeface="Times New Roman" pitchFamily="18" charset="0"/>
              </a:rPr>
              <a:t>В</a:t>
            </a:r>
          </a:p>
        </p:txBody>
      </p:sp>
      <p:sp>
        <p:nvSpPr>
          <p:cNvPr id="9224" name="TextBox 9"/>
          <p:cNvSpPr txBox="1">
            <a:spLocks noChangeArrowheads="1"/>
          </p:cNvSpPr>
          <p:nvPr/>
        </p:nvSpPr>
        <p:spPr bwMode="auto">
          <a:xfrm>
            <a:off x="3214688" y="4357688"/>
            <a:ext cx="571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Times New Roman" pitchFamily="18" charset="0"/>
              </a:rPr>
              <a:t>С</a:t>
            </a:r>
          </a:p>
        </p:txBody>
      </p:sp>
      <p:sp>
        <p:nvSpPr>
          <p:cNvPr id="11" name="Равнобедренный треугольник 10"/>
          <p:cNvSpPr/>
          <p:nvPr/>
        </p:nvSpPr>
        <p:spPr bwMode="auto">
          <a:xfrm>
            <a:off x="4786313" y="1928813"/>
            <a:ext cx="2786062" cy="3000375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ru-RU">
              <a:latin typeface="Verdana" pitchFamily="34" charset="0"/>
              <a:cs typeface="+mn-cs"/>
            </a:endParaRPr>
          </a:p>
        </p:txBody>
      </p:sp>
      <p:sp>
        <p:nvSpPr>
          <p:cNvPr id="9226" name="TextBox 11"/>
          <p:cNvSpPr txBox="1">
            <a:spLocks noChangeArrowheads="1"/>
          </p:cNvSpPr>
          <p:nvPr/>
        </p:nvSpPr>
        <p:spPr bwMode="auto">
          <a:xfrm>
            <a:off x="4214813" y="4286250"/>
            <a:ext cx="571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latin typeface="Times New Roman" pitchFamily="18" charset="0"/>
              </a:rPr>
              <a:t>M</a:t>
            </a:r>
            <a:endParaRPr lang="ru-RU" sz="4400" b="1">
              <a:latin typeface="Times New Roman" pitchFamily="18" charset="0"/>
            </a:endParaRPr>
          </a:p>
        </p:txBody>
      </p:sp>
      <p:sp>
        <p:nvSpPr>
          <p:cNvPr id="9227" name="TextBox 12"/>
          <p:cNvSpPr txBox="1">
            <a:spLocks noChangeArrowheads="1"/>
          </p:cNvSpPr>
          <p:nvPr/>
        </p:nvSpPr>
        <p:spPr bwMode="auto">
          <a:xfrm>
            <a:off x="6143636" y="1373179"/>
            <a:ext cx="7858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dirty="0">
                <a:latin typeface="Times New Roman" pitchFamily="18" charset="0"/>
              </a:rPr>
              <a:t>N</a:t>
            </a:r>
            <a:endParaRPr lang="ru-RU" sz="4400" b="1" dirty="0">
              <a:latin typeface="Times New Roman" pitchFamily="18" charset="0"/>
            </a:endParaRPr>
          </a:p>
        </p:txBody>
      </p:sp>
      <p:sp>
        <p:nvSpPr>
          <p:cNvPr id="9228" name="TextBox 13"/>
          <p:cNvSpPr txBox="1">
            <a:spLocks noChangeArrowheads="1"/>
          </p:cNvSpPr>
          <p:nvPr/>
        </p:nvSpPr>
        <p:spPr bwMode="auto">
          <a:xfrm>
            <a:off x="7429500" y="4302125"/>
            <a:ext cx="571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latin typeface="Times New Roman" pitchFamily="18" charset="0"/>
              </a:rPr>
              <a:t>K</a:t>
            </a:r>
            <a:endParaRPr lang="ru-RU" sz="44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мачта.jpg"/>
          <p:cNvPicPr>
            <a:picLocks noChangeAspect="1"/>
          </p:cNvPicPr>
          <p:nvPr/>
        </p:nvPicPr>
        <p:blipFill>
          <a:blip r:embed="rId2" cstate="print"/>
          <a:srcRect l="1518" t="2408" r="2010" b="2450"/>
          <a:stretch>
            <a:fillRect/>
          </a:stretch>
        </p:blipFill>
        <p:spPr bwMode="auto">
          <a:xfrm>
            <a:off x="357158" y="836050"/>
            <a:ext cx="3429024" cy="480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4071934" y="285728"/>
            <a:ext cx="4000527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</a:rPr>
              <a:t>Для </a:t>
            </a:r>
            <a:r>
              <a:rPr lang="ru-RU" sz="3200" dirty="0" err="1">
                <a:latin typeface="Times New Roman" pitchFamily="18" charset="0"/>
              </a:rPr>
              <a:t>мацавання</a:t>
            </a:r>
            <a:r>
              <a:rPr lang="ru-RU" sz="3200" dirty="0">
                <a:latin typeface="Times New Roman" pitchFamily="18" charset="0"/>
              </a:rPr>
              <a:t> мачты </a:t>
            </a:r>
            <a:r>
              <a:rPr lang="ru-RU" sz="3200" dirty="0" err="1">
                <a:latin typeface="Times New Roman" pitchFamily="18" charset="0"/>
              </a:rPr>
              <a:t>трэба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ўсталяваць</a:t>
            </a:r>
            <a:r>
              <a:rPr lang="ru-RU" sz="3200" dirty="0">
                <a:latin typeface="Times New Roman" pitchFamily="18" charset="0"/>
              </a:rPr>
              <a:t> 4 тросы. </a:t>
            </a:r>
            <a:r>
              <a:rPr lang="ru-RU" sz="3200" dirty="0" err="1">
                <a:latin typeface="Times New Roman" pitchFamily="18" charset="0"/>
              </a:rPr>
              <a:t>Адзін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канец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кожнага</a:t>
            </a:r>
            <a:r>
              <a:rPr lang="ru-RU" sz="3200" dirty="0">
                <a:latin typeface="Times New Roman" pitchFamily="18" charset="0"/>
              </a:rPr>
              <a:t> троса </a:t>
            </a:r>
            <a:r>
              <a:rPr lang="ru-RU" sz="3200" dirty="0" err="1">
                <a:latin typeface="Times New Roman" pitchFamily="18" charset="0"/>
              </a:rPr>
              <a:t>павінен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мацавацца</a:t>
            </a:r>
            <a:r>
              <a:rPr lang="ru-RU" sz="3200" dirty="0">
                <a:latin typeface="Times New Roman" pitchFamily="18" charset="0"/>
              </a:rPr>
              <a:t> на </a:t>
            </a:r>
            <a:r>
              <a:rPr lang="ru-RU" sz="3200" dirty="0" err="1">
                <a:latin typeface="Times New Roman" pitchFamily="18" charset="0"/>
              </a:rPr>
              <a:t>вышыні</a:t>
            </a:r>
            <a:r>
              <a:rPr lang="ru-RU" sz="3200" dirty="0">
                <a:latin typeface="Times New Roman" pitchFamily="18" charset="0"/>
              </a:rPr>
              <a:t> 12 м, </a:t>
            </a:r>
            <a:r>
              <a:rPr lang="ru-RU" sz="3200" dirty="0" err="1">
                <a:latin typeface="Times New Roman" pitchFamily="18" charset="0"/>
              </a:rPr>
              <a:t>другі</a:t>
            </a:r>
            <a:r>
              <a:rPr lang="ru-RU" sz="3200" dirty="0">
                <a:latin typeface="Times New Roman" pitchFamily="18" charset="0"/>
              </a:rPr>
              <a:t> на </a:t>
            </a:r>
            <a:r>
              <a:rPr lang="ru-RU" sz="3200" dirty="0" err="1">
                <a:latin typeface="Times New Roman" pitchFamily="18" charset="0"/>
              </a:rPr>
              <a:t>зямлі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на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адлегласці</a:t>
            </a:r>
            <a:r>
              <a:rPr lang="ru-RU" sz="3200" dirty="0">
                <a:latin typeface="Times New Roman" pitchFamily="18" charset="0"/>
              </a:rPr>
              <a:t> 5 м ад мачты. </a:t>
            </a:r>
            <a:r>
              <a:rPr lang="ru-RU" sz="3200" dirty="0" err="1">
                <a:latin typeface="Times New Roman" pitchFamily="18" charset="0"/>
              </a:rPr>
              <a:t>Ці</a:t>
            </a:r>
            <a:r>
              <a:rPr lang="ru-RU" sz="3200" dirty="0">
                <a:latin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</a:rPr>
              <a:t>хопіць</a:t>
            </a:r>
            <a:r>
              <a:rPr lang="ru-RU" sz="3200" dirty="0">
                <a:latin typeface="Times New Roman" pitchFamily="18" charset="0"/>
              </a:rPr>
              <a:t> 50 м троса для </a:t>
            </a:r>
            <a:r>
              <a:rPr lang="ru-RU" sz="3200" dirty="0" err="1">
                <a:latin typeface="Times New Roman" pitchFamily="18" charset="0"/>
              </a:rPr>
              <a:t>мацавання</a:t>
            </a:r>
            <a:r>
              <a:rPr lang="ru-RU" sz="3200" dirty="0">
                <a:latin typeface="Times New Roman" pitchFamily="18" charset="0"/>
              </a:rPr>
              <a:t> мачты?</a:t>
            </a: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1643042" y="1571612"/>
            <a:ext cx="2001837" cy="2816225"/>
            <a:chOff x="1856562" y="1643050"/>
            <a:chExt cx="2001058" cy="2816604"/>
          </a:xfrm>
        </p:grpSpPr>
        <p:grpSp>
          <p:nvGrpSpPr>
            <p:cNvPr id="10245" name="Группа 7"/>
            <p:cNvGrpSpPr>
              <a:grpSpLocks/>
            </p:cNvGrpSpPr>
            <p:nvPr/>
          </p:nvGrpSpPr>
          <p:grpSpPr bwMode="auto">
            <a:xfrm>
              <a:off x="1856562" y="1643050"/>
              <a:ext cx="2001058" cy="2786876"/>
              <a:chOff x="1856562" y="1643050"/>
              <a:chExt cx="2001058" cy="2786876"/>
            </a:xfrm>
          </p:grpSpPr>
          <p:cxnSp>
            <p:nvCxnSpPr>
              <p:cNvPr id="10247" name="Прямая соединительная линия 4"/>
              <p:cNvCxnSpPr>
                <a:cxnSpLocks noChangeShapeType="1"/>
              </p:cNvCxnSpPr>
              <p:nvPr/>
            </p:nvCxnSpPr>
            <p:spPr bwMode="auto">
              <a:xfrm rot="5400000">
                <a:off x="464315" y="3036091"/>
                <a:ext cx="2786082" cy="1588"/>
              </a:xfrm>
              <a:prstGeom prst="line">
                <a:avLst/>
              </a:prstGeom>
              <a:noFill/>
              <a:ln w="50800" cap="sq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0248" name="Прямая соединительная линия 6"/>
              <p:cNvCxnSpPr>
                <a:cxnSpLocks noChangeShapeType="1"/>
              </p:cNvCxnSpPr>
              <p:nvPr/>
            </p:nvCxnSpPr>
            <p:spPr bwMode="auto">
              <a:xfrm rot="16200000" flipH="1">
                <a:off x="1464447" y="2035959"/>
                <a:ext cx="2786082" cy="2000264"/>
              </a:xfrm>
              <a:prstGeom prst="line">
                <a:avLst/>
              </a:prstGeom>
              <a:noFill/>
              <a:ln w="53975" cap="sq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0246" name="Прямая соединительная линия 9"/>
            <p:cNvCxnSpPr>
              <a:cxnSpLocks noChangeShapeType="1"/>
            </p:cNvCxnSpPr>
            <p:nvPr/>
          </p:nvCxnSpPr>
          <p:spPr bwMode="auto">
            <a:xfrm flipV="1">
              <a:off x="1857356" y="4429132"/>
              <a:ext cx="2000264" cy="30522"/>
            </a:xfrm>
            <a:prstGeom prst="line">
              <a:avLst/>
            </a:prstGeom>
            <a:noFill/>
            <a:ln w="539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Практычная</a:t>
            </a:r>
            <a:r>
              <a:rPr lang="ru-RU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работа</a:t>
            </a:r>
            <a:endParaRPr lang="ru-RU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905000"/>
          <a:ext cx="7772400" cy="3383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640016"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 smtClean="0"/>
                        <a:t>a</a:t>
                      </a:r>
                      <a:endParaRPr lang="ru-RU" sz="3600" b="1" i="1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 smtClean="0"/>
                        <a:t>b</a:t>
                      </a:r>
                      <a:endParaRPr lang="ru-RU" sz="3600" b="1" i="1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 smtClean="0"/>
                        <a:t>c</a:t>
                      </a:r>
                      <a:endParaRPr lang="ru-RU" sz="3600" b="1" i="1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 smtClean="0"/>
                        <a:t>a</a:t>
                      </a:r>
                      <a:r>
                        <a:rPr lang="en-US" sz="3600" b="1" i="1" baseline="30000" dirty="0" smtClean="0"/>
                        <a:t>2</a:t>
                      </a:r>
                      <a:endParaRPr lang="ru-RU" sz="3600" b="1" i="1" baseline="30000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 smtClean="0"/>
                        <a:t>b</a:t>
                      </a:r>
                      <a:r>
                        <a:rPr lang="en-US" sz="3600" b="1" i="1" baseline="30000" dirty="0" smtClean="0"/>
                        <a:t>2</a:t>
                      </a:r>
                      <a:endParaRPr lang="ru-RU" sz="3600" b="1" i="1" baseline="30000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 smtClean="0"/>
                        <a:t>c</a:t>
                      </a:r>
                      <a:r>
                        <a:rPr lang="en-US" sz="3600" b="1" i="1" baseline="30000" dirty="0" smtClean="0"/>
                        <a:t>2</a:t>
                      </a:r>
                      <a:endParaRPr lang="ru-RU" sz="3600" b="1" i="1" baseline="30000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316"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316"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316"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9" marB="45709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2714625"/>
            <a:ext cx="7572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</a:rPr>
              <a:t>  15            </a:t>
            </a:r>
            <a:r>
              <a:rPr lang="ru-RU" sz="2800" b="1" dirty="0">
                <a:latin typeface="Times New Roman" pitchFamily="18" charset="0"/>
              </a:rPr>
              <a:t>8           </a:t>
            </a:r>
            <a:r>
              <a:rPr lang="ru-RU" sz="2800" b="1" dirty="0" smtClean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17          225          64         289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5750" y="3643313"/>
            <a:ext cx="7500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   6             8             10          36          64           100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8625" y="4572000"/>
            <a:ext cx="7429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5              12            13          25         144         169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/>
          <p:cNvSpPr>
            <a:spLocks noGrp="1" noChangeArrowheads="1" noChangeShapeType="1" noTextEdit="1"/>
          </p:cNvSpPr>
          <p:nvPr/>
        </p:nvSpPr>
        <p:spPr bwMode="auto">
          <a:xfrm>
            <a:off x="214282" y="71415"/>
            <a:ext cx="7715304" cy="1285884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ru-RU" sz="7200" kern="10" dirty="0" err="1" smtClean="0">
                <a:ln w="12700" cap="sq">
                  <a:solidFill>
                    <a:srgbClr val="B2B2B2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latin typeface="+mn-lt"/>
                <a:cs typeface="Arial"/>
              </a:rPr>
              <a:t>Тэарэма</a:t>
            </a:r>
            <a:r>
              <a:rPr lang="ru-RU" sz="7200" kern="10" dirty="0" smtClean="0">
                <a:ln w="12700" cap="sq">
                  <a:solidFill>
                    <a:srgbClr val="B2B2B2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latin typeface="+mn-lt"/>
                <a:cs typeface="Arial"/>
              </a:rPr>
              <a:t> </a:t>
            </a:r>
            <a:r>
              <a:rPr lang="ru-RU" sz="7200" kern="10" dirty="0" err="1" smtClean="0">
                <a:ln w="12700" cap="sq">
                  <a:solidFill>
                    <a:srgbClr val="B2B2B2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latin typeface="+mn-lt"/>
                <a:cs typeface="Arial"/>
              </a:rPr>
              <a:t>Піфагора</a:t>
            </a:r>
            <a:endParaRPr lang="ru-RU" sz="7200" kern="10" dirty="0">
              <a:ln w="12700" cap="sq">
                <a:solidFill>
                  <a:srgbClr val="B2B2B2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latin typeface="+mn-lt"/>
              <a:cs typeface="Arial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6000"/>
            <a:grayscl/>
            <a:biLevel thresh="50000"/>
          </a:blip>
          <a:srcRect/>
          <a:stretch>
            <a:fillRect/>
          </a:stretch>
        </p:blipFill>
        <p:spPr bwMode="auto">
          <a:xfrm flipH="1">
            <a:off x="0" y="1214422"/>
            <a:ext cx="3382962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-214346" y="4643446"/>
            <a:ext cx="47720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8029A7"/>
                </a:solidFill>
                <a:latin typeface="+mn-lt"/>
                <a:cs typeface="+mn-cs"/>
              </a:rPr>
              <a:t/>
            </a:r>
            <a:br>
              <a:rPr lang="ru-RU" sz="3200" b="1" i="1" dirty="0">
                <a:solidFill>
                  <a:srgbClr val="8029A7"/>
                </a:solidFill>
                <a:latin typeface="+mn-lt"/>
                <a:cs typeface="+mn-cs"/>
              </a:rPr>
            </a:br>
            <a:r>
              <a:rPr lang="ru-RU" sz="3200" b="1" i="1" dirty="0">
                <a:latin typeface="+mn-lt"/>
                <a:cs typeface="+mn-cs"/>
              </a:rPr>
              <a:t> </a:t>
            </a:r>
            <a:r>
              <a:rPr lang="ru-RU" sz="3200" b="1" i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Піфагор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– </a:t>
            </a:r>
            <a:r>
              <a:rPr lang="ru-RU" sz="3200" b="1" i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старажытнагрэчыскі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200" b="1" i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вучоны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VI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ст. да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н.э.</a:t>
            </a: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1428736"/>
            <a:ext cx="53435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i="1" dirty="0" smtClean="0">
                <a:latin typeface="+mj-lt"/>
                <a:cs typeface="+mn-cs"/>
              </a:rPr>
              <a:t> </a:t>
            </a:r>
            <a:r>
              <a:rPr lang="ru-RU" sz="3200" dirty="0" err="1" smtClean="0">
                <a:latin typeface="+mj-lt"/>
              </a:rPr>
              <a:t>Геаметрыя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dirty="0" err="1" smtClean="0">
                <a:latin typeface="+mj-lt"/>
              </a:rPr>
              <a:t>валодае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dirty="0" err="1" smtClean="0">
                <a:latin typeface="+mj-lt"/>
              </a:rPr>
              <a:t>двума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dirty="0" err="1" smtClean="0">
                <a:latin typeface="+mj-lt"/>
              </a:rPr>
              <a:t>скарбамі</a:t>
            </a:r>
            <a:r>
              <a:rPr lang="ru-RU" sz="3200" dirty="0" smtClean="0">
                <a:latin typeface="+mj-lt"/>
              </a:rPr>
              <a:t>: </a:t>
            </a:r>
            <a:r>
              <a:rPr lang="ru-RU" sz="3200" dirty="0" err="1" smtClean="0">
                <a:latin typeface="+mj-lt"/>
              </a:rPr>
              <a:t>адз</a:t>
            </a:r>
            <a:r>
              <a:rPr lang="be-BY" sz="3200" dirty="0" smtClean="0">
                <a:latin typeface="+mj-lt"/>
              </a:rPr>
              <a:t>і</a:t>
            </a:r>
            <a:r>
              <a:rPr lang="ru-RU" sz="3200" dirty="0" err="1" smtClean="0">
                <a:latin typeface="+mj-lt"/>
              </a:rPr>
              <a:t>н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dirty="0" err="1" smtClean="0">
                <a:latin typeface="+mj-lt"/>
              </a:rPr>
              <a:t>з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dirty="0" err="1" smtClean="0">
                <a:latin typeface="+mj-lt"/>
              </a:rPr>
              <a:t>іх</a:t>
            </a:r>
            <a:r>
              <a:rPr lang="ru-RU" sz="3200" dirty="0" smtClean="0">
                <a:latin typeface="+mj-lt"/>
              </a:rPr>
              <a:t> –</a:t>
            </a:r>
          </a:p>
          <a:p>
            <a:pPr algn="r"/>
            <a:r>
              <a:rPr lang="ru-RU" sz="3200" dirty="0" err="1" smtClean="0">
                <a:latin typeface="+mj-lt"/>
              </a:rPr>
              <a:t>тэарэма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dirty="0" err="1" smtClean="0">
                <a:latin typeface="+mj-lt"/>
              </a:rPr>
              <a:t>Піфагора</a:t>
            </a:r>
            <a:r>
              <a:rPr lang="ru-RU" sz="3200" dirty="0" smtClean="0">
                <a:latin typeface="+mj-lt"/>
              </a:rPr>
              <a:t> ...</a:t>
            </a:r>
          </a:p>
          <a:p>
            <a:pPr algn="r"/>
            <a:r>
              <a:rPr lang="ru-RU" sz="3200" dirty="0" smtClean="0">
                <a:latin typeface="+mj-lt"/>
              </a:rPr>
              <a:t>І. Кеплер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>
            <a:spLocks noChangeArrowheads="1"/>
          </p:cNvSpPr>
          <p:nvPr/>
        </p:nvSpPr>
        <p:spPr bwMode="auto">
          <a:xfrm>
            <a:off x="500063" y="4214813"/>
            <a:ext cx="1214437" cy="1500187"/>
          </a:xfrm>
          <a:prstGeom prst="rtTriangle">
            <a:avLst/>
          </a:prstGeom>
          <a:solidFill>
            <a:schemeClr val="tx2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5" name="Прямоугольный треугольник 4"/>
          <p:cNvSpPr>
            <a:spLocks noChangeArrowheads="1"/>
          </p:cNvSpPr>
          <p:nvPr/>
        </p:nvSpPr>
        <p:spPr bwMode="auto">
          <a:xfrm rot="5400000">
            <a:off x="642938" y="2857500"/>
            <a:ext cx="1214438" cy="1500187"/>
          </a:xfrm>
          <a:prstGeom prst="rtTriangle">
            <a:avLst/>
          </a:prstGeom>
          <a:solidFill>
            <a:schemeClr val="tx2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6" name="Прямоугольный треугольник 5"/>
          <p:cNvSpPr>
            <a:spLocks noChangeArrowheads="1"/>
          </p:cNvSpPr>
          <p:nvPr/>
        </p:nvSpPr>
        <p:spPr bwMode="auto">
          <a:xfrm rot="-5400000">
            <a:off x="1849438" y="4357688"/>
            <a:ext cx="1214437" cy="1500187"/>
          </a:xfrm>
          <a:prstGeom prst="rtTriangle">
            <a:avLst/>
          </a:prstGeom>
          <a:solidFill>
            <a:schemeClr val="tx2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7" name="Прямоугольный треугольник 6"/>
          <p:cNvSpPr>
            <a:spLocks noChangeArrowheads="1"/>
          </p:cNvSpPr>
          <p:nvPr/>
        </p:nvSpPr>
        <p:spPr bwMode="auto">
          <a:xfrm rot="10800000">
            <a:off x="2000250" y="3000375"/>
            <a:ext cx="1214438" cy="1500188"/>
          </a:xfrm>
          <a:prstGeom prst="rtTriangle">
            <a:avLst/>
          </a:prstGeom>
          <a:solidFill>
            <a:schemeClr val="tx2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" name="Полилиния 7"/>
          <p:cNvSpPr>
            <a:spLocks noChangeArrowheads="1"/>
          </p:cNvSpPr>
          <p:nvPr/>
        </p:nvSpPr>
        <p:spPr bwMode="auto">
          <a:xfrm>
            <a:off x="511175" y="2998788"/>
            <a:ext cx="2703513" cy="2713037"/>
          </a:xfrm>
          <a:custGeom>
            <a:avLst/>
            <a:gdLst>
              <a:gd name="T0" fmla="*/ 0 w 2703871"/>
              <a:gd name="T1" fmla="*/ 1227828 h 2713703"/>
              <a:gd name="T2" fmla="*/ 1483886 w 2703871"/>
              <a:gd name="T3" fmla="*/ 0 h 2713703"/>
              <a:gd name="T4" fmla="*/ 2702439 w 2703871"/>
              <a:gd name="T5" fmla="*/ 1502860 h 2713703"/>
              <a:gd name="T6" fmla="*/ 1198902 w 2703871"/>
              <a:gd name="T7" fmla="*/ 2711039 h 2713703"/>
              <a:gd name="T8" fmla="*/ 0 w 2703871"/>
              <a:gd name="T9" fmla="*/ 1227828 h 2713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03871"/>
              <a:gd name="T16" fmla="*/ 0 h 2713703"/>
              <a:gd name="T17" fmla="*/ 2703871 w 2703871"/>
              <a:gd name="T18" fmla="*/ 2713703 h 27137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03871" h="2713703">
                <a:moveTo>
                  <a:pt x="0" y="1229032"/>
                </a:moveTo>
                <a:lnTo>
                  <a:pt x="1484671" y="0"/>
                </a:lnTo>
                <a:lnTo>
                  <a:pt x="2703871" y="1504335"/>
                </a:lnTo>
                <a:lnTo>
                  <a:pt x="1199536" y="2713703"/>
                </a:lnTo>
                <a:lnTo>
                  <a:pt x="0" y="1229032"/>
                </a:lnTo>
                <a:close/>
              </a:path>
            </a:pathLst>
          </a:custGeom>
          <a:solidFill>
            <a:schemeClr val="accent2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" name="Полилиния 8"/>
          <p:cNvSpPr>
            <a:spLocks noChangeArrowheads="1"/>
          </p:cNvSpPr>
          <p:nvPr/>
        </p:nvSpPr>
        <p:spPr bwMode="auto">
          <a:xfrm>
            <a:off x="500063" y="3000375"/>
            <a:ext cx="2713037" cy="2713038"/>
          </a:xfrm>
          <a:custGeom>
            <a:avLst/>
            <a:gdLst>
              <a:gd name="T0" fmla="*/ 0 w 2713703"/>
              <a:gd name="T1" fmla="*/ 0 h 2713703"/>
              <a:gd name="T2" fmla="*/ 2711039 w 2713703"/>
              <a:gd name="T3" fmla="*/ 0 h 2713703"/>
              <a:gd name="T4" fmla="*/ 2711039 w 2713703"/>
              <a:gd name="T5" fmla="*/ 2711043 h 2713703"/>
              <a:gd name="T6" fmla="*/ 0 w 2713703"/>
              <a:gd name="T7" fmla="*/ 2711043 h 2713703"/>
              <a:gd name="T8" fmla="*/ 0 w 2713703"/>
              <a:gd name="T9" fmla="*/ 0 h 27137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13703"/>
              <a:gd name="T16" fmla="*/ 0 h 2713703"/>
              <a:gd name="T17" fmla="*/ 2713703 w 2713703"/>
              <a:gd name="T18" fmla="*/ 2713703 h 27137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13703" h="2713703">
                <a:moveTo>
                  <a:pt x="0" y="0"/>
                </a:moveTo>
                <a:lnTo>
                  <a:pt x="2713703" y="0"/>
                </a:lnTo>
                <a:lnTo>
                  <a:pt x="2713703" y="2713703"/>
                </a:lnTo>
                <a:lnTo>
                  <a:pt x="0" y="2713703"/>
                </a:lnTo>
                <a:cubicBezTo>
                  <a:pt x="3277" y="1802580"/>
                  <a:pt x="6555" y="891458"/>
                  <a:pt x="0" y="0"/>
                </a:cubicBezTo>
                <a:close/>
              </a:path>
            </a:pathLst>
          </a:custGeom>
          <a:solidFill>
            <a:schemeClr val="accent2">
              <a:alpha val="83136"/>
            </a:schemeClr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11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500063" y="3000375"/>
            <a:ext cx="1508125" cy="1588"/>
          </a:xfrm>
          <a:prstGeom prst="line">
            <a:avLst/>
          </a:prstGeom>
          <a:noFill/>
          <a:ln w="31750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</p:cxnSp>
      <p:cxnSp>
        <p:nvCxnSpPr>
          <p:cNvPr id="12" name="Прямая соединительная линия 11"/>
          <p:cNvCxnSpPr>
            <a:cxnSpLocks noChangeShapeType="1"/>
          </p:cNvCxnSpPr>
          <p:nvPr/>
        </p:nvCxnSpPr>
        <p:spPr bwMode="auto">
          <a:xfrm rot="5400000">
            <a:off x="-209550" y="4995863"/>
            <a:ext cx="1420813" cy="1587"/>
          </a:xfrm>
          <a:prstGeom prst="line">
            <a:avLst/>
          </a:prstGeom>
          <a:noFill/>
          <a:ln w="31750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</p:cxnSp>
      <p:cxnSp>
        <p:nvCxnSpPr>
          <p:cNvPr id="14" name="Прямая соединительная линия 13"/>
          <p:cNvCxnSpPr>
            <a:cxnSpLocks noChangeShapeType="1"/>
          </p:cNvCxnSpPr>
          <p:nvPr/>
        </p:nvCxnSpPr>
        <p:spPr bwMode="auto">
          <a:xfrm rot="5400000">
            <a:off x="2469357" y="3745706"/>
            <a:ext cx="1492250" cy="1587"/>
          </a:xfrm>
          <a:prstGeom prst="line">
            <a:avLst/>
          </a:prstGeom>
          <a:noFill/>
          <a:ln w="31750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</p:cxnSp>
      <p:cxnSp>
        <p:nvCxnSpPr>
          <p:cNvPr id="16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1714500" y="5715000"/>
            <a:ext cx="1489075" cy="1588"/>
          </a:xfrm>
          <a:prstGeom prst="line">
            <a:avLst/>
          </a:prstGeom>
          <a:noFill/>
          <a:ln w="31750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</p:cxnSp>
      <p:cxnSp>
        <p:nvCxnSpPr>
          <p:cNvPr id="19" name="Прямая соединительная линия 18"/>
          <p:cNvCxnSpPr>
            <a:cxnSpLocks noChangeShapeType="1"/>
          </p:cNvCxnSpPr>
          <p:nvPr/>
        </p:nvCxnSpPr>
        <p:spPr bwMode="auto">
          <a:xfrm>
            <a:off x="500063" y="3000375"/>
            <a:ext cx="7937" cy="1216025"/>
          </a:xfrm>
          <a:prstGeom prst="line">
            <a:avLst/>
          </a:prstGeom>
          <a:noFill/>
          <a:ln w="31750" cap="sq" algn="ctr">
            <a:solidFill>
              <a:srgbClr val="7030A0"/>
            </a:solidFill>
            <a:round/>
            <a:headEnd type="none" w="sm" len="sm"/>
            <a:tailEnd type="none" w="sm" len="sm"/>
          </a:ln>
        </p:spPr>
      </p:cxnSp>
      <p:cxnSp>
        <p:nvCxnSpPr>
          <p:cNvPr id="20" name="Прямая соединительная линия 19"/>
          <p:cNvCxnSpPr>
            <a:cxnSpLocks noChangeShapeType="1"/>
          </p:cNvCxnSpPr>
          <p:nvPr/>
        </p:nvCxnSpPr>
        <p:spPr bwMode="auto">
          <a:xfrm>
            <a:off x="3214688" y="4500563"/>
            <a:ext cx="7937" cy="1216025"/>
          </a:xfrm>
          <a:prstGeom prst="line">
            <a:avLst/>
          </a:prstGeom>
          <a:noFill/>
          <a:ln w="31750" cap="sq" algn="ctr">
            <a:solidFill>
              <a:srgbClr val="7030A0"/>
            </a:solidFill>
            <a:round/>
            <a:headEnd type="none" w="sm" len="sm"/>
            <a:tailEnd type="none" w="sm" len="sm"/>
          </a:ln>
        </p:spPr>
      </p:cxnSp>
      <p:cxnSp>
        <p:nvCxnSpPr>
          <p:cNvPr id="21" name="Прямая соединительная линия 20"/>
          <p:cNvCxnSpPr>
            <a:cxnSpLocks noChangeShapeType="1"/>
          </p:cNvCxnSpPr>
          <p:nvPr/>
        </p:nvCxnSpPr>
        <p:spPr bwMode="auto">
          <a:xfrm flipH="1">
            <a:off x="2000250" y="3000375"/>
            <a:ext cx="1204913" cy="1588"/>
          </a:xfrm>
          <a:prstGeom prst="line">
            <a:avLst/>
          </a:prstGeom>
          <a:noFill/>
          <a:ln w="31750" cap="sq" algn="ctr">
            <a:solidFill>
              <a:srgbClr val="7030A0"/>
            </a:solidFill>
            <a:round/>
            <a:headEnd type="none" w="sm" len="sm"/>
            <a:tailEnd type="none" w="sm" len="sm"/>
          </a:ln>
        </p:spPr>
      </p:cxnSp>
      <p:cxnSp>
        <p:nvCxnSpPr>
          <p:cNvPr id="26" name="Прямая соединительная линия 25"/>
          <p:cNvCxnSpPr>
            <a:cxnSpLocks noChangeShapeType="1"/>
          </p:cNvCxnSpPr>
          <p:nvPr/>
        </p:nvCxnSpPr>
        <p:spPr bwMode="auto">
          <a:xfrm rot="10800000" flipV="1">
            <a:off x="500063" y="5715000"/>
            <a:ext cx="1214437" cy="9525"/>
          </a:xfrm>
          <a:prstGeom prst="line">
            <a:avLst/>
          </a:prstGeom>
          <a:noFill/>
          <a:ln w="31750" cap="sq" algn="ctr">
            <a:solidFill>
              <a:srgbClr val="7030A0"/>
            </a:solidFill>
            <a:round/>
            <a:headEnd type="none" w="sm" len="sm"/>
            <a:tailEnd type="none" w="sm" len="sm"/>
          </a:ln>
        </p:spPr>
      </p:cxnSp>
      <p:sp>
        <p:nvSpPr>
          <p:cNvPr id="29" name="Прямоугольник 28"/>
          <p:cNvSpPr/>
          <p:nvPr/>
        </p:nvSpPr>
        <p:spPr>
          <a:xfrm>
            <a:off x="0" y="0"/>
            <a:ext cx="7929563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Тэарэма</a:t>
            </a:r>
            <a:r>
              <a:rPr lang="ru-RU" sz="3200" b="1" i="1" dirty="0">
                <a:solidFill>
                  <a:schemeClr val="accent4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200" b="1" i="1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Піфагора</a:t>
            </a:r>
            <a:r>
              <a:rPr lang="ru-RU" sz="3200" b="1" i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.</a:t>
            </a:r>
            <a:r>
              <a:rPr lang="ru-RU" sz="3200" b="1" i="1" dirty="0">
                <a:solidFill>
                  <a:srgbClr val="8029A7"/>
                </a:solidFill>
                <a:latin typeface="+mn-lt"/>
                <a:cs typeface="+mn-cs"/>
              </a:rPr>
              <a:t/>
            </a:r>
            <a:br>
              <a:rPr lang="ru-RU" sz="3200" b="1" i="1" dirty="0">
                <a:solidFill>
                  <a:srgbClr val="8029A7"/>
                </a:solidFill>
                <a:latin typeface="+mn-lt"/>
                <a:cs typeface="+mn-cs"/>
              </a:rPr>
            </a:br>
            <a:r>
              <a:rPr lang="ru-RU" sz="3200" b="1" i="1" dirty="0">
                <a:latin typeface="+mn-lt"/>
                <a:cs typeface="+mn-cs"/>
              </a:rPr>
              <a:t> 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У </a:t>
            </a:r>
            <a:r>
              <a:rPr lang="ru-RU" sz="3200" b="1" i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прамавугольным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200" b="1" i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трохвугольніку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квадрат г</a:t>
            </a:r>
            <a:r>
              <a:rPr lang="be-BY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і</a:t>
            </a:r>
            <a:r>
              <a:rPr lang="ru-RU" sz="3200" b="1" i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патэнузы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200" b="1" i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роўны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суме </a:t>
            </a:r>
            <a:r>
              <a:rPr lang="ru-RU" sz="3200" b="1" i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квадратаў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3200" b="1" i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катэтаў</a:t>
            </a:r>
            <a:endParaRPr lang="ru-RU" sz="3200" dirty="0">
              <a:latin typeface="+mn-lt"/>
              <a:cs typeface="+mn-cs"/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3786188" y="1928813"/>
          <a:ext cx="2536825" cy="806450"/>
        </p:xfrm>
        <a:graphic>
          <a:graphicData uri="http://schemas.openxmlformats.org/presentationml/2006/ole">
            <p:oleObj spid="_x0000_s13359" name="Формула" r:id="rId3" imgW="812447" imgH="25389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4179888" y="3429000"/>
          <a:ext cx="3035300" cy="979488"/>
        </p:xfrm>
        <a:graphic>
          <a:graphicData uri="http://schemas.openxmlformats.org/presentationml/2006/ole">
            <p:oleObj spid="_x0000_s13360" name="Формула" r:id="rId4" imgW="1205977" imgH="393529" progId="Equation.3">
              <p:embed/>
            </p:oleObj>
          </a:graphicData>
        </a:graphic>
      </p:graphicFrame>
      <p:graphicFrame>
        <p:nvGraphicFramePr>
          <p:cNvPr id="32" name="Object 4"/>
          <p:cNvGraphicFramePr>
            <a:graphicFrameLocks noChangeAspect="1"/>
          </p:cNvGraphicFramePr>
          <p:nvPr/>
        </p:nvGraphicFramePr>
        <p:xfrm>
          <a:off x="4092575" y="2571750"/>
          <a:ext cx="1885950" cy="960438"/>
        </p:xfrm>
        <a:graphic>
          <a:graphicData uri="http://schemas.openxmlformats.org/presentationml/2006/ole">
            <p:oleObj spid="_x0000_s13361" name="Формула" r:id="rId5" imgW="558558" imgH="393529" progId="Equation.3">
              <p:embed/>
            </p:oleObj>
          </a:graphicData>
        </a:graphic>
      </p:graphicFrame>
      <p:graphicFrame>
        <p:nvGraphicFramePr>
          <p:cNvPr id="33" name="Object 5"/>
          <p:cNvGraphicFramePr>
            <a:graphicFrameLocks noChangeAspect="1"/>
          </p:cNvGraphicFramePr>
          <p:nvPr/>
        </p:nvGraphicFramePr>
        <p:xfrm>
          <a:off x="6429375" y="2714625"/>
          <a:ext cx="1357313" cy="677863"/>
        </p:xfrm>
        <a:graphic>
          <a:graphicData uri="http://schemas.openxmlformats.org/presentationml/2006/ole">
            <p:oleObj spid="_x0000_s13362" name="Формула" r:id="rId6" imgW="406048" imgH="203024" progId="Equation.3">
              <p:embed/>
            </p:oleObj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3929063" y="5143500"/>
          <a:ext cx="3740150" cy="627063"/>
        </p:xfrm>
        <a:graphic>
          <a:graphicData uri="http://schemas.openxmlformats.org/presentationml/2006/ole">
            <p:oleObj spid="_x0000_s13363" name="Формула" r:id="rId7" imgW="1485900" imgH="203200" progId="Equation.3">
              <p:embed/>
            </p:oleObj>
          </a:graphicData>
        </a:graphic>
      </p:graphicFrame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3857625" y="4286250"/>
          <a:ext cx="3810000" cy="760413"/>
        </p:xfrm>
        <a:graphic>
          <a:graphicData uri="http://schemas.openxmlformats.org/presentationml/2006/ole">
            <p:oleObj spid="_x0000_s13364" name="Формула" r:id="rId8" imgW="1143000" imgH="228600" progId="Equation.3">
              <p:embed/>
            </p:oleObj>
          </a:graphicData>
        </a:graphic>
      </p:graphicFrame>
      <p:cxnSp>
        <p:nvCxnSpPr>
          <p:cNvPr id="37" name="Прямая соединительная линия 36"/>
          <p:cNvCxnSpPr>
            <a:cxnSpLocks noChangeShapeType="1"/>
          </p:cNvCxnSpPr>
          <p:nvPr/>
        </p:nvCxnSpPr>
        <p:spPr bwMode="auto">
          <a:xfrm rot="5400000">
            <a:off x="4643438" y="5214938"/>
            <a:ext cx="642937" cy="642937"/>
          </a:xfrm>
          <a:prstGeom prst="line">
            <a:avLst/>
          </a:prstGeom>
          <a:noFill/>
          <a:ln w="50800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</p:cxnSp>
      <p:cxnSp>
        <p:nvCxnSpPr>
          <p:cNvPr id="38" name="Прямая соединительная линия 37"/>
          <p:cNvCxnSpPr>
            <a:cxnSpLocks noChangeShapeType="1"/>
          </p:cNvCxnSpPr>
          <p:nvPr/>
        </p:nvCxnSpPr>
        <p:spPr bwMode="auto">
          <a:xfrm rot="5400000">
            <a:off x="6929438" y="5214938"/>
            <a:ext cx="642937" cy="642937"/>
          </a:xfrm>
          <a:prstGeom prst="line">
            <a:avLst/>
          </a:prstGeom>
          <a:noFill/>
          <a:ln w="50800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</p:cxnSp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2928938" y="5929313"/>
          <a:ext cx="2424112" cy="655637"/>
        </p:xfrm>
        <a:graphic>
          <a:graphicData uri="http://schemas.openxmlformats.org/presentationml/2006/ole">
            <p:oleObj spid="_x0000_s13365" name="Формула" r:id="rId9" imgW="736600" imgH="203200" progId="Equation.3">
              <p:embed/>
            </p:oleObj>
          </a:graphicData>
        </a:graphic>
      </p:graphicFrame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20650" y="4714875"/>
            <a:ext cx="500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a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14375" y="5641975"/>
            <a:ext cx="571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b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031875" y="4460875"/>
            <a:ext cx="500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c</a:t>
            </a:r>
            <a:endParaRPr lang="ru-RU" sz="3600" b="1" i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4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6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57188" y="1000125"/>
            <a:ext cx="7772400" cy="4714875"/>
          </a:xfrm>
        </p:spPr>
        <p:txBody>
          <a:bodyPr/>
          <a:lstStyle/>
          <a:p>
            <a:pPr eaLnBrk="1" hangingPunct="1"/>
            <a:r>
              <a:rPr lang="en-US" b="1" i="1" smtClean="0"/>
              <a:t/>
            </a:r>
            <a:br>
              <a:rPr lang="en-US" b="1" i="1" smtClean="0"/>
            </a:br>
            <a:r>
              <a:rPr lang="ru-RU" b="1" i="1" smtClean="0"/>
              <a:t>«Уменне рашаць задачы – такое ж практычнае мастацтва. Яму  можна навучыцца толькі шляхам пераймання або практыкавання»</a:t>
            </a:r>
            <a:r>
              <a:rPr lang="ru-RU" b="1" smtClean="0"/>
              <a:t/>
            </a:r>
            <a:br>
              <a:rPr lang="ru-RU" b="1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4286249" y="4929188"/>
            <a:ext cx="350044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4400" b="1" i="1" dirty="0">
                <a:latin typeface="Times New Roman" pitchFamily="18" charset="0"/>
              </a:rPr>
              <a:t> </a:t>
            </a:r>
            <a:r>
              <a:rPr lang="ru-RU" sz="4400" b="1" i="1" dirty="0" smtClean="0">
                <a:latin typeface="Times New Roman" pitchFamily="18" charset="0"/>
              </a:rPr>
              <a:t>Дж</a:t>
            </a:r>
            <a:r>
              <a:rPr lang="en-US" sz="4400" b="1" i="1" dirty="0" smtClean="0">
                <a:latin typeface="Times New Roman" pitchFamily="18" charset="0"/>
              </a:rPr>
              <a:t>.</a:t>
            </a:r>
            <a:r>
              <a:rPr lang="ru-RU" sz="4400" b="1" i="1" dirty="0" smtClean="0">
                <a:latin typeface="Times New Roman" pitchFamily="18" charset="0"/>
              </a:rPr>
              <a:t> Пойа</a:t>
            </a:r>
            <a:endParaRPr lang="ru-RU" sz="44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«Тетрадь в клетку»">
  <a:themeElements>
    <a:clrScheme name="Шаблон оформления «Тетрадь в клетку»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Шаблон оформления «Тетрадь в клетку»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Шаблон оформления «Тетрадь в клетку»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Тетрадь в клетку»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Тетрадь в клетку»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Шаблон оформления с зеркальными зданиями">
  <a:themeElements>
    <a:clrScheme name="Шаблон оформления с зеркальными зданиями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Шаблон оформления с зеркальными зданиями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Шаблон оформления с зеркальными зданиям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Шаблон схемы книгохранилища">
  <a:themeElements>
    <a:clrScheme name="Шаблон схемы книгохранилища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Шаблон схемы книгохранилища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Шаблон схемы книгохранилищ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 уроку теор Пифагора</Template>
  <TotalTime>1615</TotalTime>
  <Words>557</Words>
  <Application>Microsoft Office PowerPoint</Application>
  <PresentationFormat>Экран (4:3)</PresentationFormat>
  <Paragraphs>142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Шаблон оформления «Тетрадь в клетку»</vt:lpstr>
      <vt:lpstr>Шаблон оформления с зеркальными зданиями</vt:lpstr>
      <vt:lpstr>Шаблон схемы книгохранилища</vt:lpstr>
      <vt:lpstr>Формула</vt:lpstr>
      <vt:lpstr>Слайд 1</vt:lpstr>
      <vt:lpstr>Слайд 2</vt:lpstr>
      <vt:lpstr>Слайд 3</vt:lpstr>
      <vt:lpstr>Слайд 4</vt:lpstr>
      <vt:lpstr>Слайд 5</vt:lpstr>
      <vt:lpstr>Практычная работа</vt:lpstr>
      <vt:lpstr>Слайд 7</vt:lpstr>
      <vt:lpstr>Слайд 8</vt:lpstr>
      <vt:lpstr> «Уменне рашаць задачы – такое ж практычнае мастацтва. Яму  можна навучыцца толькі шляхам пераймання або практыкавання»  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Пользователь Windows</cp:lastModifiedBy>
  <cp:revision>166</cp:revision>
  <dcterms:created xsi:type="dcterms:W3CDTF">2008-11-17T19:14:59Z</dcterms:created>
  <dcterms:modified xsi:type="dcterms:W3CDTF">2019-12-08T19:42:09Z</dcterms:modified>
</cp:coreProperties>
</file>