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2" r:id="rId1"/>
  </p:sldMasterIdLst>
  <p:notesMasterIdLst>
    <p:notesMasterId r:id="rId18"/>
  </p:notesMasterIdLst>
  <p:handoutMasterIdLst>
    <p:handoutMasterId r:id="rId19"/>
  </p:handoutMasterIdLst>
  <p:sldIdLst>
    <p:sldId id="446" r:id="rId2"/>
    <p:sldId id="439" r:id="rId3"/>
    <p:sldId id="438" r:id="rId4"/>
    <p:sldId id="437" r:id="rId5"/>
    <p:sldId id="436" r:id="rId6"/>
    <p:sldId id="275" r:id="rId7"/>
    <p:sldId id="441" r:id="rId8"/>
    <p:sldId id="442" r:id="rId9"/>
    <p:sldId id="444" r:id="rId10"/>
    <p:sldId id="447" r:id="rId11"/>
    <p:sldId id="448" r:id="rId12"/>
    <p:sldId id="449" r:id="rId13"/>
    <p:sldId id="450" r:id="rId14"/>
    <p:sldId id="454" r:id="rId15"/>
    <p:sldId id="455" r:id="rId16"/>
    <p:sldId id="44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446"/>
            <p14:sldId id="439"/>
            <p14:sldId id="438"/>
            <p14:sldId id="437"/>
            <p14:sldId id="436"/>
            <p14:sldId id="275"/>
            <p14:sldId id="441"/>
            <p14:sldId id="442"/>
            <p14:sldId id="444"/>
            <p14:sldId id="447"/>
            <p14:sldId id="448"/>
            <p14:sldId id="449"/>
            <p14:sldId id="450"/>
            <p14:sldId id="454"/>
            <p14:sldId id="455"/>
            <p14:sldId id="44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6600"/>
    <a:srgbClr val="000066"/>
    <a:srgbClr val="003300"/>
    <a:srgbClr val="FFCCCC"/>
    <a:srgbClr val="FFFF00"/>
    <a:srgbClr val="009900"/>
    <a:srgbClr val="00CC00"/>
    <a:srgbClr val="C6D4DF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34" autoAdjust="0"/>
    <p:restoredTop sz="99878" autoAdjust="0"/>
  </p:normalViewPr>
  <p:slideViewPr>
    <p:cSldViewPr snapToGrid="0">
      <p:cViewPr>
        <p:scale>
          <a:sx n="97" d="100"/>
          <a:sy n="97" d="100"/>
        </p:scale>
        <p:origin x="-114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00EB2-7E5E-4849-BABD-6873BE4FD812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1032F-D8D4-403E-A0D5-ABB194D7A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6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75F87-76E7-43D7-B524-75A5D216839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6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500C-BE69-47C6-B196-03706474C4A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500C-BE69-47C6-B196-03706474C4A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61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500C-BE69-47C6-B196-03706474C4A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7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500C-BE69-47C6-B196-03706474C4A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254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8500C-BE69-47C6-B196-03706474C4A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28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0C720-1B75-4EA1-ADBC-9BE338294F0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1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E5163-770F-4E31-93C2-4345C78F3A7C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3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6a505372dc68908a2d2ebaf91e44b91c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95251"/>
            <a:ext cx="2781300" cy="371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C965-AB34-448A-9E2A-F77DB38E5A0A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A648-08D4-42FD-BBFF-AF66CF710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6a505372dc68908a2d2ebaf91e44b91c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95251"/>
            <a:ext cx="2781300" cy="371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C965-AB34-448A-9E2A-F77DB38E5A0A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A648-08D4-42FD-BBFF-AF66CF710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1septemberkopij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1"/>
            <a:ext cx="1619251" cy="16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Fall_Leafs_PNG_Clipart_Picture1-vi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88" y="1898651"/>
            <a:ext cx="1643062" cy="490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EF56-B9B0-42B7-8D61-DA9713531909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1CE38-CD6E-44EE-A098-34FFC5460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378B4-92D8-4E3F-8BA5-3BA72640142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6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2E503-4E4D-4582-9740-7460BC943F3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6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1740E-B7F1-4BBB-A541-907795AA4FF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8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84902-024C-4E61-8CC0-8A72663ABD19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7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4F3B-B2DE-4695-B098-00B38A71BF3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9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94097-25A8-48CF-908E-192AC03288C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9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EADB8-3A8F-4A77-B0D7-EF2FBBB19E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8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113DB-B74D-4B08-A8B5-8B3E88D24C5E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7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97" r:id="rId17"/>
    <p:sldLayoutId id="2147483686" r:id="rId18"/>
    <p:sldLayoutId id="214748369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878186"/>
            <a:ext cx="8136050" cy="516317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Родители и дети 21 века: как сохранить своего ребенка?!</a:t>
            </a:r>
          </a:p>
          <a:p>
            <a:pPr marL="0" indent="0" algn="ctr">
              <a:buNone/>
            </a:pPr>
            <a:endParaRPr lang="ru-RU" sz="4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18" y="2655472"/>
            <a:ext cx="5296278" cy="420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7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774" y="196645"/>
            <a:ext cx="75020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6600"/>
                </a:solidFill>
              </a:rPr>
              <a:t>Принципы воспитания современных детей могут быть следующими:</a:t>
            </a:r>
            <a:endParaRPr lang="ru-RU" i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471" y="1347019"/>
            <a:ext cx="8593394" cy="502428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1.Определяя для детей границы дозволенного поведения, сохраняйте при этом творческий подход к их воспитанию.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выход их чрезмерной физической энергии.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Учитывайте эту необходимость в любой ситуации. Позвольте ребенку самому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устанавливать границы, а не наоборот. Даже попросите ребенка об этом. Вы будете удивлены, когда узнаете, на что способен ваш ребенок.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Помните: </a:t>
            </a:r>
            <a:r>
              <a:rPr lang="ru-RU" sz="2000" i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что ребенку нужна не столько самостоятельность, сколько право на нее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26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368" y="275304"/>
            <a:ext cx="5747944" cy="1769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962" y="609600"/>
            <a:ext cx="8544232" cy="543176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70000"/>
              </a:lnSpc>
            </a:pPr>
            <a:r>
              <a:rPr lang="ru-RU" sz="2000" dirty="0">
                <a:latin typeface="Arial Black" panose="020B0A04020102020204" pitchFamily="34" charset="0"/>
              </a:rPr>
              <a:t>2. Обращайтесь с детьми как со взрослыми и равными, но не возлагайте на них взрослые </a:t>
            </a:r>
            <a:r>
              <a:rPr lang="ru-RU" sz="2000" dirty="0" smtClean="0">
                <a:latin typeface="Arial Black" panose="020B0A04020102020204" pitchFamily="34" charset="0"/>
              </a:rPr>
              <a:t>обязанности.</a:t>
            </a:r>
            <a:endParaRPr lang="ru-RU" sz="2000" dirty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детям подробные объяснения, а также предоставляйте им право высказывать свое мнение при принятии решений по разным вопросам и, более того, предоставляйте им несколько возможностей для выбора!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говорите с ними свысока. Слушайте их! Они поистине мудры и знают такие вещи, которые вам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неведомы.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уважение ничуть не меньше, чем к своим родителям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близкому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нежно любимому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i="1" dirty="0" smtClean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2200" i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ребенок выполнил то, что Вам нужно, постарайтесь сделать так, чтобы он сам этого захотел.</a:t>
            </a:r>
          </a:p>
        </p:txBody>
      </p:sp>
    </p:spTree>
    <p:extLst>
      <p:ext uri="{BB962C8B-B14F-4D97-AF65-F5344CB8AC3E}">
        <p14:creationId xmlns:p14="http://schemas.microsoft.com/office/powerpoint/2010/main" val="31744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884" y="609600"/>
            <a:ext cx="5895428" cy="884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942" y="285135"/>
            <a:ext cx="8249264" cy="609599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Arial Black" panose="020B0A04020102020204" pitchFamily="34" charset="0"/>
              </a:rPr>
              <a:t>3. Если вы говорите детям, что вы их любите, но относитесь к ним неуважительно, они вам не поверят</a:t>
            </a:r>
            <a:r>
              <a:rPr lang="ru-RU" sz="2000" dirty="0" smtClean="0">
                <a:latin typeface="Arial Black" panose="020B0A040201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поверят вам, что вы их любите, если вы относитесь к ним неуважительно. Никакие слова в мире не заменят проявлений искренней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любви.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 и ваше поведение в семье помогут со всей очевидностью ответить ребенку на вопрос, любите вы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нет!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Дети любого возраста нуждаются в одобрении, поцелуях, объятиях, дружеских похлопываниях по плечу. Они хотят слышать " Я горжусь тобой!" </a:t>
            </a:r>
          </a:p>
        </p:txBody>
      </p:sp>
    </p:spTree>
    <p:extLst>
      <p:ext uri="{BB962C8B-B14F-4D97-AF65-F5344CB8AC3E}">
        <p14:creationId xmlns:p14="http://schemas.microsoft.com/office/powerpoint/2010/main" val="20678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303" y="373627"/>
            <a:ext cx="5108848" cy="2261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939" y="698090"/>
            <a:ext cx="8150943" cy="5323609"/>
          </a:xfrm>
        </p:spPr>
        <p:txBody>
          <a:bodyPr/>
          <a:lstStyle/>
          <a:p>
            <a:r>
              <a:rPr lang="ru-RU" sz="2000" dirty="0">
                <a:latin typeface="Arial Black" panose="020B0A04020102020204" pitchFamily="34" charset="0"/>
              </a:rPr>
              <a:t>4. Общение с ребенком – это одновременно тяжелый труд и привилегия</a:t>
            </a:r>
            <a:r>
              <a:rPr lang="ru-RU" sz="20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Arial Black" panose="020B0A04020102020204" pitchFamily="34" charset="0"/>
              </a:rPr>
              <a:t/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заметят любую хитрость. Даже не пытайтесь с ним хитрить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наблюдать за общением детей – у них многому можно поучиться!</a:t>
            </a:r>
          </a:p>
          <a:p>
            <a:pPr marL="0" indent="0" algn="just">
              <a:buNone/>
            </a:pPr>
            <a:endParaRPr lang="ru-RU" sz="2000" i="1" dirty="0" smtClean="0">
              <a:solidFill>
                <a:srgbClr val="A5002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Поощряйте   </a:t>
            </a:r>
            <a:r>
              <a:rPr lang="ru-RU" sz="2000" i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желание </a:t>
            </a:r>
            <a:r>
              <a:rPr lang="ru-RU" sz="2000" i="1" dirty="0" smtClean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детей говорить </a:t>
            </a:r>
            <a:r>
              <a:rPr lang="ru-RU" sz="2000" i="1" dirty="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 Вами о своих страхах, о своем гневе и печали. Родители должны слышать тревоги своих детей, разделять их интересы и чувства, а также давать хорошие советы.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5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3174" y="-1849694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806245" y="294968"/>
            <a:ext cx="10559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 algn="ctr"/>
            <a:r>
              <a:rPr lang="ru-RU" sz="36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     Необходимое </a:t>
            </a:r>
            <a:r>
              <a:rPr lang="ru-RU" sz="3600" dirty="0">
                <a:solidFill>
                  <a:srgbClr val="A50021"/>
                </a:solidFill>
                <a:latin typeface="Arial Black" panose="020B0A04020102020204" pitchFamily="34" charset="0"/>
              </a:rPr>
              <a:t>условие для </a:t>
            </a:r>
            <a:r>
              <a:rPr lang="ru-RU" sz="36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 воспитание </a:t>
            </a:r>
            <a:r>
              <a:rPr lang="ru-RU" sz="3600" dirty="0">
                <a:solidFill>
                  <a:srgbClr val="A50021"/>
                </a:solidFill>
                <a:latin typeface="Arial Black" panose="020B0A04020102020204" pitchFamily="34" charset="0"/>
              </a:rPr>
              <a:t>ребенка в семье 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63794" y="1730477"/>
            <a:ext cx="3647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/>
                </a:solidFill>
                <a:latin typeface="Arial Black" panose="020B0A04020102020204" pitchFamily="34" charset="0"/>
              </a:rPr>
              <a:t>Для того, чтобы просто существовать, ребенку требуется четыре объятия в день, для нормального же развития – двенадцать.» </a:t>
            </a:r>
            <a:r>
              <a:rPr lang="ru-RU" dirty="0">
                <a:latin typeface="Arial Black" panose="020B0A04020102020204" pitchFamily="34" charset="0"/>
              </a:rPr>
              <a:t>(Роберт Мак)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187676" y="3923071"/>
            <a:ext cx="3092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Родителям нельзя</a:t>
            </a:r>
            <a:endParaRPr lang="ru-RU" sz="20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356123" y="3127000"/>
            <a:ext cx="395748" cy="845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356123" y="3166329"/>
            <a:ext cx="1465007" cy="845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56123" y="1858296"/>
            <a:ext cx="1870587" cy="94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Вступать с ребенком в перебранку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6710" y="2804281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Кричать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356123" y="3588945"/>
            <a:ext cx="1700981" cy="422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57104" y="3293805"/>
            <a:ext cx="222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Замахиваться 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356123" y="4011561"/>
            <a:ext cx="1801761" cy="280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93857" y="3738405"/>
            <a:ext cx="218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356123" y="4011561"/>
            <a:ext cx="2037735" cy="896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93858" y="4689987"/>
            <a:ext cx="181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Оскорблять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356123" y="4011561"/>
            <a:ext cx="317090" cy="879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TextBox 3071"/>
          <p:cNvSpPr txBox="1"/>
          <p:nvPr/>
        </p:nvSpPr>
        <p:spPr>
          <a:xfrm>
            <a:off x="5475338" y="5220929"/>
            <a:ext cx="2066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Срывать на ребенке свое плохое настроение</a:t>
            </a:r>
          </a:p>
        </p:txBody>
      </p:sp>
      <p:cxnSp>
        <p:nvCxnSpPr>
          <p:cNvPr id="3076" name="Прямая со стрелкой 3075"/>
          <p:cNvCxnSpPr/>
          <p:nvPr/>
        </p:nvCxnSpPr>
        <p:spPr>
          <a:xfrm flipH="1">
            <a:off x="4758813" y="4011561"/>
            <a:ext cx="614518" cy="76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3076"/>
          <p:cNvSpPr txBox="1"/>
          <p:nvPr/>
        </p:nvSpPr>
        <p:spPr>
          <a:xfrm>
            <a:off x="2595716" y="4689987"/>
            <a:ext cx="2163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Требовать </a:t>
            </a:r>
            <a:r>
              <a:rPr lang="ru-RU" dirty="0" smtClean="0">
                <a:latin typeface="Arial Black" panose="020B0A04020102020204" pitchFamily="34" charset="0"/>
              </a:rPr>
              <a:t>невозможного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3080" name="TextBox 3079"/>
          <p:cNvSpPr txBox="1"/>
          <p:nvPr/>
        </p:nvSpPr>
        <p:spPr>
          <a:xfrm>
            <a:off x="7157884" y="4011561"/>
            <a:ext cx="19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Игнорировать</a:t>
            </a:r>
          </a:p>
        </p:txBody>
      </p:sp>
    </p:spTree>
    <p:extLst>
      <p:ext uri="{BB962C8B-B14F-4D97-AF65-F5344CB8AC3E}">
        <p14:creationId xmlns:p14="http://schemas.microsoft.com/office/powerpoint/2010/main" val="12743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598"/>
            <a:ext cx="4581832" cy="208444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«Не воспитывайте детей,</a:t>
            </a:r>
            <a:b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 они всё равно будут </a:t>
            </a:r>
            <a:b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похожи на Вас. </a:t>
            </a:r>
            <a:b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Воспитывайте себя</a:t>
            </a:r>
            <a:r>
              <a:rPr lang="ru-RU" sz="2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!»</a:t>
            </a:r>
            <a:br>
              <a:rPr lang="ru-RU" sz="2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>(</a:t>
            </a:r>
            <a:r>
              <a:rPr lang="ru-RU" sz="2400" dirty="0" err="1">
                <a:solidFill>
                  <a:schemeClr val="accent5"/>
                </a:solidFill>
              </a:rPr>
              <a:t>В.А.Сухомлинский</a:t>
            </a:r>
            <a:r>
              <a:rPr lang="ru-RU" sz="2400" dirty="0">
                <a:solidFill>
                  <a:schemeClr val="accent5"/>
                </a:solidFill>
              </a:rPr>
              <a:t>)</a:t>
            </a:r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endParaRPr lang="ru-RU" sz="2800" dirty="0">
              <a:solidFill>
                <a:schemeClr val="accent5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58" y="432620"/>
            <a:ext cx="2379407" cy="251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4" y="2949575"/>
            <a:ext cx="2517058" cy="321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7330" y="3234814"/>
            <a:ext cx="56732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660900" algn="l"/>
              </a:tabLst>
            </a:pPr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  <a:ea typeface="+mj-ea"/>
                <a:cs typeface="+mj-cs"/>
              </a:rPr>
              <a:t>«Главная ошибка родителей в том, что они пытаются воспитывать детей, не воспитывая себя!»</a:t>
            </a:r>
          </a:p>
          <a:p>
            <a:pPr algn="just"/>
            <a:r>
              <a:rPr lang="ru-RU" sz="24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2400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Л.Н.Толстой</a:t>
            </a:r>
            <a:r>
              <a:rPr lang="ru-RU" sz="24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63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32" y="1340011"/>
            <a:ext cx="6347713" cy="6461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3" y="2379407"/>
            <a:ext cx="7203611" cy="36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5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596" y="300869"/>
            <a:ext cx="8595360" cy="10537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СОВРЕМЕННЫЙ РЕБЕНОК –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какой ОН?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974" y="1380167"/>
            <a:ext cx="8482148" cy="5050971"/>
          </a:xfrm>
        </p:spPr>
        <p:txBody>
          <a:bodyPr>
            <a:normAutofit/>
          </a:bodyPr>
          <a:lstStyle/>
          <a:p>
            <a:r>
              <a:rPr lang="ru-RU" dirty="0"/>
              <a:t> В кругу сверстников или взрослых современный ребенок </a:t>
            </a:r>
            <a:r>
              <a:rPr lang="ru-RU" dirty="0" smtClean="0"/>
              <a:t>настойчиво </a:t>
            </a:r>
            <a:r>
              <a:rPr lang="ru-RU" dirty="0"/>
              <a:t>и уверенно отстаивает собственное </a:t>
            </a:r>
            <a:r>
              <a:rPr lang="ru-RU" dirty="0" smtClean="0"/>
              <a:t>мнение. </a:t>
            </a:r>
            <a:r>
              <a:rPr lang="ru-RU" dirty="0"/>
              <a:t>Может вести себя асоциально или уйти в себя, протестуя против непонимания </a:t>
            </a:r>
            <a:r>
              <a:rPr lang="ru-RU" dirty="0" smtClean="0"/>
              <a:t>окружающих. </a:t>
            </a:r>
            <a:r>
              <a:rPr lang="ru-RU" dirty="0"/>
              <a:t>Активно </a:t>
            </a:r>
            <a:r>
              <a:rPr lang="ru-RU" dirty="0" smtClean="0"/>
              <a:t>обращает </a:t>
            </a:r>
            <a:r>
              <a:rPr lang="ru-RU" dirty="0"/>
              <a:t>на себя внимание, </a:t>
            </a:r>
            <a:r>
              <a:rPr lang="ru-RU" dirty="0" smtClean="0"/>
              <a:t>выкрикивает </a:t>
            </a:r>
            <a:r>
              <a:rPr lang="ru-RU" dirty="0"/>
              <a:t>и </a:t>
            </a:r>
            <a:r>
              <a:rPr lang="ru-RU" dirty="0" smtClean="0"/>
              <a:t>делает </a:t>
            </a:r>
            <a:r>
              <a:rPr lang="ru-RU" dirty="0"/>
              <a:t>все, чтобы </a:t>
            </a:r>
            <a:r>
              <a:rPr lang="ru-RU" dirty="0" smtClean="0"/>
              <a:t>его </a:t>
            </a:r>
            <a:r>
              <a:rPr lang="ru-RU" dirty="0"/>
              <a:t>заметили и дали высказаться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Его главной </a:t>
            </a:r>
            <a:r>
              <a:rPr lang="ru-RU" dirty="0"/>
              <a:t>чертой является то, что взрослые зачастую принимают за эгоизм. На самом же деле ребенок XXI века просто устремил взгляд внутрь себя, чтобы там найти ответ на вопрос самоидентификации в нынешнем мире. </a:t>
            </a:r>
            <a:endParaRPr lang="ru-RU" dirty="0" smtClean="0"/>
          </a:p>
          <a:p>
            <a:r>
              <a:rPr lang="ru-RU" dirty="0" smtClean="0"/>
              <a:t>Недостаточная </a:t>
            </a:r>
            <a:r>
              <a:rPr lang="ru-RU" dirty="0"/>
              <a:t>социальная компетентность 25% детей школьного возраста, неспособность разрешать простейшие конфликты. Более 30% самостоятельных решений, предложенных детьми, имеют агрессивный </a:t>
            </a:r>
            <a:r>
              <a:rPr lang="ru-RU" dirty="0" smtClean="0"/>
              <a:t>характер.</a:t>
            </a:r>
          </a:p>
          <a:p>
            <a:r>
              <a:rPr lang="ru-RU" dirty="0" smtClean="0"/>
              <a:t>Открыт </a:t>
            </a:r>
            <a:r>
              <a:rPr lang="ru-RU" dirty="0"/>
              <a:t>для любой информации, он смелый и стремительный. Не чувствует </a:t>
            </a:r>
            <a:r>
              <a:rPr lang="ru-RU" dirty="0" smtClean="0"/>
              <a:t>опасности – он </a:t>
            </a:r>
            <a:r>
              <a:rPr lang="ru-RU" dirty="0"/>
              <a:t>поглощает море информации и живет в мире </a:t>
            </a:r>
            <a:r>
              <a:rPr lang="ru-RU" dirty="0" smtClean="0"/>
              <a:t>супергероев, в уверенности, </a:t>
            </a:r>
            <a:r>
              <a:rPr lang="ru-RU" dirty="0"/>
              <a:t>что он такой же сильный и неуязвимый.</a:t>
            </a:r>
          </a:p>
        </p:txBody>
      </p:sp>
    </p:spTree>
    <p:extLst>
      <p:ext uri="{BB962C8B-B14F-4D97-AF65-F5344CB8AC3E}">
        <p14:creationId xmlns:p14="http://schemas.microsoft.com/office/powerpoint/2010/main" val="9020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497" y="668594"/>
            <a:ext cx="6115665" cy="86214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СОВРЕМЕННЫЙ РОДИТЕЛЬ: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863634"/>
            <a:ext cx="8238310" cy="4667795"/>
          </a:xfrm>
        </p:spPr>
        <p:txBody>
          <a:bodyPr>
            <a:normAutofit/>
          </a:bodyPr>
          <a:lstStyle/>
          <a:p>
            <a:r>
              <a:rPr lang="ru-RU" sz="2400" dirty="0"/>
              <a:t>Все меньше общается со своими детьми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Испытывает страх ”не справиться” с </a:t>
            </a:r>
            <a:r>
              <a:rPr lang="ru-RU" sz="2400" dirty="0" smtClean="0"/>
              <a:t>течением жизни (обеднеть</a:t>
            </a:r>
            <a:r>
              <a:rPr lang="ru-RU" sz="2400" dirty="0"/>
              <a:t>, потерять работу, заболеть</a:t>
            </a:r>
            <a:r>
              <a:rPr lang="ru-RU" sz="2400" dirty="0" smtClean="0"/>
              <a:t>). </a:t>
            </a:r>
          </a:p>
          <a:p>
            <a:r>
              <a:rPr lang="ru-RU" sz="2400" dirty="0" smtClean="0"/>
              <a:t>Становится </a:t>
            </a:r>
            <a:r>
              <a:rPr lang="ru-RU" sz="2400" dirty="0"/>
              <a:t>уязвимым, неуверенным и эмоционально нестабильным. </a:t>
            </a:r>
            <a:endParaRPr lang="ru-RU" sz="2400" dirty="0" smtClean="0"/>
          </a:p>
          <a:p>
            <a:r>
              <a:rPr lang="ru-RU" sz="2400" dirty="0" smtClean="0"/>
              <a:t>Новым </a:t>
            </a:r>
            <a:r>
              <a:rPr lang="ru-RU" sz="2400" dirty="0"/>
              <a:t>социальным страхом </a:t>
            </a:r>
            <a:r>
              <a:rPr lang="ru-RU" sz="2400" dirty="0" smtClean="0"/>
              <a:t>родителя </a:t>
            </a:r>
            <a:r>
              <a:rPr lang="ru-RU" sz="2400" dirty="0"/>
              <a:t>стала </a:t>
            </a:r>
            <a:r>
              <a:rPr lang="ru-RU" sz="2400" dirty="0" err="1"/>
              <a:t>неуспешность</a:t>
            </a:r>
            <a:r>
              <a:rPr lang="ru-RU" sz="2400" dirty="0"/>
              <a:t> </a:t>
            </a:r>
            <a:r>
              <a:rPr lang="ru-RU" sz="2400" dirty="0" smtClean="0"/>
              <a:t>детей.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ПОЭТОМУ: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73158" y="5416731"/>
            <a:ext cx="484632" cy="8969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599"/>
            <a:ext cx="8412481" cy="589570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SOS!!!!!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С </a:t>
            </a:r>
            <a:r>
              <a:rPr 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дошкольного возраста ребенок зациклен на достижении результатов. В погоне за успехом </a:t>
            </a: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родители  </a:t>
            </a:r>
            <a:r>
              <a:rPr 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не задаются вопросом: а счастливы ли те, кого им ставят в пример? </a:t>
            </a: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Детям сложно находиться </a:t>
            </a:r>
            <a:r>
              <a:rPr 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в условиях непрекращающейся </a:t>
            </a: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гонки. </a:t>
            </a:r>
            <a:r>
              <a:rPr 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Ребенок лишается обычных радостей и постоянно думает только о том, как бы оправдать надежды </a:t>
            </a:r>
            <a:r>
              <a:rPr 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родителей.</a:t>
            </a:r>
            <a:endParaRPr lang="ru-RU" sz="2800" dirty="0">
              <a:solidFill>
                <a:srgbClr val="A5002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35131"/>
            <a:ext cx="8316688" cy="6522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SOS!!!!!</a:t>
            </a:r>
            <a:b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3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3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091" y="801188"/>
            <a:ext cx="86348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П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осле </a:t>
            </a:r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череды поражений у ребенка 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снижается самооценка </a:t>
            </a:r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и 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он </a:t>
            </a:r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ищет самый 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простой (по его мнению) способ </a:t>
            </a:r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уйти от 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проблем:</a:t>
            </a:r>
            <a:endParaRPr lang="ru-RU" sz="2000" dirty="0">
              <a:solidFill>
                <a:srgbClr val="A50021"/>
              </a:solidFill>
              <a:latin typeface="Arial Black" panose="020B0A04020102020204" pitchFamily="34" charset="0"/>
            </a:endParaRPr>
          </a:p>
          <a:p>
            <a:endParaRPr lang="ru-RU" sz="2000" dirty="0" smtClean="0">
              <a:solidFill>
                <a:srgbClr val="A50021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замена реальной жизни </a:t>
            </a:r>
            <a:r>
              <a:rPr lang="ru-RU" sz="2000" dirty="0">
                <a:solidFill>
                  <a:srgbClr val="A50021"/>
                </a:solidFill>
                <a:latin typeface="Arial Black" panose="020B0A04020102020204" pitchFamily="34" charset="0"/>
              </a:rPr>
              <a:t>на 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виртуальную,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A50021"/>
                </a:solidFill>
                <a:latin typeface="Arial Black" panose="020B0A04020102020204" pitchFamily="34" charset="0"/>
              </a:rPr>
              <a:t>аддиктивное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поведение: табак, алкоголь, наркотики,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нарушение пищевого поведения( булимия и анорексия),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A50021"/>
                </a:solidFill>
                <a:latin typeface="Arial Black" panose="020B0A04020102020204" pitchFamily="34" charset="0"/>
              </a:rPr>
              <a:t>девиантное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поведение (отклоняющееся),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A50021"/>
                </a:solidFill>
                <a:latin typeface="Arial Black" panose="020B0A04020102020204" pitchFamily="34" charset="0"/>
              </a:rPr>
              <a:t>аутоагрессивное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поведение (причинение себе вреда: нанесение себе повреждений различной степени тяжести – «</a:t>
            </a:r>
            <a:r>
              <a:rPr lang="ru-RU" sz="2000" dirty="0" err="1" smtClean="0">
                <a:solidFill>
                  <a:srgbClr val="A50021"/>
                </a:solidFill>
                <a:latin typeface="Arial Black" panose="020B0A04020102020204" pitchFamily="34" charset="0"/>
              </a:rPr>
              <a:t>шрамирование</a:t>
            </a:r>
            <a:r>
              <a:rPr lang="ru-RU" sz="20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»……СУИЦИД!!!!!)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Крик о помощи, который  никто не услышал                                          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054650" y="5483949"/>
            <a:ext cx="484632" cy="6372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5" y="1"/>
            <a:ext cx="8572922" cy="660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34975" y="209550"/>
            <a:ext cx="8439150" cy="647065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Можно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выделить четыре вида информирования о суициде: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Arial Black" panose="020B0A04020102020204" pitchFamily="34" charset="0"/>
              </a:rPr>
              <a:t>1. Прямое устное сообщение, когда человек открыто выражает свои мысли или планы в отношении суицида.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2. Косвенное устное сообщение, в котором подростки не так явно делятся своими мыслями (например, «Я так больше не могу»).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3. Прямое невербальное информирование (например, приобретение лекарств).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4. Косвенное невербальное сообщение (например, внезапное, без видимой причины завершение планов, раздача любимых </a:t>
            </a:r>
            <a:r>
              <a:rPr lang="ru-RU" dirty="0" smtClean="0">
                <a:latin typeface="Arial Black" panose="020B0A04020102020204" pitchFamily="34" charset="0"/>
              </a:rPr>
              <a:t>предметов </a:t>
            </a:r>
            <a:r>
              <a:rPr lang="ru-RU" dirty="0">
                <a:latin typeface="Arial Black" panose="020B0A04020102020204" pitchFamily="34" charset="0"/>
              </a:rPr>
              <a:t>и т.д</a:t>
            </a:r>
            <a:r>
              <a:rPr lang="ru-RU" dirty="0" smtClean="0">
                <a:latin typeface="Arial Black" panose="020B0A04020102020204" pitchFamily="34" charset="0"/>
              </a:rPr>
              <a:t>.)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38" y="145870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Маркеры</a:t>
            </a:r>
            <a: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суицида</a:t>
            </a:r>
            <a:r>
              <a:rPr lang="ru-RU" sz="6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67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5" y="182880"/>
            <a:ext cx="8168641" cy="6357257"/>
          </a:xfrm>
        </p:spPr>
        <p:txBody>
          <a:bodyPr/>
          <a:lstStyle/>
          <a:p>
            <a:r>
              <a:rPr lang="ru-RU" dirty="0"/>
              <a:t>Высказывания о нежелании жить: «Было бы лучше умереть», «Не хочу больше жить», «Я больше не буду ни для кого проблемой», «Тебе больше не придётся обо мне волноваться», «Мне нельзя помочь».</a:t>
            </a:r>
          </a:p>
          <a:p>
            <a:r>
              <a:rPr lang="ru-RU" dirty="0"/>
              <a:t>Фиксация на теме смерти в литературе</a:t>
            </a:r>
            <a:r>
              <a:rPr lang="ru-RU" dirty="0" smtClean="0"/>
              <a:t>, </a:t>
            </a:r>
            <a:r>
              <a:rPr lang="ru-RU" dirty="0"/>
              <a:t>частые разговоры об этом, сбор информации о способах </a:t>
            </a:r>
            <a:r>
              <a:rPr lang="ru-RU" dirty="0" smtClean="0"/>
              <a:t>суицида.</a:t>
            </a:r>
            <a:endParaRPr lang="ru-RU" dirty="0"/>
          </a:p>
          <a:p>
            <a:r>
              <a:rPr lang="ru-RU" dirty="0"/>
              <a:t>Активная предварительная подготовка к  выбранному способу совершения суицида  (например, сбор таблеток, хранение отравляющих веществ).</a:t>
            </a:r>
          </a:p>
          <a:p>
            <a:r>
              <a:rPr lang="ru-RU" dirty="0"/>
              <a:t>Сообщение друзьям о принятии решения о самоубийстве (прямое и косвенное). Косвенные намеки на возможность суицидальных действий, например, помещение своей фотографии в черную рамку, появление среди сверстников с петлей на шее из подручных средств.</a:t>
            </a:r>
          </a:p>
          <a:p>
            <a:r>
              <a:rPr lang="ru-RU" dirty="0"/>
              <a:t>Стойкая тяга к прослушиванию грустной музыки и песен.</a:t>
            </a:r>
          </a:p>
          <a:p>
            <a:r>
              <a:rPr lang="ru-RU" dirty="0"/>
              <a:t>Раздражительность, угрюмость, подавленное настроение, проявление признаков  страха, беспомощности, безнадёжности, отчаяния, чувство одиночества (меня никто не понимает и я никому не нужен), сложности контролирования эмоций, внезапная смена эмоций (то эйфория, то приступы отчаяния). Негативные эмоции связаны с нарушением (блокированием) </a:t>
            </a:r>
            <a:r>
              <a:rPr lang="ru-RU" dirty="0" smtClean="0"/>
              <a:t>удовлетворения.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3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38" y="145870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Маркеры</a:t>
            </a:r>
            <a: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суицида</a:t>
            </a:r>
            <a:r>
              <a:rPr lang="ru-RU" sz="6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67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5" y="182880"/>
            <a:ext cx="8168641" cy="635725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отеря </a:t>
            </a:r>
            <a:r>
              <a:rPr lang="ru-RU" dirty="0"/>
              <a:t>перспективы будущего.</a:t>
            </a:r>
          </a:p>
          <a:p>
            <a:r>
              <a:rPr lang="ru-RU" dirty="0"/>
              <a:t>Необычное, нехарактерное для данного человека поведение, в том числе более безрассудное, импульсивное, агрессивное, </a:t>
            </a:r>
            <a:r>
              <a:rPr lang="ru-RU" dirty="0" err="1"/>
              <a:t>аутоагрессивное</a:t>
            </a:r>
            <a:r>
              <a:rPr lang="ru-RU" dirty="0"/>
              <a:t>, антисоциальное, несвойственное стремление к уединению, снижение социальной активности у общительных людей и, наоборот, возбужденное поведение и повышенная общительность у малообщительных и молчаливых. Возможны злоупотребление алкоголем, </a:t>
            </a:r>
            <a:r>
              <a:rPr lang="ru-RU" dirty="0" err="1"/>
              <a:t>психоактивными</a:t>
            </a:r>
            <a:r>
              <a:rPr lang="ru-RU" dirty="0"/>
              <a:t> веществами.</a:t>
            </a:r>
          </a:p>
          <a:p>
            <a:r>
              <a:rPr lang="ru-RU" dirty="0" smtClean="0"/>
              <a:t>Снижение </a:t>
            </a:r>
            <a:r>
              <a:rPr lang="ru-RU" dirty="0"/>
              <a:t>успеваемости, пропуск занятий, невыполнение  домашних заданий.</a:t>
            </a:r>
          </a:p>
          <a:p>
            <a:r>
              <a:rPr lang="ru-RU" dirty="0"/>
              <a:t>Приведение в порядок дел, примирение с давними врагами.</a:t>
            </a:r>
          </a:p>
          <a:p>
            <a:r>
              <a:rPr lang="ru-RU" dirty="0"/>
              <a:t>Символическое прощание с ближайшим окружением (раздача личных вещей, фото, подготовка и выставление ролика, посвященного друзьям и близким); дарение другим вещей, имеющим большую личную значимость.</a:t>
            </a:r>
          </a:p>
          <a:p>
            <a:r>
              <a:rPr lang="ru-RU" dirty="0"/>
              <a:t>Попытка уединиться: закрыться в комнате, убежать и скрыться от друзей (при наличии других настораживающих признаков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!!!!!!</a:t>
            </a:r>
            <a:r>
              <a:rPr lang="ru-RU" dirty="0" smtClean="0"/>
              <a:t>Не </a:t>
            </a:r>
            <a:r>
              <a:rPr lang="ru-RU" dirty="0"/>
              <a:t>все из перечисленных симптомов могут присутствовать одновременно. Однако наличие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двух или трех </a:t>
            </a:r>
            <a:r>
              <a:rPr lang="ru-RU" dirty="0"/>
              <a:t>поведенческих признаков указывает, что у ребенка может быть депрессия и ему нужна помощь специалиста.</a:t>
            </a:r>
          </a:p>
        </p:txBody>
      </p:sp>
    </p:spTree>
    <p:extLst>
      <p:ext uri="{BB962C8B-B14F-4D97-AF65-F5344CB8AC3E}">
        <p14:creationId xmlns:p14="http://schemas.microsoft.com/office/powerpoint/2010/main" val="23028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3616</TotalTime>
  <Words>1059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Презентация PowerPoint</vt:lpstr>
      <vt:lpstr>СОВРЕМЕННЫЙ РЕБЕНОК – какой ОН?</vt:lpstr>
      <vt:lpstr>СОВРЕМЕННЫЙ РОДИТЕЛЬ:</vt:lpstr>
      <vt:lpstr>SOS!!!!! С дошкольного возраста ребенок зациклен на достижении результатов. В погоне за успехом родители  не задаются вопросом: а счастливы ли те, кого им ставят в пример?  Детям сложно находиться в условиях непрекращающейся гонки. Ребенок лишается обычных радостей и постоянно думает только о том, как бы оправдать надежды родителей.</vt:lpstr>
      <vt:lpstr>Презентация PowerPoint</vt:lpstr>
      <vt:lpstr>Презентация PowerPoint</vt:lpstr>
      <vt:lpstr>Презентация PowerPoint</vt:lpstr>
      <vt:lpstr>Маркеры суицида </vt:lpstr>
      <vt:lpstr>Маркеры суицида </vt:lpstr>
      <vt:lpstr>Принципы воспитания современных детей могут быть следующими:</vt:lpstr>
      <vt:lpstr>Презентация PowerPoint</vt:lpstr>
      <vt:lpstr>Презентация PowerPoint</vt:lpstr>
      <vt:lpstr>Презентация PowerPoint</vt:lpstr>
      <vt:lpstr>Презентация PowerPoint</vt:lpstr>
      <vt:lpstr>«Не воспитывайте детей,  они всё равно будут  похожи на Вас.  Воспитывайте себя!» (В.А.Сухомлинский) </vt:lpstr>
      <vt:lpstr>Спасибо за внимание!    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405</cp:revision>
  <cp:lastPrinted>2020-10-13T09:00:08Z</cp:lastPrinted>
  <dcterms:created xsi:type="dcterms:W3CDTF">2016-11-18T14:12:19Z</dcterms:created>
  <dcterms:modified xsi:type="dcterms:W3CDTF">2021-11-26T06:06:17Z</dcterms:modified>
</cp:coreProperties>
</file>