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9"/>
  </p:notesMasterIdLst>
  <p:sldIdLst>
    <p:sldId id="256" r:id="rId2"/>
    <p:sldId id="280" r:id="rId3"/>
    <p:sldId id="281" r:id="rId4"/>
    <p:sldId id="282" r:id="rId5"/>
    <p:sldId id="295" r:id="rId6"/>
    <p:sldId id="283" r:id="rId7"/>
    <p:sldId id="286" r:id="rId8"/>
    <p:sldId id="284" r:id="rId9"/>
    <p:sldId id="297" r:id="rId10"/>
    <p:sldId id="289" r:id="rId11"/>
    <p:sldId id="285" r:id="rId12"/>
    <p:sldId id="291" r:id="rId13"/>
    <p:sldId id="257" r:id="rId14"/>
    <p:sldId id="258" r:id="rId15"/>
    <p:sldId id="259" r:id="rId16"/>
    <p:sldId id="260" r:id="rId17"/>
    <p:sldId id="261" r:id="rId18"/>
    <p:sldId id="265" r:id="rId19"/>
    <p:sldId id="268" r:id="rId20"/>
    <p:sldId id="296" r:id="rId21"/>
    <p:sldId id="269" r:id="rId22"/>
    <p:sldId id="270" r:id="rId23"/>
    <p:sldId id="292" r:id="rId24"/>
    <p:sldId id="271" r:id="rId25"/>
    <p:sldId id="293" r:id="rId26"/>
    <p:sldId id="273" r:id="rId27"/>
    <p:sldId id="27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323E2-BEE0-4F46-9164-2D6DA03D8E50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1BAD9-B81A-479B-A677-13D5C59E8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504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1BAD9-B81A-479B-A677-13D5C59E853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513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237B-43D4-4F22-93F0-4315FCDCF81F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1269-C262-4751-A71C-B3BABB4F569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237B-43D4-4F22-93F0-4315FCDCF81F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1269-C262-4751-A71C-B3BABB4F56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237B-43D4-4F22-93F0-4315FCDCF81F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1269-C262-4751-A71C-B3BABB4F56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237B-43D4-4F22-93F0-4315FCDCF81F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1269-C262-4751-A71C-B3BABB4F56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237B-43D4-4F22-93F0-4315FCDCF81F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1269-C262-4751-A71C-B3BABB4F569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237B-43D4-4F22-93F0-4315FCDCF81F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1269-C262-4751-A71C-B3BABB4F56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237B-43D4-4F22-93F0-4315FCDCF81F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1269-C262-4751-A71C-B3BABB4F56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237B-43D4-4F22-93F0-4315FCDCF81F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1269-C262-4751-A71C-B3BABB4F56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237B-43D4-4F22-93F0-4315FCDCF81F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1269-C262-4751-A71C-B3BABB4F56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237B-43D4-4F22-93F0-4315FCDCF81F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1269-C262-4751-A71C-B3BABB4F56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237B-43D4-4F22-93F0-4315FCDCF81F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7371269-C262-4751-A71C-B3BABB4F569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6EA237B-43D4-4F22-93F0-4315FCDCF81F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7371269-C262-4751-A71C-B3BABB4F569F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399" y="0"/>
            <a:ext cx="8610599" cy="1484784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Предметно-развивающая среда в группе продлённого дня №1</a:t>
            </a:r>
            <a:endParaRPr lang="ru-RU" sz="4400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88224" y="1844824"/>
            <a:ext cx="2555776" cy="313631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ГУО «</a:t>
            </a:r>
            <a:r>
              <a:rPr lang="ru-RU" b="1" dirty="0" err="1" smtClean="0">
                <a:solidFill>
                  <a:schemeClr val="bg1"/>
                </a:solidFill>
              </a:rPr>
              <a:t>Хильчицкий</a:t>
            </a:r>
            <a:r>
              <a:rPr lang="ru-RU" b="1" dirty="0" smtClean="0">
                <a:solidFill>
                  <a:schemeClr val="bg1"/>
                </a:solidFill>
              </a:rPr>
              <a:t> д/сад – средняя школа» </a:t>
            </a:r>
          </a:p>
          <a:p>
            <a:pPr algn="l"/>
            <a:r>
              <a:rPr lang="ru-RU" b="1" dirty="0" smtClean="0">
                <a:solidFill>
                  <a:schemeClr val="bg1"/>
                </a:solidFill>
              </a:rPr>
              <a:t>Выполнила Гриб Г.М.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5616623" cy="511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62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Зона «Очумелые ручки»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3"/>
            <a:ext cx="410445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пк\Desktop\IMG_20180320_150502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16832"/>
            <a:ext cx="4104456" cy="475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59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332656"/>
            <a:ext cx="3250704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Детское творчество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432048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74978"/>
            <a:ext cx="4320480" cy="466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32538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15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704088"/>
            <a:ext cx="375476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Зона «</a:t>
            </a:r>
            <a:r>
              <a:rPr lang="ru-RU" dirty="0" err="1" smtClean="0">
                <a:solidFill>
                  <a:schemeClr val="tx1"/>
                </a:solidFill>
              </a:rPr>
              <a:t>Здоровячок</a:t>
            </a:r>
            <a:r>
              <a:rPr lang="ru-RU" dirty="0" smtClean="0">
                <a:solidFill>
                  <a:schemeClr val="tx1"/>
                </a:solidFill>
              </a:rPr>
              <a:t>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27173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423272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29570"/>
            <a:ext cx="4536504" cy="461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25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901" y="327154"/>
            <a:ext cx="8352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Для сохранения здоровья ученика мы используем:</a:t>
            </a:r>
            <a:endParaRPr lang="ru-RU" sz="4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6964" y="1844824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физкультминутки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" y="2552709"/>
            <a:ext cx="9116698" cy="430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3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04664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упражнения и игры на динамической перемене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8104"/>
            <a:ext cx="9144000" cy="512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3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04664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проветривание кабинетов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0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48680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- 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подвижные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игры на прогулке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4176464" cy="52565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424847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9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76672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сбалансированное и рациональное питание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00111"/>
            <a:ext cx="8856984" cy="486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4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98922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Спортландия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«Весёлые старты»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8784976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2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476672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Новогодний утренник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62246"/>
            <a:ext cx="8784976" cy="490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2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30243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3100" b="1" dirty="0" smtClean="0"/>
              <a:t>«</a:t>
            </a:r>
            <a:r>
              <a:rPr lang="ru-RU" sz="3100" b="1" dirty="0"/>
              <a:t>Нет такой стороны воспитания, понимаемого в целом, на которую обстановка не оказывала бы влияния, нет способности, которая находилось бы в прямой зависимости от посредственно окружающего ребенка конкретного мира»</a:t>
            </a:r>
            <a:br>
              <a:rPr lang="ru-RU" sz="3100" b="1" dirty="0"/>
            </a:br>
            <a:r>
              <a:rPr lang="ru-RU" sz="3100" b="1" dirty="0" smtClean="0"/>
              <a:t>                                                                  Е.И</a:t>
            </a:r>
            <a:r>
              <a:rPr lang="ru-RU" sz="3100" b="1" dirty="0"/>
              <a:t>. Тихеева.</a:t>
            </a:r>
            <a:br>
              <a:rPr lang="ru-RU" sz="3100" b="1" dirty="0"/>
            </a:br>
            <a:endParaRPr lang="ru-RU" sz="3100" b="1" dirty="0"/>
          </a:p>
        </p:txBody>
      </p:sp>
      <p:pic>
        <p:nvPicPr>
          <p:cNvPr id="4" name="Объект 3" descr="serbuleva-5-3-638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80928"/>
            <a:ext cx="6696744" cy="4077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398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4" y="3429000"/>
            <a:ext cx="448224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429000"/>
            <a:ext cx="424847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4" y="376001"/>
            <a:ext cx="443736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16878" y="376001"/>
            <a:ext cx="4203594" cy="2044887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</a:rPr>
              <a:t>Праздник 8 марта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92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8024" y="548680"/>
            <a:ext cx="39604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Выставка 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Осень</a:t>
            </a:r>
          </a:p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олотая»</a:t>
            </a: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79481"/>
            <a:ext cx="4392488" cy="31784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9955"/>
            <a:ext cx="4392488" cy="30963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3479481"/>
            <a:ext cx="4296717" cy="31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8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33881"/>
            <a:ext cx="74888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онкурс рисунков за здоровый образ жизни 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42" y="1825419"/>
            <a:ext cx="4367158" cy="481204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87" y="1825419"/>
            <a:ext cx="4248472" cy="4835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1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к\Desktop\IMG_20180320_150630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427984" cy="56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к\Desktop\IMG_20180320_150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417646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70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20688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кскурсии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3888432" cy="53285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71500"/>
            <a:ext cx="4680520" cy="616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3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к\Desktop\IMG_20180320_1417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439248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пк\Desktop\IMG_20180320_1512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439248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chemeClr val="tx1"/>
                </a:solidFill>
              </a:rPr>
              <a:t>Уголки</a:t>
            </a:r>
            <a:endParaRPr lang="ru-RU" sz="6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57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3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3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22322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000" b="1" dirty="0" smtClean="0">
                <a:latin typeface="+mn-lt"/>
              </a:rPr>
              <a:t>Развивающая </a:t>
            </a:r>
            <a:r>
              <a:rPr lang="ru-RU" sz="2000" b="1" dirty="0">
                <a:latin typeface="+mn-lt"/>
              </a:rPr>
              <a:t>предметно пространственная среда в моей группе создана таким образом, чтобы предоставить ребенку возможность самостоятельно делать выбор. Мною в группе было обозначено несколько основных центров, в каждом из которых содержится достаточное количество материалов для познания, исследования и игры.</a:t>
            </a:r>
            <a:br>
              <a:rPr lang="ru-RU" sz="2000" b="1" dirty="0">
                <a:latin typeface="+mn-lt"/>
              </a:rPr>
            </a:br>
            <a:r>
              <a:rPr lang="ru-RU" sz="2000" b="1" dirty="0">
                <a:latin typeface="+mn-lt"/>
              </a:rPr>
              <a:t/>
            </a:r>
            <a:br>
              <a:rPr lang="ru-RU" sz="2000" b="1" dirty="0">
                <a:latin typeface="+mn-lt"/>
              </a:rPr>
            </a:br>
            <a:endParaRPr lang="ru-RU" sz="20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51784"/>
          </a:xfrm>
        </p:spPr>
        <p:txBody>
          <a:bodyPr>
            <a:noAutofit/>
          </a:bodyPr>
          <a:lstStyle/>
          <a:p>
            <a:r>
              <a:rPr lang="be-BY" sz="1600" dirty="0"/>
              <a:t>Влияние предметно-развивающей среды на развитие и образование ученика в школе многогранно.</a:t>
            </a:r>
            <a:endParaRPr lang="ru-RU" sz="1600" dirty="0"/>
          </a:p>
          <a:p>
            <a:r>
              <a:rPr lang="be-BY" sz="1600" dirty="0"/>
              <a:t>Поэтому при организации такой среды я учла соответствие ее санитарно-гигиеническим нормам, как условию обеспечения безопасности детей, сохранения их физического и психического здоровья, то есть учли требования к зданию, участкам, функциональным помещениям школы, мебели, предметам быта, техническим средствам, игровому оборудованию, учебным пособиям. </a:t>
            </a:r>
            <a:endParaRPr lang="ru-RU" sz="1600" dirty="0"/>
          </a:p>
          <a:p>
            <a:r>
              <a:rPr lang="be-BY" sz="1600" dirty="0"/>
              <a:t>Не менее важно и эмоциональное состояние ребенка в данной предметной среде. Поэтому для нормального развития школьника пыталась спроектировать его предметное окружение сомасштабным его росту, действиям его рук и предметному миру взрослых.</a:t>
            </a:r>
            <a:endParaRPr lang="ru-RU" sz="1600" dirty="0"/>
          </a:p>
          <a:p>
            <a:r>
              <a:rPr lang="be-BY" sz="1600" dirty="0"/>
              <a:t>Для того чтобы предметно-развивающая среда была удобна для детей, могла быть безопасной и в то же время развивать, при ее организации я учла  два наиболее важных направления: сохранение здоровья и всестороннее развитие детей.</a:t>
            </a:r>
            <a:endParaRPr lang="ru-RU" sz="1600" dirty="0"/>
          </a:p>
          <a:p>
            <a:r>
              <a:rPr lang="be-BY" sz="1600" dirty="0"/>
              <a:t>Для сохранения здоровья в предметно-развивающую среду мы включили следующее:</a:t>
            </a:r>
            <a:endParaRPr lang="ru-RU" sz="1600" dirty="0"/>
          </a:p>
          <a:p>
            <a:r>
              <a:rPr lang="be-BY" sz="1600" dirty="0"/>
              <a:t>-предметную среду по оздоровлению детей, </a:t>
            </a:r>
            <a:r>
              <a:rPr lang="be-BY" sz="1600" dirty="0" smtClean="0"/>
              <a:t> </a:t>
            </a:r>
            <a:r>
              <a:rPr lang="be-BY" sz="1600" dirty="0"/>
              <a:t>профилактике заболеваний;</a:t>
            </a:r>
            <a:endParaRPr lang="ru-RU" sz="1600" dirty="0"/>
          </a:p>
          <a:p>
            <a:r>
              <a:rPr lang="be-BY" sz="1600" dirty="0"/>
              <a:t>-среду для формирования привычек здорового образа жизни.</a:t>
            </a:r>
            <a:endParaRPr lang="ru-RU" sz="16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3199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5212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Группа продлённого дня №1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29160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2379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418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08012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Самоподготовка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885698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82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116632"/>
            <a:ext cx="4176464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Мини - библиотека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16832"/>
            <a:ext cx="396044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496855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3356992"/>
            <a:ext cx="496855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8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chemeClr val="tx1"/>
                </a:solidFill>
              </a:rPr>
              <a:t>Методическая копилка</a:t>
            </a:r>
            <a:endParaRPr lang="ru-RU" sz="60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85698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84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003232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Игровая зона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99592"/>
            <a:ext cx="4392487" cy="267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89040"/>
            <a:ext cx="417646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439248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99592"/>
            <a:ext cx="4104456" cy="267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53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5" descr="C:\Users\21Vek.by\Desktop\DSCN48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504" y="908720"/>
            <a:ext cx="4234261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432048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84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407</TotalTime>
  <Words>262</Words>
  <Application>Microsoft Office PowerPoint</Application>
  <PresentationFormat>Экран (4:3)</PresentationFormat>
  <Paragraphs>35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Поток</vt:lpstr>
      <vt:lpstr>Предметно-развивающая среда в группе продлённого дня №1</vt:lpstr>
      <vt:lpstr>  «Нет такой стороны воспитания, понимаемого в целом, на которую обстановка не оказывала бы влияния, нет способности, которая находилось бы в прямой зависимости от посредственно окружающего ребенка конкретного мира»                                                                   Е.И. Тихеева. </vt:lpstr>
      <vt:lpstr>   Развивающая предметно пространственная среда в моей группе создана таким образом, чтобы предоставить ребенку возможность самостоятельно делать выбор. Мною в группе было обозначено несколько основных центров, в каждом из которых содержится достаточное количество материалов для познания, исследования и игры.  </vt:lpstr>
      <vt:lpstr>Группа продлённого дня №1</vt:lpstr>
      <vt:lpstr>Самоподготовка</vt:lpstr>
      <vt:lpstr>Мини - библиотека</vt:lpstr>
      <vt:lpstr>Методическая копилка</vt:lpstr>
      <vt:lpstr>Игровая зона</vt:lpstr>
      <vt:lpstr>Презентация PowerPoint</vt:lpstr>
      <vt:lpstr>Зона «Очумелые ручки»</vt:lpstr>
      <vt:lpstr>Детское творчество</vt:lpstr>
      <vt:lpstr>Зона «Здоровячок»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Праздник 8 марта</vt:lpstr>
      <vt:lpstr>Презентация PowerPoint</vt:lpstr>
      <vt:lpstr>Презентация PowerPoint</vt:lpstr>
      <vt:lpstr>Презентация PowerPoint</vt:lpstr>
      <vt:lpstr>Презентация PowerPoint</vt:lpstr>
      <vt:lpstr>Уголки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Панорама деятельности классного руководителя</dc:title>
  <dc:creator>Админ</dc:creator>
  <cp:lastModifiedBy>Hewlett Packard</cp:lastModifiedBy>
  <cp:revision>34</cp:revision>
  <dcterms:created xsi:type="dcterms:W3CDTF">2018-01-05T12:37:47Z</dcterms:created>
  <dcterms:modified xsi:type="dcterms:W3CDTF">2018-03-21T06:31:38Z</dcterms:modified>
</cp:coreProperties>
</file>