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66" r:id="rId3"/>
    <p:sldId id="257" r:id="rId4"/>
    <p:sldId id="258" r:id="rId5"/>
    <p:sldId id="259" r:id="rId6"/>
    <p:sldId id="260" r:id="rId7"/>
    <p:sldId id="274" r:id="rId8"/>
    <p:sldId id="275" r:id="rId9"/>
    <p:sldId id="273" r:id="rId10"/>
    <p:sldId id="267" r:id="rId11"/>
    <p:sldId id="263" r:id="rId12"/>
    <p:sldId id="261" r:id="rId13"/>
    <p:sldId id="262" r:id="rId14"/>
    <p:sldId id="265" r:id="rId15"/>
    <p:sldId id="269" r:id="rId16"/>
    <p:sldId id="271" r:id="rId17"/>
    <p:sldId id="264" r:id="rId18"/>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97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10"/>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1"/>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2" descr="C:\Users\Administrator\Desktop\Pushpin Dev\Assets\pushpinLeft.png"/>
          <p:cNvPicPr>
            <a:picLocks noChangeAspect="1" noChangeArrowheads="1"/>
          </p:cNvPicPr>
          <p:nvPr/>
        </p:nvPicPr>
        <p:blipFill>
          <a:blip r:embed="rId3"/>
          <a:srcRect/>
          <a:stretch>
            <a:fillRect/>
          </a:stretch>
        </p:blipFill>
        <p:spPr bwMode="auto">
          <a:xfrm rot="1435684">
            <a:off x="769938" y="701675"/>
            <a:ext cx="566737" cy="568325"/>
          </a:xfrm>
          <a:prstGeom prst="rect">
            <a:avLst/>
          </a:prstGeom>
          <a:noFill/>
          <a:ln w="9525">
            <a:noFill/>
            <a:miter lim="800000"/>
            <a:headEnd/>
            <a:tailEnd/>
          </a:ln>
        </p:spPr>
      </p:pic>
      <p:pic>
        <p:nvPicPr>
          <p:cNvPr id="11" name="Picture 2" descr="C:\Users\Administrator\Desktop\Pushpin Dev\Assets\pushpinLeft.png"/>
          <p:cNvPicPr>
            <a:picLocks noChangeAspect="1" noChangeArrowheads="1"/>
          </p:cNvPicPr>
          <p:nvPr/>
        </p:nvPicPr>
        <p:blipFill>
          <a:blip r:embed="rId3"/>
          <a:srcRect/>
          <a:stretch>
            <a:fillRect/>
          </a:stretch>
        </p:blipFill>
        <p:spPr bwMode="auto">
          <a:xfrm rot="4096196">
            <a:off x="7854950" y="749300"/>
            <a:ext cx="566738" cy="566738"/>
          </a:xfrm>
          <a:prstGeom prst="rect">
            <a:avLst/>
          </a:prstGeom>
          <a:noFill/>
          <a:ln w="9525">
            <a:noFill/>
            <a:miter lim="800000"/>
            <a:headEnd/>
            <a:tailEnd/>
          </a:ln>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a:defRPr/>
            </a:lvl1pPr>
          </a:lstStyle>
          <a:p>
            <a:pPr>
              <a:defRPr/>
            </a:pPr>
            <a:fld id="{368B3B00-6B49-48AB-A76D-DB11532375E2}" type="datetimeFigureOut">
              <a:rPr lang="ru-RU"/>
              <a:pPr>
                <a:defRPr/>
              </a:pPr>
              <a:t>21.03.2018</a:t>
            </a:fld>
            <a:endParaRPr lang="ru-RU"/>
          </a:p>
        </p:txBody>
      </p:sp>
      <p:sp>
        <p:nvSpPr>
          <p:cNvPr id="13" name="Footer Placeholder 4"/>
          <p:cNvSpPr>
            <a:spLocks noGrp="1"/>
          </p:cNvSpPr>
          <p:nvPr>
            <p:ph type="ftr" sz="quarter" idx="11"/>
          </p:nvPr>
        </p:nvSpPr>
        <p:spPr>
          <a:xfrm>
            <a:off x="1174750" y="5357813"/>
            <a:ext cx="5033963" cy="365125"/>
          </a:xfrm>
        </p:spPr>
        <p:txBody>
          <a:bodyPr/>
          <a:lstStyle>
            <a:lvl1pPr>
              <a:defRPr/>
            </a:lvl1pPr>
          </a:lstStyle>
          <a:p>
            <a:pPr>
              <a:defRPr/>
            </a:pPr>
            <a:endParaRPr lang="ru-RU"/>
          </a:p>
        </p:txBody>
      </p:sp>
      <p:sp>
        <p:nvSpPr>
          <p:cNvPr id="14" name="Slide Number Placeholder 5"/>
          <p:cNvSpPr>
            <a:spLocks noGrp="1"/>
          </p:cNvSpPr>
          <p:nvPr>
            <p:ph type="sldNum" sz="quarter" idx="12"/>
          </p:nvPr>
        </p:nvSpPr>
        <p:spPr>
          <a:xfrm>
            <a:off x="6213475" y="5357813"/>
            <a:ext cx="554038" cy="365125"/>
          </a:xfrm>
        </p:spPr>
        <p:txBody>
          <a:bodyPr/>
          <a:lstStyle>
            <a:lvl1pPr algn="ctr">
              <a:defRPr/>
            </a:lvl1pPr>
          </a:lstStyle>
          <a:p>
            <a:pPr>
              <a:defRPr/>
            </a:pPr>
            <a:fld id="{10D49A47-D011-4B27-B0DE-00D146623F7A}"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7971306F-E3B9-4780-A549-15CABACAB29A}" type="datetimeFigureOut">
              <a:rPr lang="ru-RU"/>
              <a:pPr>
                <a:defRPr/>
              </a:pPr>
              <a:t>21.03.2018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6715E2D2-025E-4AB9-9186-4E579F683CBB}"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F025F61C-CB00-4D3C-924B-48ADB45330EC}" type="datetimeFigureOut">
              <a:rPr lang="ru-RU"/>
              <a:pPr>
                <a:defRPr/>
              </a:pPr>
              <a:t>21.03.2018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462959E-999C-4235-A349-E7510278B4AA}"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6705431-B6BD-41C6-A773-28A0EFF1B336}" type="datetimeFigureOut">
              <a:rPr lang="ru-RU"/>
              <a:pPr>
                <a:defRPr/>
              </a:pPr>
              <a:t>21.03.2018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BA6E071B-570C-4C6D-AFCC-F07CD6170B3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75EB19BB-FBC9-47C7-8CBC-7F94DEF1B3B8}" type="datetimeFigureOut">
              <a:rPr lang="ru-RU"/>
              <a:pPr>
                <a:defRPr/>
              </a:pPr>
              <a:t>21.03.2018</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25B28C7-FC96-4526-82BE-AA37566BDBBE}"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3"/>
          <p:cNvSpPr>
            <a:spLocks noGrp="1"/>
          </p:cNvSpPr>
          <p:nvPr>
            <p:ph type="dt" sz="half" idx="15"/>
          </p:nvPr>
        </p:nvSpPr>
        <p:spPr/>
        <p:txBody>
          <a:bodyPr/>
          <a:lstStyle>
            <a:lvl1pPr>
              <a:defRPr/>
            </a:lvl1pPr>
          </a:lstStyle>
          <a:p>
            <a:pPr>
              <a:defRPr/>
            </a:pPr>
            <a:fld id="{6BE38BA5-141E-4091-AF97-5D4147B8D5F0}" type="datetimeFigureOut">
              <a:rPr lang="ru-RU"/>
              <a:pPr>
                <a:defRPr/>
              </a:pPr>
              <a:t>21.03.2018</a:t>
            </a:fld>
            <a:endParaRPr lang="ru-RU"/>
          </a:p>
        </p:txBody>
      </p:sp>
      <p:sp>
        <p:nvSpPr>
          <p:cNvPr id="6" name="Footer Placeholder 4"/>
          <p:cNvSpPr>
            <a:spLocks noGrp="1"/>
          </p:cNvSpPr>
          <p:nvPr>
            <p:ph type="ftr" sz="quarter" idx="16"/>
          </p:nvPr>
        </p:nvSpPr>
        <p:spPr/>
        <p:txBody>
          <a:bodyPr/>
          <a:lstStyle>
            <a:lvl1pPr>
              <a:defRPr/>
            </a:lvl1pPr>
          </a:lstStyle>
          <a:p>
            <a:pPr>
              <a:defRPr/>
            </a:pPr>
            <a:endParaRPr lang="ru-RU"/>
          </a:p>
        </p:txBody>
      </p:sp>
      <p:sp>
        <p:nvSpPr>
          <p:cNvPr id="7" name="Slide Number Placeholder 5"/>
          <p:cNvSpPr>
            <a:spLocks noGrp="1"/>
          </p:cNvSpPr>
          <p:nvPr>
            <p:ph type="sldNum" sz="quarter" idx="17"/>
          </p:nvPr>
        </p:nvSpPr>
        <p:spPr/>
        <p:txBody>
          <a:bodyPr/>
          <a:lstStyle>
            <a:lvl1pPr>
              <a:defRPr/>
            </a:lvl1pPr>
          </a:lstStyle>
          <a:p>
            <a:pPr>
              <a:defRPr/>
            </a:pPr>
            <a:fld id="{4F59820A-4EAA-4A95-A678-0268042646BE}"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1" name="Content Placeholder 10"/>
          <p:cNvSpPr>
            <a:spLocks noGrp="1"/>
          </p:cNvSpPr>
          <p:nvPr>
            <p:ph sz="quarter" idx="13"/>
          </p:nvPr>
        </p:nvSpPr>
        <p:spPr>
          <a:xfrm>
            <a:off x="1298448" y="2944368"/>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5"/>
          </p:nvPr>
        </p:nvSpPr>
        <p:spPr/>
        <p:txBody>
          <a:bodyPr/>
          <a:lstStyle>
            <a:lvl1pPr>
              <a:defRPr/>
            </a:lvl1pPr>
          </a:lstStyle>
          <a:p>
            <a:pPr>
              <a:defRPr/>
            </a:pPr>
            <a:fld id="{2EFE6CC4-1773-4770-9503-4CBB084A7794}" type="datetimeFigureOut">
              <a:rPr lang="ru-RU"/>
              <a:pPr>
                <a:defRPr/>
              </a:pPr>
              <a:t>21.03.2018</a:t>
            </a:fld>
            <a:endParaRPr lang="ru-RU"/>
          </a:p>
        </p:txBody>
      </p:sp>
      <p:sp>
        <p:nvSpPr>
          <p:cNvPr id="8" name="Footer Placeholder 4"/>
          <p:cNvSpPr>
            <a:spLocks noGrp="1"/>
          </p:cNvSpPr>
          <p:nvPr>
            <p:ph type="ftr" sz="quarter" idx="16"/>
          </p:nvPr>
        </p:nvSpPr>
        <p:spPr/>
        <p:txBody>
          <a:bodyPr/>
          <a:lstStyle>
            <a:lvl1pPr>
              <a:defRPr/>
            </a:lvl1pPr>
          </a:lstStyle>
          <a:p>
            <a:pPr>
              <a:defRPr/>
            </a:pPr>
            <a:endParaRPr lang="ru-RU"/>
          </a:p>
        </p:txBody>
      </p:sp>
      <p:sp>
        <p:nvSpPr>
          <p:cNvPr id="9" name="Slide Number Placeholder 5"/>
          <p:cNvSpPr>
            <a:spLocks noGrp="1"/>
          </p:cNvSpPr>
          <p:nvPr>
            <p:ph type="sldNum" sz="quarter" idx="17"/>
          </p:nvPr>
        </p:nvSpPr>
        <p:spPr/>
        <p:txBody>
          <a:bodyPr/>
          <a:lstStyle>
            <a:lvl1pPr>
              <a:defRPr/>
            </a:lvl1pPr>
          </a:lstStyle>
          <a:p>
            <a:pPr>
              <a:defRPr/>
            </a:pPr>
            <a:fld id="{F86FE30C-0069-4D1F-8C98-880E64C3B5E6}"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41CB46BA-339E-4ECE-B326-790F01DB7BA4}" type="datetimeFigureOut">
              <a:rPr lang="ru-RU"/>
              <a:pPr>
                <a:defRPr/>
              </a:pPr>
              <a:t>21.03.2018</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B96DC574-6084-4F33-8932-C3580F778E62}"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CCEA06E-0D41-446E-8B31-204CCD9E872F}" type="datetimeFigureOut">
              <a:rPr lang="ru-RU"/>
              <a:pPr>
                <a:defRPr/>
              </a:pPr>
              <a:t>21.03.2018</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43706DF3-639C-47C4-907A-F34FDD7B4C15}"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5"/>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6"/>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2"/>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3"/>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ru-RU" smtClean="0"/>
              <a:t>Образец заголовка</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2063" y="5886450"/>
            <a:ext cx="1212850" cy="365125"/>
          </a:xfrm>
        </p:spPr>
        <p:txBody>
          <a:bodyPr/>
          <a:lstStyle>
            <a:lvl1pPr>
              <a:defRPr/>
            </a:lvl1pPr>
          </a:lstStyle>
          <a:p>
            <a:pPr>
              <a:defRPr/>
            </a:pPr>
            <a:fld id="{20B0FBB7-F2AD-4BA7-B92C-1F67DB2233E1}" type="datetimeFigureOut">
              <a:rPr lang="ru-RU"/>
              <a:pPr>
                <a:defRPr/>
              </a:pPr>
              <a:t>21.03.2018</a:t>
            </a:fld>
            <a:endParaRPr lang="ru-RU"/>
          </a:p>
        </p:txBody>
      </p:sp>
      <p:sp>
        <p:nvSpPr>
          <p:cNvPr id="16" name="Footer Placeholder 5"/>
          <p:cNvSpPr>
            <a:spLocks noGrp="1"/>
          </p:cNvSpPr>
          <p:nvPr>
            <p:ph type="ftr" sz="quarter" idx="11"/>
          </p:nvPr>
        </p:nvSpPr>
        <p:spPr>
          <a:xfrm rot="21540000">
            <a:off x="914400" y="5829300"/>
            <a:ext cx="3522663" cy="365125"/>
          </a:xfrm>
        </p:spPr>
        <p:txBody>
          <a:bodyPr/>
          <a:lstStyle>
            <a:lvl1pPr>
              <a:defRPr/>
            </a:lvl1pPr>
          </a:lstStyle>
          <a:p>
            <a:pPr>
              <a:defRPr/>
            </a:pPr>
            <a:endParaRPr lang="ru-RU"/>
          </a:p>
        </p:txBody>
      </p:sp>
      <p:sp>
        <p:nvSpPr>
          <p:cNvPr id="17" name="Slide Number Placeholder 6"/>
          <p:cNvSpPr>
            <a:spLocks noGrp="1"/>
          </p:cNvSpPr>
          <p:nvPr>
            <p:ph type="sldNum" sz="quarter" idx="12"/>
          </p:nvPr>
        </p:nvSpPr>
        <p:spPr>
          <a:xfrm rot="60000">
            <a:off x="7558088" y="5897563"/>
            <a:ext cx="554037" cy="365125"/>
          </a:xfrm>
        </p:spPr>
        <p:txBody>
          <a:bodyPr/>
          <a:lstStyle>
            <a:lvl1pPr>
              <a:defRPr/>
            </a:lvl1pPr>
          </a:lstStyle>
          <a:p>
            <a:pPr>
              <a:defRPr/>
            </a:pPr>
            <a:fld id="{BF1EA1D7-9995-4340-A828-F4DEEAF4585A}"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8"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11"/>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12"/>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2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29"/>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 name="Picture 2" descr="C:\Users\Administrator\Desktop\Pushpin Dev\Assets\pushpinLeft.png"/>
          <p:cNvPicPr>
            <a:picLocks noChangeAspect="1" noChangeArrowheads="1"/>
          </p:cNvPicPr>
          <p:nvPr/>
        </p:nvPicPr>
        <p:blipFill>
          <a:blip r:embed="rId3"/>
          <a:srcRect/>
          <a:stretch>
            <a:fillRect/>
          </a:stretch>
        </p:blipFill>
        <p:spPr bwMode="auto">
          <a:xfrm rot="1435684">
            <a:off x="2371725" y="293688"/>
            <a:ext cx="566738" cy="568325"/>
          </a:xfrm>
          <a:prstGeom prst="rect">
            <a:avLst/>
          </a:prstGeom>
          <a:noFill/>
          <a:ln w="9525">
            <a:noFill/>
            <a:miter lim="800000"/>
            <a:headEnd/>
            <a:tailEnd/>
          </a:ln>
        </p:spPr>
      </p:pic>
      <p:pic>
        <p:nvPicPr>
          <p:cNvPr id="14" name="Picture 2" descr="C:\Users\Administrator\Desktop\Pushpin Dev\Assets\pushpinLeft.png"/>
          <p:cNvPicPr>
            <a:picLocks noChangeAspect="1" noChangeArrowheads="1"/>
          </p:cNvPicPr>
          <p:nvPr/>
        </p:nvPicPr>
        <p:blipFill>
          <a:blip r:embed="rId3"/>
          <a:srcRect/>
          <a:stretch>
            <a:fillRect/>
          </a:stretch>
        </p:blipFill>
        <p:spPr bwMode="auto">
          <a:xfrm rot="4096196">
            <a:off x="6280150" y="333375"/>
            <a:ext cx="566738" cy="566738"/>
          </a:xfrm>
          <a:prstGeom prst="rect">
            <a:avLst/>
          </a:prstGeom>
          <a:noFill/>
          <a:ln w="9525">
            <a:noFill/>
            <a:miter lim="800000"/>
            <a:headEnd/>
            <a:tailEnd/>
          </a:ln>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4"/>
          <p:cNvSpPr>
            <a:spLocks noGrp="1"/>
          </p:cNvSpPr>
          <p:nvPr>
            <p:ph type="dt" sz="half" idx="10"/>
          </p:nvPr>
        </p:nvSpPr>
        <p:spPr>
          <a:xfrm rot="60000">
            <a:off x="6345238" y="5888038"/>
            <a:ext cx="1214437" cy="365125"/>
          </a:xfrm>
        </p:spPr>
        <p:txBody>
          <a:bodyPr/>
          <a:lstStyle>
            <a:lvl1pPr>
              <a:defRPr/>
            </a:lvl1pPr>
          </a:lstStyle>
          <a:p>
            <a:pPr>
              <a:defRPr/>
            </a:pPr>
            <a:fld id="{75A72788-5C36-46F9-9773-8EB7AED3F8F1}" type="datetimeFigureOut">
              <a:rPr lang="ru-RU"/>
              <a:pPr>
                <a:defRPr/>
              </a:pPr>
              <a:t>21.03.2018</a:t>
            </a:fld>
            <a:endParaRPr lang="ru-RU"/>
          </a:p>
        </p:txBody>
      </p:sp>
      <p:sp>
        <p:nvSpPr>
          <p:cNvPr id="16" name="Footer Placeholder 5"/>
          <p:cNvSpPr>
            <a:spLocks noGrp="1"/>
          </p:cNvSpPr>
          <p:nvPr>
            <p:ph type="ftr" sz="quarter" idx="11"/>
          </p:nvPr>
        </p:nvSpPr>
        <p:spPr>
          <a:xfrm rot="21540000">
            <a:off x="914400" y="5830888"/>
            <a:ext cx="3319463" cy="365125"/>
          </a:xfrm>
        </p:spPr>
        <p:txBody>
          <a:bodyPr/>
          <a:lstStyle>
            <a:lvl1pPr>
              <a:defRPr/>
            </a:lvl1pPr>
          </a:lstStyle>
          <a:p>
            <a:pPr>
              <a:defRPr/>
            </a:pPr>
            <a:endParaRPr lang="ru-RU"/>
          </a:p>
        </p:txBody>
      </p:sp>
      <p:sp>
        <p:nvSpPr>
          <p:cNvPr id="17" name="Slide Number Placeholder 6"/>
          <p:cNvSpPr>
            <a:spLocks noGrp="1"/>
          </p:cNvSpPr>
          <p:nvPr>
            <p:ph type="sldNum" sz="quarter" idx="12"/>
          </p:nvPr>
        </p:nvSpPr>
        <p:spPr>
          <a:xfrm rot="60000">
            <a:off x="7562850" y="5900738"/>
            <a:ext cx="554038" cy="365125"/>
          </a:xfrm>
        </p:spPr>
        <p:txBody>
          <a:bodyPr/>
          <a:lstStyle>
            <a:lvl1pPr>
              <a:defRPr/>
            </a:lvl1pPr>
          </a:lstStyle>
          <a:p>
            <a:pPr>
              <a:defRPr/>
            </a:pPr>
            <a:fld id="{E2F7FB3E-AA65-4A60-95EE-29E3B9C8C58E}"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p:nvPr/>
        </p:nvSpPr>
        <p:spPr>
          <a:xfrm>
            <a:off x="731838" y="576263"/>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32" name="Picture 2" descr="C:\Users\Administrator\Desktop\Pushpin Dev\Assets\pushpinLeft.png"/>
          <p:cNvPicPr>
            <a:picLocks noChangeAspect="1" noChangeArrowheads="1"/>
          </p:cNvPicPr>
          <p:nvPr/>
        </p:nvPicPr>
        <p:blipFill>
          <a:blip r:embed="rId14"/>
          <a:srcRect/>
          <a:stretch>
            <a:fillRect/>
          </a:stretch>
        </p:blipFill>
        <p:spPr bwMode="auto">
          <a:xfrm rot="1435684">
            <a:off x="544513" y="273050"/>
            <a:ext cx="566737" cy="568325"/>
          </a:xfrm>
          <a:prstGeom prst="rect">
            <a:avLst/>
          </a:prstGeom>
          <a:noFill/>
          <a:ln w="9525">
            <a:noFill/>
            <a:miter lim="800000"/>
            <a:headEnd/>
            <a:tailEnd/>
          </a:ln>
        </p:spPr>
      </p:pic>
      <p:pic>
        <p:nvPicPr>
          <p:cNvPr id="1033" name="Picture 2" descr="C:\Users\Administrator\Desktop\Pushpin Dev\Assets\pushpinLeft.png"/>
          <p:cNvPicPr>
            <a:picLocks noChangeAspect="1" noChangeArrowheads="1"/>
          </p:cNvPicPr>
          <p:nvPr/>
        </p:nvPicPr>
        <p:blipFill>
          <a:blip r:embed="rId14"/>
          <a:srcRect/>
          <a:stretch>
            <a:fillRect/>
          </a:stretch>
        </p:blipFill>
        <p:spPr bwMode="auto">
          <a:xfrm rot="4096196">
            <a:off x="8115300" y="298450"/>
            <a:ext cx="566738" cy="566738"/>
          </a:xfrm>
          <a:prstGeom prst="rect">
            <a:avLst/>
          </a:prstGeom>
          <a:noFill/>
          <a:ln w="9525">
            <a:noFill/>
            <a:miter lim="800000"/>
            <a:headEnd/>
            <a:tailEnd/>
          </a:ln>
        </p:spPr>
      </p:pic>
      <p:sp>
        <p:nvSpPr>
          <p:cNvPr id="1034" name="Title Placeholder 1"/>
          <p:cNvSpPr>
            <a:spLocks noGrp="1"/>
          </p:cNvSpPr>
          <p:nvPr>
            <p:ph type="title"/>
          </p:nvPr>
        </p:nvSpPr>
        <p:spPr bwMode="auto">
          <a:xfrm>
            <a:off x="1095375" y="817563"/>
            <a:ext cx="6964363" cy="1201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35" name="Text Placeholder 2"/>
          <p:cNvSpPr>
            <a:spLocks noGrp="1"/>
          </p:cNvSpPr>
          <p:nvPr>
            <p:ph type="body" idx="1"/>
          </p:nvPr>
        </p:nvSpPr>
        <p:spPr bwMode="auto">
          <a:xfrm>
            <a:off x="1463675" y="2119313"/>
            <a:ext cx="6196013" cy="360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2"/>
                </a:solidFill>
                <a:latin typeface="Rage Italic" pitchFamily="66" charset="0"/>
                <a:cs typeface="+mn-cs"/>
              </a:defRPr>
            </a:lvl1pPr>
          </a:lstStyle>
          <a:p>
            <a:pPr>
              <a:defRPr/>
            </a:pPr>
            <a:fld id="{5B3F9E90-142D-4A00-B056-8023856004F4}" type="datetimeFigureOut">
              <a:rPr lang="ru-RU"/>
              <a:pPr>
                <a:defRPr/>
              </a:pPr>
              <a:t>21.03.2018</a:t>
            </a:fld>
            <a:endParaRPr lang="ru-RU"/>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chemeClr val="tx2"/>
                </a:solidFill>
                <a:latin typeface="Rage Italic" pitchFamily="66" charset="0"/>
                <a:cs typeface="+mn-cs"/>
              </a:defRPr>
            </a:lvl1pPr>
          </a:lstStyle>
          <a:p>
            <a:pPr>
              <a:defRPr/>
            </a:pPr>
            <a:endParaRPr lang="ru-RU"/>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a:solidFill>
                  <a:schemeClr val="tx2"/>
                </a:solidFill>
                <a:latin typeface="Rage Italic" pitchFamily="66" charset="0"/>
                <a:cs typeface="+mn-cs"/>
              </a:defRPr>
            </a:lvl1pPr>
          </a:lstStyle>
          <a:p>
            <a:pPr>
              <a:defRPr/>
            </a:pPr>
            <a:fld id="{748D9185-FAD2-40F8-A05C-6BB388294EDF}"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 id="2147483802" r:id="rId3"/>
    <p:sldLayoutId id="2147483801" r:id="rId4"/>
    <p:sldLayoutId id="2147483800" r:id="rId5"/>
    <p:sldLayoutId id="2147483799" r:id="rId6"/>
    <p:sldLayoutId id="2147483798" r:id="rId7"/>
    <p:sldLayoutId id="2147483805" r:id="rId8"/>
    <p:sldLayoutId id="2147483806" r:id="rId9"/>
    <p:sldLayoutId id="2147483797" r:id="rId10"/>
    <p:sldLayoutId id="214748379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Заголовок 1"/>
          <p:cNvSpPr>
            <a:spLocks noGrp="1"/>
          </p:cNvSpPr>
          <p:nvPr>
            <p:ph type="ctrTitle"/>
          </p:nvPr>
        </p:nvSpPr>
        <p:spPr>
          <a:xfrm>
            <a:off x="971550" y="981075"/>
            <a:ext cx="7200900" cy="1223963"/>
          </a:xfrm>
        </p:spPr>
        <p:txBody>
          <a:bodyPr>
            <a:normAutofit/>
          </a:bodyPr>
          <a:lstStyle/>
          <a:p>
            <a:pPr eaLnBrk="1" hangingPunct="1"/>
            <a:r>
              <a:rPr lang="ru-RU" sz="3200" b="1" dirty="0" smtClean="0">
                <a:latin typeface="Arial Black" pitchFamily="34" charset="0"/>
              </a:rPr>
              <a:t>Организация самоподготовки в </a:t>
            </a:r>
            <a:r>
              <a:rPr lang="ru-RU" sz="3200" b="1" dirty="0" smtClean="0">
                <a:latin typeface="Arial Black" pitchFamily="34" charset="0"/>
              </a:rPr>
              <a:t>ГПД</a:t>
            </a:r>
            <a:r>
              <a:rPr lang="en-US" sz="3200" b="1" dirty="0" smtClean="0">
                <a:latin typeface="Arial Black" pitchFamily="34" charset="0"/>
              </a:rPr>
              <a:t> </a:t>
            </a:r>
            <a:r>
              <a:rPr lang="ru-RU" sz="3200" b="1" dirty="0" smtClean="0">
                <a:latin typeface="Arial Black" pitchFamily="34" charset="0"/>
              </a:rPr>
              <a:t>№1</a:t>
            </a:r>
            <a:endParaRPr lang="ru-RU" sz="3200" b="1" dirty="0" smtClean="0">
              <a:latin typeface="Arial Black" pitchFamily="34" charset="0"/>
            </a:endParaRPr>
          </a:p>
        </p:txBody>
      </p:sp>
      <p:sp>
        <p:nvSpPr>
          <p:cNvPr id="13314" name="Подзаголовок 2"/>
          <p:cNvSpPr>
            <a:spLocks noGrp="1"/>
          </p:cNvSpPr>
          <p:nvPr>
            <p:ph type="subTitle" idx="1"/>
          </p:nvPr>
        </p:nvSpPr>
        <p:spPr>
          <a:xfrm>
            <a:off x="5580112" y="2852936"/>
            <a:ext cx="2304256" cy="1524000"/>
          </a:xfrm>
        </p:spPr>
        <p:txBody>
          <a:bodyPr/>
          <a:lstStyle/>
          <a:p>
            <a:pPr algn="l"/>
            <a:r>
              <a:rPr lang="ru-RU" sz="2000" b="1" dirty="0" smtClean="0">
                <a:solidFill>
                  <a:schemeClr val="tx1"/>
                </a:solidFill>
              </a:rPr>
              <a:t>ГУО «Хильчицкий д/сад – средняя школа» </a:t>
            </a:r>
          </a:p>
          <a:p>
            <a:pPr algn="l"/>
            <a:r>
              <a:rPr lang="ru-RU" sz="2000" b="1" dirty="0" smtClean="0">
                <a:solidFill>
                  <a:schemeClr val="tx1"/>
                </a:solidFill>
              </a:rPr>
              <a:t>Выполнила Гриб Г.М.</a:t>
            </a:r>
          </a:p>
          <a:p>
            <a:pPr eaLnBrk="1" hangingPunct="1"/>
            <a:endParaRPr lang="ru-RU" dirty="0" smtClean="0"/>
          </a:p>
        </p:txBody>
      </p:sp>
      <p:pic>
        <p:nvPicPr>
          <p:cNvPr id="13315" name="Рисунок 3"/>
          <p:cNvPicPr>
            <a:picLocks noChangeAspect="1"/>
          </p:cNvPicPr>
          <p:nvPr/>
        </p:nvPicPr>
        <p:blipFill>
          <a:blip r:embed="rId2"/>
          <a:srcRect/>
          <a:stretch>
            <a:fillRect/>
          </a:stretch>
        </p:blipFill>
        <p:spPr bwMode="auto">
          <a:xfrm>
            <a:off x="971550" y="2133600"/>
            <a:ext cx="4392538" cy="3671888"/>
          </a:xfrm>
          <a:prstGeom prst="rect">
            <a:avLst/>
          </a:prstGeom>
          <a:noFill/>
          <a:ln w="9525">
            <a:noFill/>
            <a:miter lim="800000"/>
            <a:headEnd/>
            <a:tailEnd/>
          </a:ln>
        </p:spPr>
      </p:pic>
      <p:sp>
        <p:nvSpPr>
          <p:cNvPr id="5" name="Заголовок 1"/>
          <p:cNvSpPr txBox="1">
            <a:spLocks/>
          </p:cNvSpPr>
          <p:nvPr/>
        </p:nvSpPr>
        <p:spPr bwMode="auto">
          <a:xfrm>
            <a:off x="251520" y="3212976"/>
            <a:ext cx="3312368" cy="33845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rmAutofit/>
          </a:bodyPr>
          <a:lstStyle>
            <a:lvl1pPr algn="ctr" rtl="0" eaLnBrk="0" fontAlgn="base" hangingPunct="0">
              <a:spcBef>
                <a:spcPct val="0"/>
              </a:spcBef>
              <a:spcAft>
                <a:spcPct val="0"/>
              </a:spcAft>
              <a:defRPr sz="48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hangingPunct="1"/>
            <a:endParaRPr lang="ru-RU" sz="2600" dirty="0" smtClean="0"/>
          </a:p>
        </p:txBody>
      </p:sp>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p:txBody>
          <a:bodyPr/>
          <a:lstStyle/>
          <a:p>
            <a:pPr eaLnBrk="1" hangingPunct="1"/>
            <a:endParaRPr lang="ru-RU" smtClean="0"/>
          </a:p>
        </p:txBody>
      </p:sp>
      <p:pic>
        <p:nvPicPr>
          <p:cNvPr id="19458" name="Picture 2"/>
          <p:cNvPicPr>
            <a:picLocks noChangeAspect="1" noChangeArrowheads="1"/>
          </p:cNvPicPr>
          <p:nvPr/>
        </p:nvPicPr>
        <p:blipFill>
          <a:blip r:embed="rId2"/>
          <a:srcRect/>
          <a:stretch>
            <a:fillRect/>
          </a:stretch>
        </p:blipFill>
        <p:spPr bwMode="auto">
          <a:xfrm>
            <a:off x="900113" y="692150"/>
            <a:ext cx="7367587" cy="5616575"/>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375" y="1844824"/>
            <a:ext cx="6964363" cy="4752528"/>
          </a:xfrm>
        </p:spPr>
        <p:txBody>
          <a:bodyPr rtlCol="0">
            <a:normAutofit/>
          </a:bodyPr>
          <a:lstStyle/>
          <a:p>
            <a:pPr eaLnBrk="1" fontAlgn="auto" hangingPunct="1">
              <a:spcAft>
                <a:spcPts val="0"/>
              </a:spcAft>
              <a:defRPr/>
            </a:pPr>
            <a:r>
              <a:rPr lang="ru-RU" sz="2700" b="1" dirty="0" smtClean="0"/>
              <a:t> </a:t>
            </a:r>
            <a:r>
              <a:rPr lang="ru-RU" sz="2200" b="1" dirty="0" smtClean="0"/>
              <a:t>Памятка по выполнению  упражнения </a:t>
            </a:r>
            <a:r>
              <a:rPr lang="ru-RU" sz="2200" b="1" dirty="0"/>
              <a:t>по русскому языку.</a:t>
            </a:r>
            <a:r>
              <a:rPr lang="ru-RU" sz="2200" dirty="0"/>
              <a:t/>
            </a:r>
            <a:br>
              <a:rPr lang="ru-RU" sz="2200" dirty="0"/>
            </a:br>
            <a:r>
              <a:rPr lang="ru-RU" sz="2200" dirty="0" smtClean="0"/>
              <a:t>1.Найди </a:t>
            </a:r>
            <a:r>
              <a:rPr lang="ru-RU" sz="2200" dirty="0"/>
              <a:t>упражнение в учебнике.</a:t>
            </a:r>
            <a:br>
              <a:rPr lang="ru-RU" sz="2200" dirty="0"/>
            </a:br>
            <a:r>
              <a:rPr lang="ru-RU" sz="2200" dirty="0" smtClean="0"/>
              <a:t>2.Внимательно </a:t>
            </a:r>
            <a:r>
              <a:rPr lang="ru-RU" sz="2200" dirty="0"/>
              <a:t>прочитай задание к упражнению.</a:t>
            </a:r>
            <a:br>
              <a:rPr lang="ru-RU" sz="2200" dirty="0"/>
            </a:br>
            <a:r>
              <a:rPr lang="ru-RU" sz="2200" dirty="0" smtClean="0"/>
              <a:t>3.Вспомни </a:t>
            </a:r>
            <a:r>
              <a:rPr lang="ru-RU" sz="2200" dirty="0"/>
              <a:t>правила, которые нужно знать.</a:t>
            </a:r>
            <a:br>
              <a:rPr lang="ru-RU" sz="2200" dirty="0"/>
            </a:br>
            <a:r>
              <a:rPr lang="ru-RU" sz="2200" dirty="0" smtClean="0"/>
              <a:t>4.Пиши</a:t>
            </a:r>
            <a:r>
              <a:rPr lang="ru-RU" sz="2200" dirty="0"/>
              <a:t>, не торопясь, </a:t>
            </a:r>
            <a:r>
              <a:rPr lang="ru-RU" sz="2200" dirty="0" smtClean="0"/>
              <a:t> </a:t>
            </a:r>
            <a:r>
              <a:rPr lang="ru-RU" sz="2200" dirty="0"/>
              <a:t>не отвлекайся.</a:t>
            </a:r>
            <a:br>
              <a:rPr lang="ru-RU" sz="2200" dirty="0"/>
            </a:br>
            <a:r>
              <a:rPr lang="ru-RU" sz="2200" dirty="0" smtClean="0"/>
              <a:t>5.Прочитай </a:t>
            </a:r>
            <a:r>
              <a:rPr lang="ru-RU" sz="2200" dirty="0"/>
              <a:t>написанное, сверь с текстом учебника.</a:t>
            </a:r>
            <a:br>
              <a:rPr lang="ru-RU" sz="2200" dirty="0"/>
            </a:br>
            <a:r>
              <a:rPr lang="ru-RU" sz="2200" dirty="0" smtClean="0"/>
              <a:t>6.Замеченные </a:t>
            </a:r>
            <a:r>
              <a:rPr lang="ru-RU" sz="2200" dirty="0"/>
              <a:t>ошибки аккуратно исправь.</a:t>
            </a:r>
            <a:br>
              <a:rPr lang="ru-RU" sz="2200" dirty="0"/>
            </a:br>
            <a:r>
              <a:rPr lang="ru-RU" sz="2200" dirty="0" smtClean="0"/>
              <a:t>7.Проверь</a:t>
            </a:r>
            <a:r>
              <a:rPr lang="ru-RU" sz="2200" dirty="0"/>
              <a:t>, правильно ли выполнено задание.</a:t>
            </a:r>
            <a:br>
              <a:rPr lang="ru-RU" sz="2200" dirty="0"/>
            </a:br>
            <a:r>
              <a:rPr lang="ru-RU" sz="2200" dirty="0"/>
              <a:t/>
            </a:r>
            <a:br>
              <a:rPr lang="ru-RU" sz="2200" dirty="0"/>
            </a:br>
            <a:endParaRPr lang="ru-RU" sz="2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548680"/>
            <a:ext cx="4674493"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375" y="692150"/>
            <a:ext cx="6964363" cy="3600450"/>
          </a:xfrm>
        </p:spPr>
        <p:txBody>
          <a:bodyPr rtlCol="0">
            <a:normAutofit fontScale="90000"/>
          </a:bodyPr>
          <a:lstStyle/>
          <a:p>
            <a:pPr algn="l" eaLnBrk="1" fontAlgn="auto" hangingPunct="1">
              <a:spcAft>
                <a:spcPts val="0"/>
              </a:spcAft>
              <a:defRPr/>
            </a:pPr>
            <a:r>
              <a:rPr lang="ru-RU" sz="2200" b="1" dirty="0" smtClean="0"/>
              <a:t/>
            </a:r>
            <a:br>
              <a:rPr lang="ru-RU" sz="2200" b="1" dirty="0" smtClean="0"/>
            </a:br>
            <a:r>
              <a:rPr lang="ru-RU" sz="2200" b="1" dirty="0" smtClean="0"/>
              <a:t>ПРИСТАВКА – часть слова, которая стоит перед корнем. Приставка служит для образования новых слов: - </a:t>
            </a:r>
            <a:r>
              <a:rPr lang="ru-RU" sz="2200" b="1" u="sng" dirty="0" smtClean="0"/>
              <a:t>у</a:t>
            </a:r>
            <a:r>
              <a:rPr lang="ru-RU" sz="2200" dirty="0" smtClean="0"/>
              <a:t>бежать</a:t>
            </a:r>
            <a:r>
              <a:rPr lang="ru-RU" sz="2200" b="1" dirty="0" smtClean="0"/>
              <a:t>, </a:t>
            </a:r>
            <a:r>
              <a:rPr lang="ru-RU" sz="2200" b="1" u="sng" dirty="0" smtClean="0"/>
              <a:t>в</a:t>
            </a:r>
            <a:r>
              <a:rPr lang="ru-RU" sz="2200" dirty="0" smtClean="0"/>
              <a:t>бежать</a:t>
            </a:r>
            <a:r>
              <a:rPr lang="ru-RU" sz="2200" b="1" dirty="0" smtClean="0"/>
              <a:t>, </a:t>
            </a:r>
            <a:r>
              <a:rPr lang="ru-RU" sz="2200" b="1" u="sng" dirty="0" smtClean="0"/>
              <a:t>по</a:t>
            </a:r>
            <a:r>
              <a:rPr lang="ru-RU" sz="2200" dirty="0" smtClean="0"/>
              <a:t>бежать</a:t>
            </a:r>
            <a:r>
              <a:rPr lang="ru-RU" sz="2200" b="1" dirty="0" smtClean="0"/>
              <a:t>, </a:t>
            </a:r>
            <a:r>
              <a:rPr lang="ru-RU" sz="2200" b="1" u="sng" dirty="0" smtClean="0"/>
              <a:t>до</a:t>
            </a:r>
            <a:r>
              <a:rPr lang="ru-RU" sz="2200" dirty="0" smtClean="0"/>
              <a:t>бежать</a:t>
            </a:r>
            <a:r>
              <a:rPr lang="ru-RU" sz="2200" b="1" dirty="0" smtClean="0"/>
              <a:t>.</a:t>
            </a:r>
            <a:br>
              <a:rPr lang="ru-RU" sz="2200" b="1" dirty="0" smtClean="0"/>
            </a:br>
            <a:r>
              <a:rPr lang="ru-RU" sz="2200" b="1" dirty="0"/>
              <a:t/>
            </a:r>
            <a:br>
              <a:rPr lang="ru-RU" sz="2200" b="1" dirty="0"/>
            </a:br>
            <a:r>
              <a:rPr lang="ru-RU" sz="2200" b="1" dirty="0" smtClean="0"/>
              <a:t>Чтобы найти в слове приставку:</a:t>
            </a:r>
            <a:br>
              <a:rPr lang="ru-RU" sz="2200" b="1" dirty="0" smtClean="0"/>
            </a:br>
            <a:r>
              <a:rPr lang="ru-RU" sz="2200" b="1" dirty="0" smtClean="0"/>
              <a:t>1. Подобрать однокоренные слова и найти общую часть – </a:t>
            </a:r>
            <a:r>
              <a:rPr lang="ru-RU" sz="2200" b="1" u="sng" dirty="0" smtClean="0"/>
              <a:t>корень</a:t>
            </a:r>
            <a:r>
              <a:rPr lang="ru-RU" sz="2200" b="1" dirty="0" smtClean="0"/>
              <a:t>.</a:t>
            </a:r>
            <a:br>
              <a:rPr lang="ru-RU" sz="2200" b="1" dirty="0" smtClean="0"/>
            </a:br>
            <a:r>
              <a:rPr lang="ru-RU" sz="2200" b="1" dirty="0" smtClean="0"/>
              <a:t/>
            </a:r>
            <a:br>
              <a:rPr lang="ru-RU" sz="2200" b="1" dirty="0" smtClean="0"/>
            </a:br>
            <a:r>
              <a:rPr lang="ru-RU" sz="2200" b="1" dirty="0" smtClean="0"/>
              <a:t>2. Выделить корень и найти часть слова, которая стоит перед корнем – </a:t>
            </a:r>
            <a:r>
              <a:rPr lang="ru-RU" sz="2200" b="1" u="sng" dirty="0" smtClean="0"/>
              <a:t>приставку.</a:t>
            </a:r>
            <a:br>
              <a:rPr lang="ru-RU" sz="2200" b="1" u="sng" dirty="0" smtClean="0"/>
            </a:br>
            <a:r>
              <a:rPr lang="ru-RU" sz="2200" b="1" u="sng" dirty="0" smtClean="0"/>
              <a:t/>
            </a:r>
            <a:br>
              <a:rPr lang="ru-RU" sz="2200" b="1" u="sng" dirty="0" smtClean="0"/>
            </a:br>
            <a:r>
              <a:rPr lang="ru-RU" sz="2200" b="1" dirty="0" smtClean="0"/>
              <a:t>3. Выделить приставку. </a:t>
            </a:r>
            <a:br>
              <a:rPr lang="ru-RU" sz="2200" b="1" dirty="0" smtClean="0"/>
            </a:br>
            <a:r>
              <a:rPr lang="ru-RU" sz="2000" b="1" dirty="0"/>
              <a:t/>
            </a:r>
            <a:br>
              <a:rPr lang="ru-RU" sz="2000" b="1" dirty="0"/>
            </a:br>
            <a:endParaRPr lang="ru-RU" sz="2000" b="1" dirty="0"/>
          </a:p>
        </p:txBody>
      </p:sp>
      <p:pic>
        <p:nvPicPr>
          <p:cNvPr id="22530" name="Picture 2"/>
          <p:cNvPicPr>
            <a:picLocks noChangeAspect="1" noChangeArrowheads="1"/>
          </p:cNvPicPr>
          <p:nvPr/>
        </p:nvPicPr>
        <p:blipFill>
          <a:blip r:embed="rId2"/>
          <a:srcRect/>
          <a:stretch>
            <a:fillRect/>
          </a:stretch>
        </p:blipFill>
        <p:spPr bwMode="auto">
          <a:xfrm>
            <a:off x="755650" y="4292600"/>
            <a:ext cx="2376488" cy="1944688"/>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1095375" y="817563"/>
            <a:ext cx="6964363" cy="2682875"/>
          </a:xfrm>
        </p:spPr>
        <p:txBody>
          <a:bodyPr/>
          <a:lstStyle/>
          <a:p>
            <a:pPr eaLnBrk="1" hangingPunct="1"/>
            <a:r>
              <a:rPr lang="ru-RU" smtClean="0"/>
              <a:t>Самопроверка</a:t>
            </a:r>
            <a:br>
              <a:rPr lang="ru-RU" smtClean="0"/>
            </a:br>
            <a:r>
              <a:rPr lang="ru-RU" sz="2400" b="1" u="sng" smtClean="0"/>
              <a:t>О</a:t>
            </a:r>
            <a:r>
              <a:rPr lang="ru-RU" sz="2400" smtClean="0"/>
              <a:t>красила – </a:t>
            </a:r>
            <a:r>
              <a:rPr lang="ru-RU" sz="2400" b="1" u="sng" smtClean="0"/>
              <a:t>по</a:t>
            </a:r>
            <a:r>
              <a:rPr lang="ru-RU" sz="2400" smtClean="0"/>
              <a:t>красила, </a:t>
            </a:r>
            <a:r>
              <a:rPr lang="ru-RU" sz="2400" b="1" u="sng" smtClean="0"/>
              <a:t>до</a:t>
            </a:r>
            <a:r>
              <a:rPr lang="ru-RU" sz="2400" smtClean="0"/>
              <a:t>красила, </a:t>
            </a:r>
            <a:r>
              <a:rPr lang="ru-RU" sz="2400" b="1" u="sng" smtClean="0"/>
              <a:t>вы</a:t>
            </a:r>
            <a:r>
              <a:rPr lang="ru-RU" sz="2400" smtClean="0"/>
              <a:t>красила;</a:t>
            </a:r>
            <a:br>
              <a:rPr lang="ru-RU" sz="2400" smtClean="0"/>
            </a:br>
            <a:r>
              <a:rPr lang="ru-RU" sz="2400" b="1" u="sng" smtClean="0"/>
              <a:t>По</a:t>
            </a:r>
            <a:r>
              <a:rPr lang="ru-RU" sz="2400" smtClean="0"/>
              <a:t>золотой – </a:t>
            </a:r>
            <a:r>
              <a:rPr lang="ru-RU" sz="2400" b="1" u="sng" smtClean="0"/>
              <a:t>под</a:t>
            </a:r>
            <a:r>
              <a:rPr lang="ru-RU" sz="2400" smtClean="0"/>
              <a:t>золотить,  </a:t>
            </a:r>
            <a:r>
              <a:rPr lang="ru-RU" sz="2400" b="1" u="sng" smtClean="0"/>
              <a:t>о</a:t>
            </a:r>
            <a:r>
              <a:rPr lang="ru-RU" sz="2400" smtClean="0"/>
              <a:t>золотить, </a:t>
            </a:r>
            <a:r>
              <a:rPr lang="ru-RU" sz="2400" b="1" u="sng" smtClean="0"/>
              <a:t>пере</a:t>
            </a:r>
            <a:r>
              <a:rPr lang="ru-RU" sz="2400" smtClean="0"/>
              <a:t>золотить</a:t>
            </a:r>
            <a:br>
              <a:rPr lang="ru-RU" sz="2400" smtClean="0"/>
            </a:br>
            <a:r>
              <a:rPr lang="ru-RU" sz="2400" b="1" u="sng" smtClean="0"/>
              <a:t>О</a:t>
            </a:r>
            <a:r>
              <a:rPr lang="ru-RU" sz="2400" smtClean="0"/>
              <a:t>блетает – </a:t>
            </a:r>
            <a:r>
              <a:rPr lang="ru-RU" sz="2400" b="1" u="sng" smtClean="0"/>
              <a:t>вы</a:t>
            </a:r>
            <a:r>
              <a:rPr lang="ru-RU" sz="2400" smtClean="0"/>
              <a:t>летает, </a:t>
            </a:r>
            <a:r>
              <a:rPr lang="ru-RU" sz="2400" b="1" u="sng" smtClean="0"/>
              <a:t>по</a:t>
            </a:r>
            <a:r>
              <a:rPr lang="ru-RU" sz="2400" smtClean="0"/>
              <a:t>длетает, </a:t>
            </a:r>
            <a:r>
              <a:rPr lang="ru-RU" sz="2400" b="1" u="sng" smtClean="0"/>
              <a:t>от</a:t>
            </a:r>
            <a:r>
              <a:rPr lang="ru-RU" sz="2400" smtClean="0"/>
              <a:t>летает.</a:t>
            </a:r>
          </a:p>
        </p:txBody>
      </p:sp>
      <p:pic>
        <p:nvPicPr>
          <p:cNvPr id="23554" name="Picture 2"/>
          <p:cNvPicPr>
            <a:picLocks noChangeAspect="1" noChangeArrowheads="1"/>
          </p:cNvPicPr>
          <p:nvPr/>
        </p:nvPicPr>
        <p:blipFill>
          <a:blip r:embed="rId2"/>
          <a:srcRect/>
          <a:stretch>
            <a:fillRect/>
          </a:stretch>
        </p:blipFill>
        <p:spPr bwMode="auto">
          <a:xfrm>
            <a:off x="755650" y="3789363"/>
            <a:ext cx="2736850" cy="24479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p:txBody>
          <a:bodyPr/>
          <a:lstStyle/>
          <a:p>
            <a:pPr eaLnBrk="1" hangingPunct="1"/>
            <a:r>
              <a:rPr lang="ru-RU" smtClean="0"/>
              <a:t>Рефлексия</a:t>
            </a:r>
          </a:p>
        </p:txBody>
      </p:sp>
      <p:pic>
        <p:nvPicPr>
          <p:cNvPr id="25602" name="Picture 2"/>
          <p:cNvPicPr>
            <a:picLocks noChangeAspect="1" noChangeArrowheads="1"/>
          </p:cNvPicPr>
          <p:nvPr/>
        </p:nvPicPr>
        <p:blipFill>
          <a:blip r:embed="rId2"/>
          <a:srcRect/>
          <a:stretch>
            <a:fillRect/>
          </a:stretch>
        </p:blipFill>
        <p:spPr bwMode="auto">
          <a:xfrm>
            <a:off x="1114425" y="2060575"/>
            <a:ext cx="6913563" cy="403225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a:xfrm>
            <a:off x="1095375" y="620713"/>
            <a:ext cx="6964363" cy="2376487"/>
          </a:xfrm>
        </p:spPr>
        <p:txBody>
          <a:bodyPr/>
          <a:lstStyle/>
          <a:p>
            <a:pPr eaLnBrk="1" hangingPunct="1"/>
            <a:r>
              <a:rPr lang="be-BY" sz="4800" smtClean="0"/>
              <a:t>ФЮМВУОВАЛКНОСЧДЕВЦТЖЫ</a:t>
            </a:r>
            <a:endParaRPr lang="ru-RU" sz="4800" smtClean="0"/>
          </a:p>
        </p:txBody>
      </p:sp>
      <p:pic>
        <p:nvPicPr>
          <p:cNvPr id="26626" name="Picture 2"/>
          <p:cNvPicPr>
            <a:picLocks noChangeAspect="1" noChangeArrowheads="1"/>
          </p:cNvPicPr>
          <p:nvPr/>
        </p:nvPicPr>
        <p:blipFill>
          <a:blip r:embed="rId2"/>
          <a:srcRect/>
          <a:stretch>
            <a:fillRect/>
          </a:stretch>
        </p:blipFill>
        <p:spPr bwMode="auto">
          <a:xfrm>
            <a:off x="755650" y="2492375"/>
            <a:ext cx="4013200" cy="374173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p:txBody>
          <a:bodyPr/>
          <a:lstStyle/>
          <a:p>
            <a:pPr eaLnBrk="1" hangingPunct="1"/>
            <a:endParaRPr lang="ru-RU" smtClean="0"/>
          </a:p>
        </p:txBody>
      </p:sp>
      <p:pic>
        <p:nvPicPr>
          <p:cNvPr id="27650" name="Picture 2"/>
          <p:cNvPicPr>
            <a:picLocks noChangeAspect="1" noChangeArrowheads="1"/>
          </p:cNvPicPr>
          <p:nvPr/>
        </p:nvPicPr>
        <p:blipFill>
          <a:blip r:embed="rId2"/>
          <a:srcRect/>
          <a:stretch>
            <a:fillRect/>
          </a:stretch>
        </p:blipFill>
        <p:spPr bwMode="auto">
          <a:xfrm>
            <a:off x="882650" y="765175"/>
            <a:ext cx="7361238" cy="55213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p:txBody>
          <a:bodyPr/>
          <a:lstStyle/>
          <a:p>
            <a:pPr eaLnBrk="1" hangingPunct="1"/>
            <a:endParaRPr lang="ru-RU" smtClean="0"/>
          </a:p>
        </p:txBody>
      </p:sp>
      <p:pic>
        <p:nvPicPr>
          <p:cNvPr id="28674" name="Picture 2"/>
          <p:cNvPicPr>
            <a:picLocks noChangeAspect="1" noChangeArrowheads="1"/>
          </p:cNvPicPr>
          <p:nvPr/>
        </p:nvPicPr>
        <p:blipFill>
          <a:blip r:embed="rId2"/>
          <a:srcRect/>
          <a:stretch>
            <a:fillRect/>
          </a:stretch>
        </p:blipFill>
        <p:spPr bwMode="auto">
          <a:xfrm>
            <a:off x="827088" y="765175"/>
            <a:ext cx="7440612" cy="54737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1095375" y="765175"/>
            <a:ext cx="6964363" cy="1223963"/>
          </a:xfrm>
        </p:spPr>
        <p:txBody>
          <a:bodyPr/>
          <a:lstStyle/>
          <a:p>
            <a:pPr eaLnBrk="1" hangingPunct="1"/>
            <a:r>
              <a:rPr lang="ru-RU" sz="2800" b="1" i="1" smtClean="0"/>
              <a:t>Детей надо учить тому, что пригодится им, когда они вырастут.</a:t>
            </a:r>
            <a:br>
              <a:rPr lang="ru-RU" sz="2800" b="1" i="1" smtClean="0"/>
            </a:br>
            <a:r>
              <a:rPr lang="ru-RU" sz="2800" b="1" smtClean="0"/>
              <a:t>						     Аристипп</a:t>
            </a:r>
          </a:p>
        </p:txBody>
      </p:sp>
      <p:pic>
        <p:nvPicPr>
          <p:cNvPr id="14338" name="Picture 2"/>
          <p:cNvPicPr>
            <a:picLocks noGrp="1" noChangeAspect="1" noChangeArrowheads="1"/>
          </p:cNvPicPr>
          <p:nvPr>
            <p:ph idx="1"/>
          </p:nvPr>
        </p:nvPicPr>
        <p:blipFill>
          <a:blip r:embed="rId2"/>
          <a:srcRect/>
          <a:stretch>
            <a:fillRect/>
          </a:stretch>
        </p:blipFill>
        <p:spPr>
          <a:xfrm>
            <a:off x="755650" y="2205038"/>
            <a:ext cx="4176713" cy="4032250"/>
          </a:xfrm>
        </p:spPr>
      </p:pic>
    </p:spTree>
  </p:cSld>
  <p:clrMapOvr>
    <a:masterClrMapping/>
  </p:clrMapOvr>
  <p:transition>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p:txBody>
          <a:bodyPr/>
          <a:lstStyle/>
          <a:p>
            <a:pPr eaLnBrk="1" hangingPunct="1"/>
            <a:endParaRPr lang="ru-RU" smtClean="0"/>
          </a:p>
        </p:txBody>
      </p:sp>
      <p:sp>
        <p:nvSpPr>
          <p:cNvPr id="15362" name="Объект 2"/>
          <p:cNvSpPr>
            <a:spLocks noGrp="1"/>
          </p:cNvSpPr>
          <p:nvPr>
            <p:ph idx="1"/>
          </p:nvPr>
        </p:nvSpPr>
        <p:spPr>
          <a:xfrm>
            <a:off x="1258888" y="549275"/>
            <a:ext cx="6400800" cy="5040313"/>
          </a:xfrm>
        </p:spPr>
        <p:txBody>
          <a:bodyPr/>
          <a:lstStyle/>
          <a:p>
            <a:pPr eaLnBrk="1" hangingPunct="1"/>
            <a:r>
              <a:rPr lang="ru-RU" sz="2000" i="1" dirty="0" smtClean="0">
                <a:latin typeface="Arial Black" pitchFamily="34" charset="0"/>
              </a:rPr>
              <a:t>ЗАДАЧИ:</a:t>
            </a:r>
            <a:endParaRPr lang="ru-RU" sz="2000" dirty="0" smtClean="0">
              <a:latin typeface="Arial Black" pitchFamily="34" charset="0"/>
            </a:endParaRPr>
          </a:p>
          <a:p>
            <a:pPr eaLnBrk="1" hangingPunct="1"/>
            <a:r>
              <a:rPr lang="ru-RU" sz="2000" dirty="0" smtClean="0">
                <a:latin typeface="Arial Black" pitchFamily="34" charset="0"/>
              </a:rPr>
              <a:t>Образовательные:</a:t>
            </a:r>
            <a:br>
              <a:rPr lang="ru-RU" sz="2000" dirty="0" smtClean="0">
                <a:latin typeface="Arial Black" pitchFamily="34" charset="0"/>
              </a:rPr>
            </a:br>
            <a:r>
              <a:rPr lang="ru-RU" sz="2000" dirty="0" smtClean="0">
                <a:latin typeface="Arial Black" pitchFamily="34" charset="0"/>
              </a:rPr>
              <a:t>Расширять, закреплять и систематизировать знания детей;</a:t>
            </a:r>
            <a:br>
              <a:rPr lang="ru-RU" sz="2000" dirty="0" smtClean="0">
                <a:latin typeface="Arial Black" pitchFamily="34" charset="0"/>
              </a:rPr>
            </a:br>
            <a:r>
              <a:rPr lang="ru-RU" sz="2000" dirty="0" smtClean="0">
                <a:latin typeface="Arial Black" pitchFamily="34" charset="0"/>
              </a:rPr>
              <a:t>Тренировать школьников в применении полученных знаний на практике.</a:t>
            </a:r>
          </a:p>
          <a:p>
            <a:pPr eaLnBrk="1" hangingPunct="1"/>
            <a:r>
              <a:rPr lang="ru-RU" sz="2000" dirty="0" smtClean="0">
                <a:latin typeface="Arial Black" pitchFamily="34" charset="0"/>
              </a:rPr>
              <a:t>Развивающие:</a:t>
            </a:r>
            <a:br>
              <a:rPr lang="ru-RU" sz="2000" dirty="0" smtClean="0">
                <a:latin typeface="Arial Black" pitchFamily="34" charset="0"/>
              </a:rPr>
            </a:br>
            <a:r>
              <a:rPr lang="ru-RU" sz="2000" dirty="0" smtClean="0">
                <a:latin typeface="Arial Black" pitchFamily="34" charset="0"/>
              </a:rPr>
              <a:t>Создать условия для развития памяти, внимания, мышления, речи воспитанников.</a:t>
            </a:r>
          </a:p>
          <a:p>
            <a:pPr eaLnBrk="1" hangingPunct="1"/>
            <a:r>
              <a:rPr lang="ru-RU" sz="2000" dirty="0" smtClean="0">
                <a:latin typeface="Arial Black" pitchFamily="34" charset="0"/>
              </a:rPr>
              <a:t>Воспитательные:</a:t>
            </a:r>
            <a:br>
              <a:rPr lang="ru-RU" sz="2000" dirty="0" smtClean="0">
                <a:latin typeface="Arial Black" pitchFamily="34" charset="0"/>
              </a:rPr>
            </a:br>
            <a:r>
              <a:rPr lang="ru-RU" sz="2000" dirty="0" smtClean="0">
                <a:latin typeface="Arial Black" pitchFamily="34" charset="0"/>
              </a:rPr>
              <a:t>Воспитывать навыки культуры умственного труда, самоконтроля, само организованности, трудолюбия, самостоятельности.</a:t>
            </a:r>
          </a:p>
        </p:txBody>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1371600" y="188913"/>
            <a:ext cx="6400800" cy="3384550"/>
          </a:xfrm>
        </p:spPr>
        <p:txBody>
          <a:bodyPr/>
          <a:lstStyle/>
          <a:p>
            <a:pPr eaLnBrk="1" hangingPunct="1"/>
            <a:r>
              <a:rPr lang="ru-RU" sz="2600" b="1" i="1" u="sng" dirty="0" smtClean="0"/>
              <a:t>Девиз нашего занятия:</a:t>
            </a:r>
            <a:br>
              <a:rPr lang="ru-RU" sz="2600" b="1" i="1" u="sng" dirty="0" smtClean="0"/>
            </a:br>
            <a:r>
              <a:rPr lang="ru-RU" sz="2600" b="1" dirty="0" smtClean="0"/>
              <a:t>Внимательно слушай, и все услышишь.</a:t>
            </a:r>
            <a:r>
              <a:rPr lang="ru-RU" sz="2600" dirty="0" smtClean="0"/>
              <a:t/>
            </a:r>
            <a:br>
              <a:rPr lang="ru-RU" sz="2600" dirty="0" smtClean="0"/>
            </a:br>
            <a:r>
              <a:rPr lang="ru-RU" sz="2600" b="1" dirty="0" smtClean="0"/>
              <a:t>Внимательно смотри, и все увидишь.</a:t>
            </a:r>
            <a:r>
              <a:rPr lang="ru-RU" sz="2600" dirty="0" smtClean="0"/>
              <a:t/>
            </a:r>
            <a:br>
              <a:rPr lang="ru-RU" sz="2600" dirty="0" smtClean="0"/>
            </a:br>
            <a:r>
              <a:rPr lang="ru-RU" sz="2600" b="1" dirty="0" smtClean="0"/>
              <a:t>Думай, и все обязательно поймешь.</a:t>
            </a:r>
            <a:r>
              <a:rPr lang="ru-RU" sz="2600" dirty="0" smtClean="0"/>
              <a:t/>
            </a:r>
            <a:br>
              <a:rPr lang="ru-RU" sz="2600" dirty="0" smtClean="0"/>
            </a:br>
            <a:endParaRPr lang="ru-RU" sz="2600" dirty="0" smtClean="0"/>
          </a:p>
        </p:txBody>
      </p:sp>
      <p:pic>
        <p:nvPicPr>
          <p:cNvPr id="16386" name="Picture 2"/>
          <p:cNvPicPr>
            <a:picLocks noChangeAspect="1" noChangeArrowheads="1"/>
          </p:cNvPicPr>
          <p:nvPr/>
        </p:nvPicPr>
        <p:blipFill>
          <a:blip r:embed="rId2"/>
          <a:srcRect/>
          <a:stretch>
            <a:fillRect/>
          </a:stretch>
        </p:blipFill>
        <p:spPr bwMode="auto">
          <a:xfrm>
            <a:off x="755650" y="2708275"/>
            <a:ext cx="5400675" cy="3600450"/>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6763" y="549275"/>
            <a:ext cx="6965950" cy="2592388"/>
          </a:xfrm>
        </p:spPr>
        <p:txBody>
          <a:bodyPr rtlCol="0">
            <a:normAutofit fontScale="90000"/>
          </a:bodyPr>
          <a:lstStyle/>
          <a:p>
            <a:pPr eaLnBrk="1" fontAlgn="auto" hangingPunct="1">
              <a:spcAft>
                <a:spcPts val="0"/>
              </a:spcAft>
              <a:defRPr/>
            </a:pPr>
            <a:r>
              <a:rPr lang="ru-RU" sz="3100" dirty="0" smtClean="0"/>
              <a:t>Внимательно проверь, дружок, </a:t>
            </a:r>
            <a:br>
              <a:rPr lang="ru-RU" sz="3100" dirty="0" smtClean="0"/>
            </a:br>
            <a:r>
              <a:rPr lang="ru-RU" sz="3100" dirty="0" smtClean="0"/>
              <a:t>Готов ли ты начать урок?</a:t>
            </a:r>
            <a:br>
              <a:rPr lang="ru-RU" sz="3100" dirty="0" smtClean="0"/>
            </a:br>
            <a:r>
              <a:rPr lang="ru-RU" sz="3100" dirty="0" smtClean="0"/>
              <a:t>Всё ли на месте?</a:t>
            </a:r>
            <a:br>
              <a:rPr lang="ru-RU" sz="3100" dirty="0" smtClean="0"/>
            </a:br>
            <a:r>
              <a:rPr lang="ru-RU" sz="3100" dirty="0" smtClean="0"/>
              <a:t>Всё ли в порядке?</a:t>
            </a:r>
            <a:br>
              <a:rPr lang="ru-RU" sz="3100" dirty="0" smtClean="0"/>
            </a:br>
            <a:r>
              <a:rPr lang="ru-RU" sz="3100" dirty="0" smtClean="0"/>
              <a:t>Ручка, книжка и тетрадка?</a:t>
            </a:r>
            <a:br>
              <a:rPr lang="ru-RU" sz="3100" dirty="0" smtClean="0"/>
            </a:br>
            <a:r>
              <a:rPr lang="ru-RU" sz="3100" b="1" dirty="0" smtClean="0"/>
              <a:t>А ЧЕРНОВИК?</a:t>
            </a:r>
            <a:endParaRPr lang="ru-RU" sz="3100" b="1" dirty="0"/>
          </a:p>
        </p:txBody>
      </p:sp>
      <p:pic>
        <p:nvPicPr>
          <p:cNvPr id="17410" name="Picture 8"/>
          <p:cNvPicPr>
            <a:picLocks noChangeAspect="1" noChangeArrowheads="1"/>
          </p:cNvPicPr>
          <p:nvPr/>
        </p:nvPicPr>
        <p:blipFill>
          <a:blip r:embed="rId2"/>
          <a:srcRect/>
          <a:stretch>
            <a:fillRect/>
          </a:stretch>
        </p:blipFill>
        <p:spPr bwMode="auto">
          <a:xfrm>
            <a:off x="755650" y="3141663"/>
            <a:ext cx="5329238" cy="3024187"/>
          </a:xfrm>
          <a:prstGeom prst="rect">
            <a:avLst/>
          </a:prstGeom>
          <a:noFill/>
          <a:ln w="9525">
            <a:noFill/>
            <a:miter lim="800000"/>
            <a:headEnd/>
            <a:tailEnd/>
          </a:ln>
        </p:spPr>
      </p:pic>
    </p:spTree>
  </p:cSld>
  <p:clrMapOvr>
    <a:masterClrMapping/>
  </p:clrMapOvr>
  <p:transition spd="slow">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50" y="549275"/>
            <a:ext cx="7632700" cy="5543550"/>
          </a:xfrm>
        </p:spPr>
        <p:txBody>
          <a:bodyPr rtlCol="0">
            <a:normAutofit fontScale="90000"/>
          </a:bodyPr>
          <a:lstStyle/>
          <a:p>
            <a:pPr eaLnBrk="1" fontAlgn="auto" hangingPunct="1">
              <a:spcAft>
                <a:spcPts val="0"/>
              </a:spcAft>
              <a:defRPr/>
            </a:pPr>
            <a:r>
              <a:rPr lang="ru-RU" sz="2400" b="1" i="1" u="sng" dirty="0">
                <a:latin typeface="+mn-lt"/>
              </a:rPr>
              <a:t>ПАМЯТКА «Как сделать домашнюю работу»</a:t>
            </a:r>
            <a:r>
              <a:rPr lang="ru-RU" sz="2400" u="sng" dirty="0">
                <a:latin typeface="+mn-lt"/>
              </a:rPr>
              <a:t/>
            </a:r>
            <a:br>
              <a:rPr lang="ru-RU" sz="2400" u="sng" dirty="0">
                <a:latin typeface="+mn-lt"/>
              </a:rPr>
            </a:br>
            <a:r>
              <a:rPr lang="ru-RU" sz="2400" b="1" dirty="0"/>
              <a:t>1.Найди в учебнике нужную страницу.</a:t>
            </a:r>
            <a:br>
              <a:rPr lang="ru-RU" sz="2400" b="1" dirty="0"/>
            </a:br>
            <a:r>
              <a:rPr lang="ru-RU" sz="2400" b="1" dirty="0"/>
              <a:t>2. Прочитай правило, примеры. Выучи правило.</a:t>
            </a:r>
            <a:br>
              <a:rPr lang="ru-RU" sz="2400" b="1" dirty="0"/>
            </a:br>
            <a:r>
              <a:rPr lang="ru-RU" sz="2400" b="1" dirty="0"/>
              <a:t>3. Повтори правило, приведи свои примеры.</a:t>
            </a:r>
            <a:br>
              <a:rPr lang="ru-RU" sz="2400" b="1" dirty="0"/>
            </a:br>
            <a:r>
              <a:rPr lang="ru-RU" sz="2400" b="1" dirty="0"/>
              <a:t>4. Открой тетрадь, прочитай всё, что писали в классе.</a:t>
            </a:r>
            <a:br>
              <a:rPr lang="ru-RU" sz="2400" b="1" dirty="0"/>
            </a:br>
            <a:r>
              <a:rPr lang="ru-RU" sz="2400" b="1" dirty="0"/>
              <a:t>5. Посмотри упражнение, заданное на дом.</a:t>
            </a:r>
            <a:br>
              <a:rPr lang="ru-RU" sz="2400" b="1" dirty="0"/>
            </a:br>
            <a:r>
              <a:rPr lang="ru-RU" sz="2400" b="1" dirty="0"/>
              <a:t>6. Устно выполни его.</a:t>
            </a:r>
            <a:br>
              <a:rPr lang="ru-RU" sz="2400" b="1" dirty="0"/>
            </a:br>
            <a:r>
              <a:rPr lang="ru-RU" sz="2400" b="1" dirty="0"/>
              <a:t>7.Запиши число, слова «Домашняя работа».</a:t>
            </a:r>
            <a:br>
              <a:rPr lang="ru-RU" sz="2400" b="1" dirty="0"/>
            </a:br>
            <a:r>
              <a:rPr lang="ru-RU" sz="2400" b="1" dirty="0" smtClean="0"/>
              <a:t>8.Старайся</a:t>
            </a:r>
            <a:r>
              <a:rPr lang="ru-RU" sz="2400" b="1" dirty="0"/>
              <a:t>!</a:t>
            </a:r>
            <a:br>
              <a:rPr lang="ru-RU" sz="2400" b="1" dirty="0"/>
            </a:br>
            <a:r>
              <a:rPr lang="ru-RU" sz="2400" b="1" dirty="0" smtClean="0"/>
              <a:t>                                    9</a:t>
            </a:r>
            <a:r>
              <a:rPr lang="ru-RU" sz="2400" b="1" dirty="0"/>
              <a:t>. Выполни упражнение.</a:t>
            </a:r>
            <a:br>
              <a:rPr lang="ru-RU" sz="2400" b="1" dirty="0"/>
            </a:br>
            <a:r>
              <a:rPr lang="ru-RU" sz="2400" b="1" dirty="0" smtClean="0"/>
              <a:t>                                            10</a:t>
            </a:r>
            <a:r>
              <a:rPr lang="ru-RU" sz="2400" b="1" dirty="0"/>
              <a:t>. Прочитай! Проверь! </a:t>
            </a:r>
            <a:r>
              <a:rPr lang="ru-RU" sz="2400" b="1" dirty="0" smtClean="0"/>
              <a:t/>
            </a:r>
            <a:br>
              <a:rPr lang="ru-RU" sz="2400" b="1" dirty="0" smtClean="0"/>
            </a:br>
            <a:r>
              <a:rPr lang="ru-RU" sz="2400" b="1" dirty="0"/>
              <a:t> </a:t>
            </a:r>
            <a:r>
              <a:rPr lang="ru-RU" sz="2400" b="1" dirty="0" smtClean="0"/>
              <a:t>                                          Ошибок </a:t>
            </a:r>
            <a:r>
              <a:rPr lang="ru-RU" sz="2400" b="1" dirty="0"/>
              <a:t>нет?</a:t>
            </a:r>
            <a:br>
              <a:rPr lang="ru-RU" sz="2400" b="1" dirty="0"/>
            </a:br>
            <a:r>
              <a:rPr lang="ru-RU" sz="2400" b="1" dirty="0" smtClean="0"/>
              <a:t>                           11</a:t>
            </a:r>
            <a:r>
              <a:rPr lang="ru-RU" sz="2400" b="1" dirty="0"/>
              <a:t>. Выполни задания.</a:t>
            </a:r>
            <a:br>
              <a:rPr lang="ru-RU" sz="2400" b="1" dirty="0"/>
            </a:br>
            <a:r>
              <a:rPr lang="ru-RU" sz="2400" b="1" dirty="0" smtClean="0"/>
              <a:t>                                     12</a:t>
            </a:r>
            <a:r>
              <a:rPr lang="ru-RU" sz="2400" b="1" dirty="0"/>
              <a:t>. Повтори правило.</a:t>
            </a:r>
            <a:br>
              <a:rPr lang="ru-RU" sz="2400" b="1" dirty="0"/>
            </a:br>
            <a:r>
              <a:rPr lang="ru-RU" sz="2400" b="1" dirty="0" smtClean="0"/>
              <a:t>                                          14</a:t>
            </a:r>
            <a:r>
              <a:rPr lang="ru-RU" sz="2400" b="1" dirty="0"/>
              <a:t>. Теперь ты готов! Умница!</a:t>
            </a:r>
            <a:r>
              <a:rPr lang="ru-RU" sz="2400" dirty="0"/>
              <a:t/>
            </a:r>
            <a:br>
              <a:rPr lang="ru-RU" sz="2400" dirty="0"/>
            </a:br>
            <a:r>
              <a:rPr lang="be-BY" sz="2400" dirty="0"/>
              <a:t> </a:t>
            </a:r>
            <a:r>
              <a:rPr lang="ru-RU" sz="2400" dirty="0"/>
              <a:t/>
            </a:r>
            <a:br>
              <a:rPr lang="ru-RU" sz="2400" dirty="0"/>
            </a:br>
            <a:endParaRPr lang="ru-RU" sz="2400" dirty="0"/>
          </a:p>
        </p:txBody>
      </p:sp>
      <p:pic>
        <p:nvPicPr>
          <p:cNvPr id="18434" name="Picture 5"/>
          <p:cNvPicPr>
            <a:picLocks noChangeAspect="1" noChangeArrowheads="1"/>
          </p:cNvPicPr>
          <p:nvPr/>
        </p:nvPicPr>
        <p:blipFill>
          <a:blip r:embed="rId2"/>
          <a:srcRect/>
          <a:stretch>
            <a:fillRect/>
          </a:stretch>
        </p:blipFill>
        <p:spPr bwMode="auto">
          <a:xfrm>
            <a:off x="755650" y="3500438"/>
            <a:ext cx="3168650" cy="27368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375" y="817563"/>
            <a:ext cx="6964363" cy="1243285"/>
          </a:xfrm>
        </p:spPr>
        <p:txBody>
          <a:bodyPr/>
          <a:lstStyle/>
          <a:p>
            <a:r>
              <a:rPr lang="ru-RU" sz="5400" dirty="0" err="1" smtClean="0"/>
              <a:t>Матэматыка</a:t>
            </a:r>
            <a:endParaRPr lang="ru-RU" sz="5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844824"/>
            <a:ext cx="561662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758912"/>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375" y="692697"/>
            <a:ext cx="6964363" cy="3960440"/>
          </a:xfrm>
        </p:spPr>
        <p:txBody>
          <a:bodyPr/>
          <a:lstStyle/>
          <a:p>
            <a:r>
              <a:rPr lang="ru-RU" sz="2800" b="1" i="1" dirty="0"/>
              <a:t>Правила взаимопомощи:</a:t>
            </a:r>
            <a:r>
              <a:rPr lang="ru-RU" sz="2800" dirty="0"/>
              <a:t/>
            </a:r>
            <a:br>
              <a:rPr lang="ru-RU" sz="2800" dirty="0"/>
            </a:br>
            <a:r>
              <a:rPr lang="ru-RU" sz="2800" dirty="0"/>
              <a:t> помогай тому, кто сам трудится;</a:t>
            </a:r>
            <a:br>
              <a:rPr lang="ru-RU" sz="2800" dirty="0"/>
            </a:br>
            <a:r>
              <a:rPr lang="ru-RU" sz="2800" dirty="0"/>
              <a:t> помогай другому даже тогда, когда тебе приходится трудно;</a:t>
            </a:r>
            <a:br>
              <a:rPr lang="ru-RU" sz="2800" dirty="0"/>
            </a:br>
            <a:r>
              <a:rPr lang="ru-RU" sz="2800" dirty="0"/>
              <a:t> помогай так, чтобы товарищ учился самостоятельно преодолевать трудности;</a:t>
            </a:r>
            <a:br>
              <a:rPr lang="ru-RU" sz="2800" dirty="0"/>
            </a:br>
            <a:r>
              <a:rPr lang="ru-RU" sz="2800" dirty="0"/>
              <a:t> взялся помогать – не подведи, доведи дело до конца.</a:t>
            </a:r>
            <a:r>
              <a:rPr lang="ru-RU" dirty="0"/>
              <a:t/>
            </a:r>
            <a:br>
              <a:rPr lang="ru-RU" dirty="0"/>
            </a:br>
            <a:endParaRPr lang="ru-R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717032"/>
            <a:ext cx="2462213"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74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5375" y="620689"/>
            <a:ext cx="6964363" cy="4248471"/>
          </a:xfrm>
        </p:spPr>
        <p:txBody>
          <a:bodyPr/>
          <a:lstStyle/>
          <a:p>
            <a:pPr algn="l"/>
            <a:r>
              <a:rPr lang="ru-RU" sz="4800" dirty="0" smtClean="0"/>
              <a:t>Самопроверка</a:t>
            </a:r>
            <a:br>
              <a:rPr lang="ru-RU" sz="4800" dirty="0" smtClean="0"/>
            </a:br>
            <a:r>
              <a:rPr lang="ru-RU" sz="4000" dirty="0" smtClean="0">
                <a:latin typeface="Arial" pitchFamily="34" charset="0"/>
                <a:cs typeface="Arial" pitchFamily="34" charset="0"/>
              </a:rPr>
              <a:t>27:9+9=12</a:t>
            </a:r>
            <a:br>
              <a:rPr lang="ru-RU" sz="4000" dirty="0" smtClean="0">
                <a:latin typeface="Arial" pitchFamily="34" charset="0"/>
                <a:cs typeface="Arial" pitchFamily="34" charset="0"/>
              </a:rPr>
            </a:br>
            <a:r>
              <a:rPr lang="ru-RU" sz="4000" dirty="0" smtClean="0">
                <a:latin typeface="Arial" pitchFamily="34" charset="0"/>
                <a:cs typeface="Arial" pitchFamily="34" charset="0"/>
              </a:rPr>
              <a:t>36-18:3=30</a:t>
            </a:r>
            <a:br>
              <a:rPr lang="ru-RU" sz="4000" dirty="0" smtClean="0">
                <a:latin typeface="Arial" pitchFamily="34" charset="0"/>
                <a:cs typeface="Arial" pitchFamily="34" charset="0"/>
              </a:rPr>
            </a:br>
            <a:r>
              <a:rPr lang="ru-RU" sz="4000" dirty="0" smtClean="0">
                <a:latin typeface="Arial" pitchFamily="34" charset="0"/>
                <a:cs typeface="Arial" pitchFamily="34" charset="0"/>
              </a:rPr>
              <a:t>45-9 *4=9</a:t>
            </a:r>
            <a:br>
              <a:rPr lang="ru-RU" sz="4000" dirty="0" smtClean="0">
                <a:latin typeface="Arial" pitchFamily="34" charset="0"/>
                <a:cs typeface="Arial" pitchFamily="34" charset="0"/>
              </a:rPr>
            </a:br>
            <a:r>
              <a:rPr lang="ru-RU" sz="4000" dirty="0" smtClean="0">
                <a:latin typeface="Arial" pitchFamily="34" charset="0"/>
                <a:cs typeface="Arial" pitchFamily="34" charset="0"/>
              </a:rPr>
              <a:t>63+3*9=90</a:t>
            </a:r>
            <a:br>
              <a:rPr lang="ru-RU" sz="4000" dirty="0" smtClean="0">
                <a:latin typeface="Arial" pitchFamily="34" charset="0"/>
                <a:cs typeface="Arial" pitchFamily="34" charset="0"/>
              </a:rPr>
            </a:br>
            <a:r>
              <a:rPr lang="ru-RU" sz="4000" dirty="0" smtClean="0">
                <a:latin typeface="Arial" pitchFamily="34" charset="0"/>
                <a:cs typeface="Arial" pitchFamily="34" charset="0"/>
              </a:rPr>
              <a:t>20-2*8=4</a:t>
            </a:r>
            <a:br>
              <a:rPr lang="ru-RU" sz="4000" dirty="0" smtClean="0">
                <a:latin typeface="Arial" pitchFamily="34" charset="0"/>
                <a:cs typeface="Arial" pitchFamily="34" charset="0"/>
              </a:rPr>
            </a:br>
            <a:r>
              <a:rPr lang="ru-RU" sz="4000" dirty="0" smtClean="0">
                <a:latin typeface="Arial" pitchFamily="34" charset="0"/>
                <a:cs typeface="Arial" pitchFamily="34" charset="0"/>
              </a:rPr>
              <a:t>27:3+6=15</a:t>
            </a:r>
            <a:endParaRPr lang="ru-RU" sz="4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8309" y="2073764"/>
            <a:ext cx="434784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8768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Кнопка">
  <a:themeElements>
    <a:clrScheme name="Кнопка">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Кнопка">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4757815</TotalTime>
  <Words>68</Words>
  <Application>Microsoft Office PowerPoint</Application>
  <PresentationFormat>Экран (4:3)</PresentationFormat>
  <Paragraphs>19</Paragraphs>
  <Slides>17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Кнопка</vt:lpstr>
      <vt:lpstr>Организация самоподготовки в ГПД №1</vt:lpstr>
      <vt:lpstr>Детей надо учить тому, что пригодится им, когда они вырастут.            Аристипп</vt:lpstr>
      <vt:lpstr>Презентация PowerPoint</vt:lpstr>
      <vt:lpstr>Девиз нашего занятия: Внимательно слушай, и все услышишь. Внимательно смотри, и все увидишь. Думай, и все обязательно поймешь. </vt:lpstr>
      <vt:lpstr>Внимательно проверь, дружок,  Готов ли ты начать урок? Всё ли на месте? Всё ли в порядке? Ручка, книжка и тетрадка? А ЧЕРНОВИК?</vt:lpstr>
      <vt:lpstr>ПАМЯТКА «Как сделать домашнюю работу» 1.Найди в учебнике нужную страницу. 2. Прочитай правило, примеры. Выучи правило. 3. Повтори правило, приведи свои примеры. 4. Открой тетрадь, прочитай всё, что писали в классе. 5. Посмотри упражнение, заданное на дом. 6. Устно выполни его. 7.Запиши число, слова «Домашняя работа». 8.Старайся!                                     9. Выполни упражнение.                                             10. Прочитай! Проверь!                                             Ошибок нет?                            11. Выполни задания.                                      12. Повтори правило.                                           14. Теперь ты готов! Умница!   </vt:lpstr>
      <vt:lpstr>Матэматыка</vt:lpstr>
      <vt:lpstr>Правила взаимопомощи:  помогай тому, кто сам трудится;  помогай другому даже тогда, когда тебе приходится трудно;  помогай так, чтобы товарищ учился самостоятельно преодолевать трудности;  взялся помогать – не подведи, доведи дело до конца. </vt:lpstr>
      <vt:lpstr>Самопроверка 27:9+9=12 36-18:3=30 45-9 *4=9 63+3*9=90 20-2*8=4 27:3+6=15</vt:lpstr>
      <vt:lpstr>Презентация PowerPoint</vt:lpstr>
      <vt:lpstr> Памятка по выполнению  упражнения по русскому языку. 1.Найди упражнение в учебнике. 2.Внимательно прочитай задание к упражнению. 3.Вспомни правила, которые нужно знать. 4.Пиши, не торопясь,  не отвлекайся. 5.Прочитай написанное, сверь с текстом учебника. 6.Замеченные ошибки аккуратно исправь. 7.Проверь, правильно ли выполнено задание.  </vt:lpstr>
      <vt:lpstr> ПРИСТАВКА – часть слова, которая стоит перед корнем. Приставка служит для образования новых слов: - убежать, вбежать, побежать, добежать.  Чтобы найти в слове приставку: 1. Подобрать однокоренные слова и найти общую часть – корень.  2. Выделить корень и найти часть слова, которая стоит перед корнем – приставку.  3. Выделить приставку.   </vt:lpstr>
      <vt:lpstr>Самопроверка Окрасила – покрасила, докрасила, выкрасила; Позолотой – подзолотить,  озолотить, перезолотить Облетает – вылетает, подлетает, отлетает.</vt:lpstr>
      <vt:lpstr>Рефлексия</vt:lpstr>
      <vt:lpstr>ФЮМВУОВАЛКНОСЧДЕВЦТЖЫ</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Самоподготовка в ГПД</dc:title>
  <dc:creator>ДИАНА</dc:creator>
  <cp:lastModifiedBy>Администратор</cp:lastModifiedBy>
  <cp:revision>26</cp:revision>
  <dcterms:created xsi:type="dcterms:W3CDTF">2018-01-15T07:00:15Z</dcterms:created>
  <dcterms:modified xsi:type="dcterms:W3CDTF">2018-03-21T07:25:08Z</dcterms:modified>
</cp:coreProperties>
</file>