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8" r:id="rId11"/>
    <p:sldId id="264" r:id="rId12"/>
    <p:sldId id="265" r:id="rId13"/>
    <p:sldId id="266" r:id="rId14"/>
    <p:sldId id="269" r:id="rId15"/>
    <p:sldId id="268" r:id="rId16"/>
    <p:sldId id="274" r:id="rId17"/>
    <p:sldId id="273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dLbls>
            <c:dLbl>
              <c:idx val="0"/>
              <c:layout>
                <c:manualLayout>
                  <c:x val="-3.8580246913580245E-2"/>
                  <c:y val="-0.226244343891402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200" b="1" i="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Брестская область</c:v>
                </c:pt>
                <c:pt idx="1">
                  <c:v>Минская бласть</c:v>
                </c:pt>
                <c:pt idx="2">
                  <c:v>Витебская область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9444590259550889"/>
          <c:y val="0.22277431384425367"/>
          <c:w val="0.34536891221930593"/>
          <c:h val="0.40915713590099878"/>
        </c:manualLayout>
      </c:layout>
      <c:overlay val="0"/>
      <c:txPr>
        <a:bodyPr/>
        <a:lstStyle/>
        <a:p>
          <a:pPr>
            <a:defRPr sz="2200" b="1" i="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A0A35-BB59-40A0-BB34-7008FBDB12C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DB596-F665-4939-9761-77DB288088E6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3E04F-7D50-4A53-A806-1A73BF392AC4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FDA10-5C2F-48E1-A610-AFD5F8AA1E92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58FFE-2F32-4640-B011-0734E808C477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2EDA7-62B2-4ECC-9469-C864AB5A1079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18D75-4094-4313-BC60-467CC906A20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62B00-E06D-40CE-93FD-9A1BF5E44521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1013A-C445-4400-8E33-F3594800235D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F2FAC-298C-4B0F-B84F-EB1A10A5332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2B530-ADDE-4582-AB2E-D6974B6D2BA0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BBC94C-B046-43E7-8B5E-531986586857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548680"/>
            <a:ext cx="8920191" cy="2979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Опыт реализации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инновационного проекта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«Внедрение модели сопровождения интеллектуально одаренной молодежи 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 процессе ее профессионального становления»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6443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</a:t>
            </a:r>
            <a:endParaRPr lang="ru-RU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2427" y="764704"/>
            <a:ext cx="70567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диагностика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19346" y="1404857"/>
            <a:ext cx="7056784" cy="56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интеллектуально одаренных и высокомотивированных учащихся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19346" y="2248528"/>
            <a:ext cx="70567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банка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 одаренных и высокомотивированных учащихся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62058" y="1124744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763483" y="1972537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009783" y="2824592"/>
            <a:ext cx="792088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85861" y="2760542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652120" y="2810319"/>
            <a:ext cx="648072" cy="2968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914400" y="2968608"/>
            <a:ext cx="2095383" cy="534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гуманитарное направление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427428" y="3048543"/>
            <a:ext cx="2664296" cy="6218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естественнонаучное направление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372200" y="2968608"/>
            <a:ext cx="2303009" cy="621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направление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27584" y="4149080"/>
            <a:ext cx="8136903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Инвариантная технологическая карта траектории развития интеллектуально одаренных и высокомотивированных учащихся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785861" y="3670433"/>
            <a:ext cx="16055" cy="4786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707333" y="6116240"/>
            <a:ext cx="552807" cy="2034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6590813" y="6122644"/>
            <a:ext cx="553452" cy="2567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947738" y="5301208"/>
            <a:ext cx="16055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3286185" y="5719944"/>
            <a:ext cx="3302039" cy="80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образовательная программа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236296" y="5897399"/>
            <a:ext cx="2043018" cy="963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Тьюторское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23528" y="5897399"/>
            <a:ext cx="2304256" cy="963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8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643192" cy="720080"/>
          </a:xfrm>
        </p:spPr>
        <p:txBody>
          <a:bodyPr/>
          <a:lstStyle/>
          <a:p>
            <a:pPr lvl="0" algn="l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прогнозирования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68829"/>
              </p:ext>
            </p:extLst>
          </p:nvPr>
        </p:nvGraphicFramePr>
        <p:xfrm>
          <a:off x="827584" y="1196753"/>
          <a:ext cx="8316416" cy="5764701"/>
        </p:xfrm>
        <a:graphic>
          <a:graphicData uri="http://schemas.openxmlformats.org/drawingml/2006/table">
            <a:tbl>
              <a:tblPr/>
              <a:tblGrid>
                <a:gridCol w="2232248"/>
                <a:gridCol w="2808312"/>
                <a:gridCol w="3275856"/>
              </a:tblGrid>
              <a:tr h="43204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Данные об участниках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Учащийся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Наставник/Тьютор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ИОМ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Иванов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Юрий, 15 лет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Петрова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Нина Михайловна….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Проблемно-ориентированная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характеристика учащегося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Предпочтения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области обучения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...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 меня лучше других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получается…  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Испытываю трудности …..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Здоров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Тип темперамента – сангвиник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Ярко развиты способности к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...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Обладает низкой мотивацией к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обучению….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61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Профессиональные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склонности, 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степень готовности к профессиональному самоопределению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Увлекаюсь...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Предпочтения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отдаю инженерным специальностям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Предложения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тьютора: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запросы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Хотел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бы за учебный год научиться/освоить….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Предложения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тьютора: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70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Ожидаемые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результаты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Освоение навыков...</a:t>
                      </a: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коммуникативных навыков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Предложения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тьютора:</a:t>
                      </a:r>
                    </a:p>
                  </a:txBody>
                  <a:tcPr marL="48392" marR="48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88832" cy="706090"/>
          </a:xfrm>
        </p:spPr>
        <p:txBody>
          <a:bodyPr/>
          <a:lstStyle/>
          <a:p>
            <a:pPr lvl="0"/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образовательный маршрут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033171"/>
              </p:ext>
            </p:extLst>
          </p:nvPr>
        </p:nvGraphicFramePr>
        <p:xfrm>
          <a:off x="827583" y="1196182"/>
          <a:ext cx="8136904" cy="4907788"/>
        </p:xfrm>
        <a:graphic>
          <a:graphicData uri="http://schemas.openxmlformats.org/drawingml/2006/table">
            <a:tbl>
              <a:tblPr/>
              <a:tblGrid>
                <a:gridCol w="410827"/>
                <a:gridCol w="1461382"/>
                <a:gridCol w="1944216"/>
                <a:gridCol w="1872208"/>
                <a:gridCol w="1080120"/>
                <a:gridCol w="1368151"/>
              </a:tblGrid>
              <a:tr h="46430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Образова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тельные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ресурсы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Формирующиеся компетенции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Организационно-педагогические условия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Период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реализа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ции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Образова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тельный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продукт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789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Школа/гимназия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Учебно-познавательная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компетенция (освоит            согласно индивидуальному учебному плану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Коммуникативная компетенция (разовьет умение общаться со сверстниками   )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Занятие 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классе: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по индивидуальному учебному 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плану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Самостоятельное изучение:           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течение учебного года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Средний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балл   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Достижения на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олимпиадах конкурсах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Навыки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общения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Дружеские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связи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Научное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общество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Интеллект»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Проектно-исследовательская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компетенция (освоит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… 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Групповые 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занятия: 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Разработка 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проекта        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Разработан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проект  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4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Музей   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Галерея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Общекультурная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компетенция (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ознакомится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 творчеством русских художников XIX века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Написана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статья в школьной газете     </a:t>
                      </a: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241714" y="4797152"/>
            <a:ext cx="728939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41714" y="2815987"/>
            <a:ext cx="728939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8304" y="692696"/>
            <a:ext cx="72728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272808" cy="5832648"/>
          </a:xfrm>
        </p:spPr>
        <p:txBody>
          <a:bodyPr/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инвариантная карта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маршрут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продукт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758522" y="17008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758522" y="379785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010024" y="2139683"/>
            <a:ext cx="3744416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компетенции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А.В. Хуторскому)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92458" y="332656"/>
            <a:ext cx="245946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Учебно-познавательные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1515948"/>
            <a:ext cx="24482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Ценностно-смысловые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65388" y="4077072"/>
            <a:ext cx="24985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5143051"/>
            <a:ext cx="33843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Социально-трудовые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5143051"/>
            <a:ext cx="3146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Самосовершенствования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46568" y="4073554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1517258"/>
            <a:ext cx="25922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74800" y="332656"/>
            <a:ext cx="25922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Общекультурные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05228" y="1772816"/>
            <a:ext cx="4115244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Учебно-познавательные компетенции: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олимпиадах, конференциях, интеллектуальных конкурсах;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своей деятельности;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реализации инновационного проекта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827584" y="1592796"/>
            <a:ext cx="3643338" cy="435771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4930" y="2063307"/>
            <a:ext cx="1928646" cy="34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реализации инновационного проекта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827584" y="1700808"/>
            <a:ext cx="3643338" cy="435771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4930" y="2171319"/>
            <a:ext cx="1928646" cy="34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705228" y="1772816"/>
            <a:ext cx="4115244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Ценностно-смысловые компетенции: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своих возможностей;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к приобретению знаний;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личностный рост;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профильных предметов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4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реализации инновационного проекта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971600" y="1700808"/>
            <a:ext cx="3643338" cy="435771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946" y="2171319"/>
            <a:ext cx="1928646" cy="34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705228" y="1772816"/>
            <a:ext cx="4115244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 компетенции: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конкурсах, мероприятиях;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жить и работать в коллективе;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социокультурными объектами</a:t>
            </a:r>
          </a:p>
        </p:txBody>
      </p:sp>
    </p:spTree>
    <p:extLst>
      <p:ext uri="{BB962C8B-B14F-4D97-AF65-F5344CB8AC3E}">
        <p14:creationId xmlns:p14="http://schemas.microsoft.com/office/powerpoint/2010/main" val="14801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реализации инновационного проекта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971600" y="1700808"/>
            <a:ext cx="3643338" cy="435771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946" y="2171319"/>
            <a:ext cx="1928646" cy="34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705228" y="1772816"/>
            <a:ext cx="4259260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личностного самосовершенствования: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адекватная самооценка;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здоровьесбережение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сотрудничеству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Блок-схема: узел 15"/>
          <p:cNvSpPr/>
          <p:nvPr/>
        </p:nvSpPr>
        <p:spPr>
          <a:xfrm>
            <a:off x="2714612" y="2398650"/>
            <a:ext cx="3643338" cy="435771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Выноска-облако 12"/>
          <p:cNvSpPr/>
          <p:nvPr/>
        </p:nvSpPr>
        <p:spPr>
          <a:xfrm rot="412351">
            <a:off x="1071538" y="2500306"/>
            <a:ext cx="914400" cy="612648"/>
          </a:xfrm>
          <a:prstGeom prst="cloudCallout">
            <a:avLst/>
          </a:prstGeom>
          <a:scene3d>
            <a:camera prst="orthographicFront">
              <a:rot lat="0" lon="5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868498"/>
            <a:ext cx="1928826" cy="341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Выноска-облако 11"/>
          <p:cNvSpPr/>
          <p:nvPr/>
        </p:nvSpPr>
        <p:spPr>
          <a:xfrm flipH="1">
            <a:off x="1186367" y="1556792"/>
            <a:ext cx="3698321" cy="144247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знаю, как применить свои знания, умения, навыки!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4355976" y="1960012"/>
            <a:ext cx="2576130" cy="12144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знаю, кем я хочу стать!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-облако 9"/>
          <p:cNvSpPr/>
          <p:nvPr/>
        </p:nvSpPr>
        <p:spPr>
          <a:xfrm flipH="1">
            <a:off x="539552" y="88690"/>
            <a:ext cx="3169608" cy="12443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умею общаться со сверстниками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5220072" y="14854"/>
            <a:ext cx="3894361" cy="198886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выбрал профессию в соответствии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своими способностями и склонностями!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3571868" y="88690"/>
            <a:ext cx="2248778" cy="140267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буду успешен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жизни!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Блок-схема: узел 15"/>
          <p:cNvSpPr/>
          <p:nvPr/>
        </p:nvSpPr>
        <p:spPr>
          <a:xfrm>
            <a:off x="2714612" y="2398650"/>
            <a:ext cx="3643338" cy="435771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Выноска-облако 10"/>
          <p:cNvSpPr/>
          <p:nvPr/>
        </p:nvSpPr>
        <p:spPr>
          <a:xfrm>
            <a:off x="5882053" y="610010"/>
            <a:ext cx="3232380" cy="151216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профессии сегодня востребованы?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Выноска-облако 12"/>
          <p:cNvSpPr/>
          <p:nvPr/>
        </p:nvSpPr>
        <p:spPr>
          <a:xfrm rot="412351">
            <a:off x="1071538" y="2500306"/>
            <a:ext cx="914400" cy="612648"/>
          </a:xfrm>
          <a:prstGeom prst="cloudCallout">
            <a:avLst/>
          </a:prstGeom>
          <a:scene3d>
            <a:camera prst="orthographicFront">
              <a:rot lat="0" lon="5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868498"/>
            <a:ext cx="1928826" cy="341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Выноска-облако 14"/>
          <p:cNvSpPr/>
          <p:nvPr/>
        </p:nvSpPr>
        <p:spPr>
          <a:xfrm>
            <a:off x="4067944" y="133315"/>
            <a:ext cx="2248778" cy="140267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добиться успеха в жизни?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 flipH="1">
            <a:off x="1186368" y="1556792"/>
            <a:ext cx="3698321" cy="144247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ли я применить свои знания, умения и навыки в жизни?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4355976" y="1960012"/>
            <a:ext cx="2576130" cy="12144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 я хочу стать?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-облако 9"/>
          <p:cNvSpPr/>
          <p:nvPr/>
        </p:nvSpPr>
        <p:spPr>
          <a:xfrm flipH="1">
            <a:off x="1012259" y="133315"/>
            <a:ext cx="3169608" cy="12443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найти общий язык со сверстниками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>
          <a:xfrm>
            <a:off x="2915816" y="2276872"/>
            <a:ext cx="3643338" cy="435771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786058"/>
            <a:ext cx="1928646" cy="34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Выноска-облако 5"/>
          <p:cNvSpPr/>
          <p:nvPr/>
        </p:nvSpPr>
        <p:spPr>
          <a:xfrm>
            <a:off x="3131840" y="980728"/>
            <a:ext cx="5256584" cy="171451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Кто мне поможет?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6660232" y="76096"/>
            <a:ext cx="2430602" cy="138297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Родители?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Выноска-облако 7"/>
          <p:cNvSpPr/>
          <p:nvPr/>
        </p:nvSpPr>
        <p:spPr>
          <a:xfrm flipH="1">
            <a:off x="1595088" y="195290"/>
            <a:ext cx="2544864" cy="145213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Педагоги?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 flipH="1">
            <a:off x="4139952" y="-99392"/>
            <a:ext cx="2311133" cy="14508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Друзья?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187624" y="4357694"/>
            <a:ext cx="7416824" cy="1768469"/>
          </a:xfrm>
        </p:spPr>
        <p:txBody>
          <a:bodyPr>
            <a:normAutofit fontScale="97500"/>
          </a:bodyPr>
          <a:lstStyle/>
          <a:p>
            <a:pPr algn="just">
              <a:buNone/>
            </a:pPr>
            <a:r>
              <a:rPr lang="ru-RU" b="1" dirty="0" smtClean="0"/>
              <a:t>		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r>
              <a:rPr lang="ru-RU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англ. 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tutor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домашний учитель, репетитор, (школьный) наставник, опекун.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  <a14:imgEffect>
                      <a14:brightnessContrast bright="-2000" contrast="-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488" y="142852"/>
            <a:ext cx="338137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инновационного проекта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00200"/>
            <a:ext cx="7488832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модели сопровождения интеллектуально одаренной молодежи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процессе ее профессионального становления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1699358"/>
          </a:xfrm>
        </p:spPr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инновационного проекта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учреждениях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709795"/>
              </p:ext>
            </p:extLst>
          </p:nvPr>
        </p:nvGraphicFramePr>
        <p:xfrm>
          <a:off x="755576" y="1595214"/>
          <a:ext cx="8229600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9632" y="5620598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Ленинский район г. Бреста – гимназия №3, средние школы № 5, 18, 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571184" cy="1152128"/>
          </a:xfrm>
        </p:spPr>
        <p:txBody>
          <a:bodyPr/>
          <a:lstStyle/>
          <a:p>
            <a:pPr algn="l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84784"/>
            <a:ext cx="7560840" cy="482453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ключевых компетенций интеллектуально одарённых  и высокомотивированных учащихся посредством их психолого-педагогического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сопровождения в процессе профессионального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становления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способности и склонности учащихся;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инвариантную карту развития учащихся;</a:t>
            </a:r>
          </a:p>
          <a:p>
            <a:pPr algn="just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образовательные маршруты  развития ключевых компетенций учащихся;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обобщить опыт работы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6443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</a:t>
            </a:r>
            <a:endParaRPr lang="ru-RU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4895" y="980728"/>
            <a:ext cx="70567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диагностика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36649" y="1700808"/>
            <a:ext cx="7056784" cy="56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интеллектуально одаренных и высокомотивированных учащихся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41763" y="2564904"/>
            <a:ext cx="70567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банка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 одаренных и высокомотивированных учащихся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66320" y="1412776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762058" y="2276872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987824" y="3140968"/>
            <a:ext cx="792088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62058" y="3140968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652120" y="3132196"/>
            <a:ext cx="648072" cy="2968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914400" y="3398945"/>
            <a:ext cx="2095383" cy="534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Гуманитарное направление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429910" y="3431310"/>
            <a:ext cx="2664296" cy="6218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Естественнонаучное направление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17462" y="3431310"/>
            <a:ext cx="2303009" cy="621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направление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942345"/>
              </p:ext>
            </p:extLst>
          </p:nvPr>
        </p:nvGraphicFramePr>
        <p:xfrm>
          <a:off x="827584" y="2204864"/>
          <a:ext cx="8244408" cy="2376264"/>
        </p:xfrm>
        <a:graphic>
          <a:graphicData uri="http://schemas.openxmlformats.org/drawingml/2006/table">
            <a:tbl>
              <a:tblPr firstRow="1" firstCol="1" bandRow="1"/>
              <a:tblGrid>
                <a:gridCol w="864094"/>
                <a:gridCol w="1080120"/>
                <a:gridCol w="1152128"/>
                <a:gridCol w="1008114"/>
                <a:gridCol w="1047604"/>
                <a:gridCol w="896610"/>
                <a:gridCol w="1008112"/>
                <a:gridCol w="1187626"/>
              </a:tblGrid>
              <a:tr h="20162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коммуникативная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социально-трудовая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общекультурная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личностного самосовершенствования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информационная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ценностно-смысловая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учебно-познавательная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проектно-исследовательская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92%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81%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58%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79%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62%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777" marR="54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 bwMode="auto">
          <a:xfrm>
            <a:off x="1115616" y="274638"/>
            <a:ext cx="7571184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развития компетенций учащегося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71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27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027</Template>
  <TotalTime>450</TotalTime>
  <Words>517</Words>
  <Application>Microsoft Office PowerPoint</Application>
  <PresentationFormat>Экран (4:3)</PresentationFormat>
  <Paragraphs>213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027</vt:lpstr>
      <vt:lpstr>Опыт реализации  инновационного проекта    «Внедрение модели сопровождения интеллектуально одаренной молодежи  в процессе ее профессионального становления»</vt:lpstr>
      <vt:lpstr>Презентация PowerPoint</vt:lpstr>
      <vt:lpstr>Презентация PowerPoint</vt:lpstr>
      <vt:lpstr>Презентация PowerPoint</vt:lpstr>
      <vt:lpstr>Тема инновационного проекта</vt:lpstr>
      <vt:lpstr>Реализация инновационного проекта  в учреждениях образования  Республики Беларусь</vt:lpstr>
      <vt:lpstr>Цель :</vt:lpstr>
      <vt:lpstr>Модель</vt:lpstr>
      <vt:lpstr>Уровень развития компетенций учащегося</vt:lpstr>
      <vt:lpstr>Модель</vt:lpstr>
      <vt:lpstr>Карта прогнозирования </vt:lpstr>
      <vt:lpstr>Индивидуальный образовательный маршрут</vt:lpstr>
      <vt:lpstr>   инвариантная карта   индивидуальный маршрут      образовательный продукт </vt:lpstr>
      <vt:lpstr>Презентация PowerPoint</vt:lpstr>
      <vt:lpstr>Результативность реализации инновационного проекта</vt:lpstr>
      <vt:lpstr>Результативность реализации инновационного проекта</vt:lpstr>
      <vt:lpstr>Результативность реализации инновационного проекта</vt:lpstr>
      <vt:lpstr>Результативность реализации инновационного проекта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реализации  инновационного проекта  «Внедрение модели сопровождения интеллектуально одаренной молодежи  в процессе ее профессионального становления»</dc:title>
  <dc:creator>=)</dc:creator>
  <cp:lastModifiedBy>Админ</cp:lastModifiedBy>
  <cp:revision>49</cp:revision>
  <dcterms:created xsi:type="dcterms:W3CDTF">2016-05-05T10:53:49Z</dcterms:created>
  <dcterms:modified xsi:type="dcterms:W3CDTF">2016-05-05T19:14:26Z</dcterms:modified>
</cp:coreProperties>
</file>