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8" r:id="rId11"/>
    <p:sldId id="264" r:id="rId12"/>
    <p:sldId id="265" r:id="rId13"/>
    <p:sldId id="266" r:id="rId14"/>
    <p:sldId id="269" r:id="rId15"/>
    <p:sldId id="268" r:id="rId16"/>
    <p:sldId id="274" r:id="rId17"/>
    <p:sldId id="273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2</c:v>
                </c:pt>
              </c:strCache>
            </c:strRef>
          </c:tx>
          <c:dLbls>
            <c:dLbl>
              <c:idx val="0"/>
              <c:layout>
                <c:manualLayout>
                  <c:x val="-3.8580246913580245E-2"/>
                  <c:y val="-0.2262443438914027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 b="1" i="0"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Брестская область</c:v>
                </c:pt>
                <c:pt idx="1">
                  <c:v>Минская бласть</c:v>
                </c:pt>
                <c:pt idx="2">
                  <c:v>Витебская область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</c:v>
                </c:pt>
                <c:pt idx="1">
                  <c:v>6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9444590259550889"/>
          <c:y val="0.22277431384425367"/>
          <c:w val="0.34536891221930593"/>
          <c:h val="0.40915713590099878"/>
        </c:manualLayout>
      </c:layout>
      <c:overlay val="0"/>
      <c:txPr>
        <a:bodyPr/>
        <a:lstStyle/>
        <a:p>
          <a:pPr>
            <a:defRPr sz="2200" b="1" i="0" baseline="0">
              <a:latin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A0A35-BB59-40A0-BB34-7008FBDB12C5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DB596-F665-4939-9761-77DB288088E6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3E04F-7D50-4A53-A806-1A73BF392AC4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FDA10-5C2F-48E1-A610-AFD5F8AA1E92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58FFE-2F32-4640-B011-0734E808C477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2EDA7-62B2-4ECC-9469-C864AB5A1079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18D75-4094-4313-BC60-467CC906A205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62B00-E06D-40CE-93FD-9A1BF5E44521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1013A-C445-4400-8E33-F3594800235D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F2FAC-298C-4B0F-B84F-EB1A10A53328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2B530-ADDE-4582-AB2E-D6974B6D2BA0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4BBC94C-B046-43E7-8B5E-531986586857}" type="slidenum">
              <a:rPr lang="ru-RU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548680"/>
            <a:ext cx="8920191" cy="29797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Опыт реализации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инновационного проекта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«Внедрение модели сопровождения интеллектуально одаренной молодежи </a:t>
            </a:r>
            <a:br>
              <a:rPr lang="ru-RU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 процессе ее профессионального становления»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6443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</a:t>
            </a:r>
            <a:endParaRPr lang="ru-RU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72427" y="764704"/>
            <a:ext cx="705678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Психолого-педагогическая диагностика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19346" y="1404857"/>
            <a:ext cx="7056784" cy="56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интеллектуально одаренных и высокомотивированных учащихся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19346" y="2248528"/>
            <a:ext cx="70567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банка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интеллектуально одаренных и высокомотивированных учащихся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762058" y="1124744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763483" y="1972537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3009783" y="2824592"/>
            <a:ext cx="792088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785861" y="2760542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652120" y="2810319"/>
            <a:ext cx="648072" cy="2968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914400" y="2968608"/>
            <a:ext cx="2095383" cy="5341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гуманитарное направление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427428" y="3048543"/>
            <a:ext cx="2664296" cy="6218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естественнонаучное направление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372200" y="2968608"/>
            <a:ext cx="2303009" cy="6218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творческое направление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827584" y="4149080"/>
            <a:ext cx="8136903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Инвариантная технологическая карта траектории развития интеллектуально одаренных и высокомотивированных учащихся 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785861" y="3670433"/>
            <a:ext cx="16055" cy="4786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2707333" y="6116240"/>
            <a:ext cx="552807" cy="20341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 flipV="1">
            <a:off x="6590813" y="6122644"/>
            <a:ext cx="553452" cy="2567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947738" y="5301208"/>
            <a:ext cx="16055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кругленный прямоугольник 28"/>
          <p:cNvSpPr/>
          <p:nvPr/>
        </p:nvSpPr>
        <p:spPr>
          <a:xfrm>
            <a:off x="3286185" y="5719944"/>
            <a:ext cx="3302039" cy="80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образовательная программа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236296" y="5897399"/>
            <a:ext cx="2043018" cy="963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Тьюторское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23528" y="5897399"/>
            <a:ext cx="2304256" cy="963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сопровождение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85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643192" cy="720080"/>
          </a:xfrm>
        </p:spPr>
        <p:txBody>
          <a:bodyPr/>
          <a:lstStyle/>
          <a:p>
            <a:pPr lvl="0" algn="l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прогнозирования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268829"/>
              </p:ext>
            </p:extLst>
          </p:nvPr>
        </p:nvGraphicFramePr>
        <p:xfrm>
          <a:off x="827584" y="1196753"/>
          <a:ext cx="8316416" cy="5764701"/>
        </p:xfrm>
        <a:graphic>
          <a:graphicData uri="http://schemas.openxmlformats.org/drawingml/2006/table">
            <a:tbl>
              <a:tblPr/>
              <a:tblGrid>
                <a:gridCol w="2232248"/>
                <a:gridCol w="2808312"/>
                <a:gridCol w="3275856"/>
              </a:tblGrid>
              <a:tr h="43204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Данные об участниках 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92" marR="48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Учащийся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92" marR="48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Наставник/Тьютор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L="48392" marR="48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ИОМ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92" marR="48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Иванов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Юрий, 15 лет</a:t>
                      </a:r>
                    </a:p>
                  </a:txBody>
                  <a:tcPr marL="48392" marR="48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Петрова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Нина Михайловна….</a:t>
                      </a:r>
                    </a:p>
                  </a:txBody>
                  <a:tcPr marL="48392" marR="48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Проблемно-ориентированная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характеристика учащегося</a:t>
                      </a:r>
                    </a:p>
                  </a:txBody>
                  <a:tcPr marL="48392" marR="48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Предпочтения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области обучения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...</a:t>
                      </a: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 меня лучше других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получается…  </a:t>
                      </a: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 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Испытываю трудности …..</a:t>
                      </a:r>
                    </a:p>
                  </a:txBody>
                  <a:tcPr marL="48392" marR="48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Здоров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Тип темперамента – сангвиник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Ярко развиты способности к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...</a:t>
                      </a: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Обладает низкой мотивацией к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обучению….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92" marR="48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61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Профессиональные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склонности, </a:t>
                      </a: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степень готовности к профессиональному самоопределению</a:t>
                      </a:r>
                    </a:p>
                  </a:txBody>
                  <a:tcPr marL="48392" marR="48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Увлекаюсь...</a:t>
                      </a: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Предпочтения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отдаю инженерным специальностям</a:t>
                      </a:r>
                    </a:p>
                  </a:txBody>
                  <a:tcPr marL="48392" marR="48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Предложения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тьютора:</a:t>
                      </a:r>
                    </a:p>
                  </a:txBody>
                  <a:tcPr marL="48392" marR="48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Образовательные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запросы</a:t>
                      </a:r>
                    </a:p>
                  </a:txBody>
                  <a:tcPr marL="48392" marR="48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Хотел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бы за учебный год научиться/освоить….</a:t>
                      </a:r>
                    </a:p>
                  </a:txBody>
                  <a:tcPr marL="48392" marR="48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Предложения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тьютора:</a:t>
                      </a:r>
                    </a:p>
                  </a:txBody>
                  <a:tcPr marL="48392" marR="48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370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Ожидаемые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результаты</a:t>
                      </a:r>
                    </a:p>
                  </a:txBody>
                  <a:tcPr marL="48392" marR="48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Освоение навыков...</a:t>
                      </a: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коммуникативных навыков</a:t>
                      </a:r>
                    </a:p>
                  </a:txBody>
                  <a:tcPr marL="48392" marR="48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Предложения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тьютора:</a:t>
                      </a:r>
                    </a:p>
                  </a:txBody>
                  <a:tcPr marL="48392" marR="483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488832" cy="706090"/>
          </a:xfrm>
        </p:spPr>
        <p:txBody>
          <a:bodyPr/>
          <a:lstStyle/>
          <a:p>
            <a:pPr lvl="0"/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образовательный маршрут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033171"/>
              </p:ext>
            </p:extLst>
          </p:nvPr>
        </p:nvGraphicFramePr>
        <p:xfrm>
          <a:off x="827583" y="1196182"/>
          <a:ext cx="8136904" cy="4907788"/>
        </p:xfrm>
        <a:graphic>
          <a:graphicData uri="http://schemas.openxmlformats.org/drawingml/2006/table">
            <a:tbl>
              <a:tblPr/>
              <a:tblGrid>
                <a:gridCol w="410827"/>
                <a:gridCol w="1461382"/>
                <a:gridCol w="1944216"/>
                <a:gridCol w="1872208"/>
                <a:gridCol w="1080120"/>
                <a:gridCol w="1368151"/>
              </a:tblGrid>
              <a:tr h="46430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Образова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тельные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ресурсы</a:t>
                      </a: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Формирующиеся компетенции</a:t>
                      </a: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Организационно-педагогические условия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Период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реализа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ции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Образова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тельный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продукт</a:t>
                      </a: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789">
                <a:tc row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Школа/гимназия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Учебно-познавательная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компетенция (освоит            согласно индивидуальному учебному плану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Коммуникативная компетенция (разовьет умение общаться со сверстниками   )</a:t>
                      </a: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b="1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Занятие </a:t>
                      </a:r>
                      <a:r>
                        <a:rPr lang="ru-RU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классе: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по индивидуальному учебному 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плану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b="1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Самостоятельное изучение:           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течение учебного года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Средний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балл   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 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Достижения на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олимпиадах конкурсах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Навыки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общения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Дружеские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связи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Научное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общество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Интеллект»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Проектно-исследовательская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компетенция (освоит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… 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b="1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Групповые </a:t>
                      </a:r>
                      <a:r>
                        <a:rPr lang="ru-RU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занятия: </a:t>
                      </a:r>
                      <a:endParaRPr lang="ru-RU" sz="1800" b="1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b="1" i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Разработка </a:t>
                      </a:r>
                      <a:r>
                        <a:rPr lang="ru-RU" sz="1800" b="1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проекта         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Разработан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проект  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4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Музей   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   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Галерея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Общекультурная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компетенция (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ознакомится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 творчеством русских художников XIX века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Написана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статья в школьной газете     </a:t>
                      </a: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241714" y="4797152"/>
            <a:ext cx="728939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41714" y="2815987"/>
            <a:ext cx="728939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58304" y="692696"/>
            <a:ext cx="727280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272808" cy="5832648"/>
          </a:xfrm>
        </p:spPr>
        <p:txBody>
          <a:bodyPr/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инвариантная карта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маршрут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продукт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758522" y="170080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758522" y="379785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010024" y="2139683"/>
            <a:ext cx="3744416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компетенции </a:t>
            </a:r>
          </a:p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А.В. Хуторскому)</a:t>
            </a:r>
            <a:endParaRPr lang="ru-RU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92458" y="332656"/>
            <a:ext cx="245946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Учебно-познавательные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1515948"/>
            <a:ext cx="24482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Ценностно-смысловые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65388" y="4077072"/>
            <a:ext cx="24985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5143051"/>
            <a:ext cx="33843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Социально-трудовые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36096" y="5143051"/>
            <a:ext cx="314664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Самосовершенствования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46568" y="4073554"/>
            <a:ext cx="25202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00192" y="1517258"/>
            <a:ext cx="25922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74800" y="332656"/>
            <a:ext cx="25922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Общекультурные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705228" y="1772816"/>
            <a:ext cx="4115244" cy="4032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Учебно-познавательные компетенции:</a:t>
            </a:r>
          </a:p>
          <a:p>
            <a:pPr algn="ctr"/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обученности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олимпиадах, конференциях, интеллектуальных конкурсах;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своей деятельности;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реализации инновационного проекта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827584" y="1592796"/>
            <a:ext cx="3643338" cy="4357718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4930" y="2063307"/>
            <a:ext cx="1928646" cy="34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реализации инновационного проекта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827584" y="1700808"/>
            <a:ext cx="3643338" cy="4357718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4930" y="2171319"/>
            <a:ext cx="1928646" cy="34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4705228" y="1772816"/>
            <a:ext cx="4115244" cy="4032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Ценностно-смысловые компетенции:</a:t>
            </a:r>
          </a:p>
          <a:p>
            <a:pPr algn="ctr"/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своих возможностей;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к приобретению знаний;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личностный рост;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профильных предметов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41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реализации инновационного проекта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971600" y="1700808"/>
            <a:ext cx="3643338" cy="4357718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946" y="2171319"/>
            <a:ext cx="1928646" cy="34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4705228" y="1772816"/>
            <a:ext cx="4115244" cy="4032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  компетенции:</a:t>
            </a:r>
          </a:p>
          <a:p>
            <a:pPr algn="ctr"/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конкурсах, мероприятиях;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жить и работать в коллективе;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социокультурными объектами</a:t>
            </a:r>
          </a:p>
        </p:txBody>
      </p:sp>
    </p:spTree>
    <p:extLst>
      <p:ext uri="{BB962C8B-B14F-4D97-AF65-F5344CB8AC3E}">
        <p14:creationId xmlns:p14="http://schemas.microsoft.com/office/powerpoint/2010/main" val="148010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реализации инновационного проекта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971600" y="1700808"/>
            <a:ext cx="3643338" cy="4357718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946" y="2171319"/>
            <a:ext cx="1928646" cy="34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4705228" y="1772816"/>
            <a:ext cx="4259260" cy="4032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личностного самосовершенствования:</a:t>
            </a:r>
          </a:p>
          <a:p>
            <a:pPr algn="ctr"/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адекватная самооценка;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самостоятельность;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здоровьесбережение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к сотрудничеству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49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Блок-схема: узел 15"/>
          <p:cNvSpPr/>
          <p:nvPr/>
        </p:nvSpPr>
        <p:spPr>
          <a:xfrm>
            <a:off x="2714612" y="2398650"/>
            <a:ext cx="3643338" cy="4357718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Выноска-облако 12"/>
          <p:cNvSpPr/>
          <p:nvPr/>
        </p:nvSpPr>
        <p:spPr>
          <a:xfrm rot="412351">
            <a:off x="1071538" y="2500306"/>
            <a:ext cx="914400" cy="612648"/>
          </a:xfrm>
          <a:prstGeom prst="cloudCallout">
            <a:avLst/>
          </a:prstGeom>
          <a:scene3d>
            <a:camera prst="orthographicFront">
              <a:rot lat="0" lon="54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2868498"/>
            <a:ext cx="1928826" cy="3418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Выноска-облако 11"/>
          <p:cNvSpPr/>
          <p:nvPr/>
        </p:nvSpPr>
        <p:spPr>
          <a:xfrm flipH="1">
            <a:off x="1186367" y="1556792"/>
            <a:ext cx="3698321" cy="144247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знаю, как применить свои знания, умения, навыки!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4355976" y="1960012"/>
            <a:ext cx="2576130" cy="121444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знаю, кем я хочу стать!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Выноска-облако 9"/>
          <p:cNvSpPr/>
          <p:nvPr/>
        </p:nvSpPr>
        <p:spPr>
          <a:xfrm flipH="1">
            <a:off x="539552" y="88690"/>
            <a:ext cx="3169608" cy="124437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умею общаться со сверстниками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5220072" y="14854"/>
            <a:ext cx="3894361" cy="198886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выбрал профессию в соответствии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своими способностями и склонностями! 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Выноска-облако 14"/>
          <p:cNvSpPr/>
          <p:nvPr/>
        </p:nvSpPr>
        <p:spPr>
          <a:xfrm>
            <a:off x="3571868" y="88690"/>
            <a:ext cx="2248778" cy="140267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буду успешен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жизни!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73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Блок-схема: узел 15"/>
          <p:cNvSpPr/>
          <p:nvPr/>
        </p:nvSpPr>
        <p:spPr>
          <a:xfrm>
            <a:off x="2714612" y="2398650"/>
            <a:ext cx="3643338" cy="4357718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Выноска-облако 10"/>
          <p:cNvSpPr/>
          <p:nvPr/>
        </p:nvSpPr>
        <p:spPr>
          <a:xfrm>
            <a:off x="5882053" y="610010"/>
            <a:ext cx="3232380" cy="151216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профессии сегодня востребованы?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Выноска-облако 12"/>
          <p:cNvSpPr/>
          <p:nvPr/>
        </p:nvSpPr>
        <p:spPr>
          <a:xfrm rot="412351">
            <a:off x="1071538" y="2500306"/>
            <a:ext cx="914400" cy="612648"/>
          </a:xfrm>
          <a:prstGeom prst="cloudCallout">
            <a:avLst/>
          </a:prstGeom>
          <a:scene3d>
            <a:camera prst="orthographicFront">
              <a:rot lat="0" lon="54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2868498"/>
            <a:ext cx="1928826" cy="3418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Выноска-облако 14"/>
          <p:cNvSpPr/>
          <p:nvPr/>
        </p:nvSpPr>
        <p:spPr>
          <a:xfrm>
            <a:off x="4067944" y="133315"/>
            <a:ext cx="2248778" cy="140267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добиться успеха в жизни?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Выноска-облако 11"/>
          <p:cNvSpPr/>
          <p:nvPr/>
        </p:nvSpPr>
        <p:spPr>
          <a:xfrm flipH="1">
            <a:off x="1186368" y="1556792"/>
            <a:ext cx="3698321" cy="144247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 ли я применить свои знания, умения и навыки в жизни?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4355976" y="1960012"/>
            <a:ext cx="2576130" cy="121444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Кем я хочу стать?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Выноска-облако 9"/>
          <p:cNvSpPr/>
          <p:nvPr/>
        </p:nvSpPr>
        <p:spPr>
          <a:xfrm flipH="1">
            <a:off x="1012259" y="133315"/>
            <a:ext cx="3169608" cy="124437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найти общий язык со сверстниками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узел 4"/>
          <p:cNvSpPr/>
          <p:nvPr/>
        </p:nvSpPr>
        <p:spPr>
          <a:xfrm>
            <a:off x="2915816" y="2276872"/>
            <a:ext cx="3643338" cy="4357718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786058"/>
            <a:ext cx="1928646" cy="34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Выноска-облако 5"/>
          <p:cNvSpPr/>
          <p:nvPr/>
        </p:nvSpPr>
        <p:spPr>
          <a:xfrm>
            <a:off x="3131840" y="980728"/>
            <a:ext cx="5256584" cy="171451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Кто мне поможет?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6660232" y="76096"/>
            <a:ext cx="2430602" cy="138297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Родители?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Выноска-облако 7"/>
          <p:cNvSpPr/>
          <p:nvPr/>
        </p:nvSpPr>
        <p:spPr>
          <a:xfrm flipH="1">
            <a:off x="1595088" y="195290"/>
            <a:ext cx="2544864" cy="145213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Педагоги?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Выноска-облако 8"/>
          <p:cNvSpPr/>
          <p:nvPr/>
        </p:nvSpPr>
        <p:spPr>
          <a:xfrm flipH="1">
            <a:off x="4139952" y="-99392"/>
            <a:ext cx="2311133" cy="145082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Друзья?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187624" y="4357694"/>
            <a:ext cx="7416824" cy="1768469"/>
          </a:xfrm>
        </p:spPr>
        <p:txBody>
          <a:bodyPr>
            <a:normAutofit fontScale="97500"/>
          </a:bodyPr>
          <a:lstStyle/>
          <a:p>
            <a:pPr algn="just">
              <a:buNone/>
            </a:pPr>
            <a:r>
              <a:rPr lang="ru-RU" b="1" dirty="0" smtClean="0"/>
              <a:t>		</a:t>
            </a: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</a:t>
            </a:r>
            <a:r>
              <a:rPr lang="ru-RU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англ. </a:t>
            </a:r>
            <a:r>
              <a:rPr lang="ru-RU" sz="3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tutor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домашний учитель, репетитор, (школьный) наставник, опекун.</a:t>
            </a:r>
            <a:endParaRPr lang="ru-RU" sz="3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1000"/>
                    </a14:imgEffect>
                    <a14:imgEffect>
                      <a14:brightnessContrast bright="-2000" contrast="-8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857488" y="142852"/>
            <a:ext cx="3381375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инновационного проекта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600200"/>
            <a:ext cx="7488832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Внедрение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модели сопровождения интеллектуально одаренной молодежи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в процессе ее профессионального становления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1699358"/>
          </a:xfrm>
        </p:spPr>
        <p:txBody>
          <a:bodyPr/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инновационного проекта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учреждениях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Беларусь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7709795"/>
              </p:ext>
            </p:extLst>
          </p:nvPr>
        </p:nvGraphicFramePr>
        <p:xfrm>
          <a:off x="755576" y="1595214"/>
          <a:ext cx="8229600" cy="4210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59632" y="5620598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Ленинский район г. Бреста – гимназия №3, средние школы № 5, 18, 20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571184" cy="1152128"/>
          </a:xfrm>
        </p:spPr>
        <p:txBody>
          <a:bodyPr/>
          <a:lstStyle/>
          <a:p>
            <a:pPr algn="l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84784"/>
            <a:ext cx="7560840" cy="4824536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ключевых компетенций интеллектуально одарённых  и высокомотивированных учащихся посредством их психолого-педагогического 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сопровождения в процессе профессионального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становления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способности и склонности учащихся;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инвариантную карту развития учащихся;</a:t>
            </a:r>
          </a:p>
          <a:p>
            <a:pPr algn="just"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образовательные маршруты  развития ключевых компетенций учащихся;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обобщить опыт работы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6443"/>
            <a:ext cx="8229600" cy="1143000"/>
          </a:xfrm>
        </p:spPr>
        <p:txBody>
          <a:bodyPr/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</a:t>
            </a:r>
            <a:endParaRPr lang="ru-RU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4895" y="980728"/>
            <a:ext cx="705678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Психолого-педагогическая диагностика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36649" y="1700808"/>
            <a:ext cx="7056784" cy="567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интеллектуально одаренных и высокомотивированных учащихся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41763" y="2564904"/>
            <a:ext cx="70567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банка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интеллектуально одаренных и высокомотивированных учащихся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766320" y="1412776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762058" y="2276872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2987824" y="3140968"/>
            <a:ext cx="792088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762058" y="3140968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652120" y="3132196"/>
            <a:ext cx="648072" cy="2968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914400" y="3398945"/>
            <a:ext cx="2095383" cy="5341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Гуманитарное направление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429910" y="3431310"/>
            <a:ext cx="2664296" cy="6218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Естественнонаучное направление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517462" y="3431310"/>
            <a:ext cx="2303009" cy="6218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Творческое направление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942345"/>
              </p:ext>
            </p:extLst>
          </p:nvPr>
        </p:nvGraphicFramePr>
        <p:xfrm>
          <a:off x="827584" y="2204864"/>
          <a:ext cx="8244408" cy="2376264"/>
        </p:xfrm>
        <a:graphic>
          <a:graphicData uri="http://schemas.openxmlformats.org/drawingml/2006/table">
            <a:tbl>
              <a:tblPr firstRow="1" firstCol="1" bandRow="1"/>
              <a:tblGrid>
                <a:gridCol w="864094"/>
                <a:gridCol w="1080120"/>
                <a:gridCol w="1152128"/>
                <a:gridCol w="1008114"/>
                <a:gridCol w="1047604"/>
                <a:gridCol w="896610"/>
                <a:gridCol w="1008112"/>
                <a:gridCol w="1187626"/>
              </a:tblGrid>
              <a:tr h="20162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коммуникативная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77" marR="54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социально-трудовая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77" marR="54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общекультурная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77" marR="54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личностного самосовершенствования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77" marR="54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информационная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77" marR="54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ценностно-смысловая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77" marR="54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учебно-познавательная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77" marR="54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проектно-исследовательская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77" marR="54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92%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77" marR="54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81%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77" marR="54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96%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77" marR="54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58%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77" marR="54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79%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77" marR="54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62%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77" marR="54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95%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77" marR="54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95%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777" marR="547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 bwMode="auto">
          <a:xfrm>
            <a:off x="1115616" y="274638"/>
            <a:ext cx="7571184" cy="8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развития компетенций учащегося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71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27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027</Template>
  <TotalTime>450</TotalTime>
  <Words>517</Words>
  <Application>Microsoft Office PowerPoint</Application>
  <PresentationFormat>Экран (4:3)</PresentationFormat>
  <Paragraphs>213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027</vt:lpstr>
      <vt:lpstr>Опыт реализации  инновационного проекта    «Внедрение модели сопровождения интеллектуально одаренной молодежи  в процессе ее профессионального становления»</vt:lpstr>
      <vt:lpstr>Презентация PowerPoint</vt:lpstr>
      <vt:lpstr>Презентация PowerPoint</vt:lpstr>
      <vt:lpstr>Презентация PowerPoint</vt:lpstr>
      <vt:lpstr>Тема инновационного проекта</vt:lpstr>
      <vt:lpstr>Реализация инновационного проекта  в учреждениях образования  Республики Беларусь</vt:lpstr>
      <vt:lpstr>Цель :</vt:lpstr>
      <vt:lpstr>Модель</vt:lpstr>
      <vt:lpstr>Уровень развития компетенций учащегося</vt:lpstr>
      <vt:lpstr>Модель</vt:lpstr>
      <vt:lpstr>Карта прогнозирования </vt:lpstr>
      <vt:lpstr>Индивидуальный образовательный маршрут</vt:lpstr>
      <vt:lpstr>   инвариантная карта   индивидуальный маршрут      образовательный продукт </vt:lpstr>
      <vt:lpstr>Презентация PowerPoint</vt:lpstr>
      <vt:lpstr>Результативность реализации инновационного проекта</vt:lpstr>
      <vt:lpstr>Результативность реализации инновационного проекта</vt:lpstr>
      <vt:lpstr>Результативность реализации инновационного проекта</vt:lpstr>
      <vt:lpstr>Результативность реализации инновационного проекта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реализации  инновационного проекта  «Внедрение модели сопровождения интеллектуально одаренной молодежи  в процессе ее профессионального становления»</dc:title>
  <dc:creator>=)</dc:creator>
  <cp:lastModifiedBy>Админ</cp:lastModifiedBy>
  <cp:revision>49</cp:revision>
  <dcterms:created xsi:type="dcterms:W3CDTF">2016-05-05T10:53:49Z</dcterms:created>
  <dcterms:modified xsi:type="dcterms:W3CDTF">2016-05-05T19:14:26Z</dcterms:modified>
</cp:coreProperties>
</file>