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9A2C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446596D-4F8B-46C1-BBBC-E556B79D7452}"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2C21CA-84F1-4306-B8CE-E886485CA52B}" type="slidenum">
              <a:rPr lang="ru-RU" smtClean="0"/>
              <a:pPr/>
              <a:t>‹#›</a:t>
            </a:fld>
            <a:endParaRPr lang="ru-RU"/>
          </a:p>
        </p:txBody>
      </p:sp>
    </p:spTree>
  </p:cSld>
  <p:clrMapOvr>
    <a:masterClrMapping/>
  </p:clrMapOvr>
  <p:transition advClick="0" advTm="5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6596D-4F8B-46C1-BBBC-E556B79D7452}" type="datetimeFigureOut">
              <a:rPr lang="ru-RU" smtClean="0"/>
              <a:pPr/>
              <a:t>16.02.2018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C21CA-84F1-4306-B8CE-E886485CA52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mann-ivanov-ferber.ru/books/children/zvuchanie-cveta/" TargetMode="External"/><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hyperlink" Target="http://www.mann-ivanov-ferber.ru/books/leto-v-derevne/" TargetMode="External"/><Relationship Id="rId4" Type="http://schemas.openxmlformats.org/officeDocument/2006/relationships/hyperlink" Target="http://www.mann-ivanov-ferber.ru/books/zateryannye-vo-lda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blog.mann-ivanov-ferber.ru/wp-content/uploads/2015/08/%D0%B3%D1%80-%D1%80%D0%BE%D0%BC%D0%B0%D0%BD.jp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blog.mann-ivanov-ferber.ru/wp-content/uploads/2015/08/%D0%B2%D0%BE%D0%BE%D0%B1%D1%80%D0%B0%D0%B6%D0%B5%D0%BD%D0%B8%D0%B5.pn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1026" name="Picture 2" descr="C:\Documents and Settings\User\Рабочий стол\thinkstockphotos-1784065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214291"/>
            <a:ext cx="7772400" cy="6429419"/>
          </a:xfrm>
        </p:spPr>
        <p:txBody>
          <a:bodyPr>
            <a:normAutofit fontScale="90000"/>
          </a:bodyPr>
          <a:lstStyle/>
          <a:p>
            <a:r>
              <a:rPr lang="ru-RU" sz="5400" b="1" dirty="0">
                <a:ln>
                  <a:solidFill>
                    <a:srgbClr val="FFFF00"/>
                  </a:solidFill>
                </a:ln>
                <a:solidFill>
                  <a:srgbClr val="FF0000"/>
                </a:solidFill>
                <a:latin typeface="Arial Black" pitchFamily="34" charset="0"/>
              </a:rPr>
              <a:t>Подросток не любит читать</a:t>
            </a:r>
            <a:r>
              <a:rPr lang="ru-RU" sz="5400" b="1" dirty="0" smtClean="0">
                <a:ln>
                  <a:solidFill>
                    <a:srgbClr val="FFFF00"/>
                  </a:solidFill>
                </a:ln>
                <a:solidFill>
                  <a:srgbClr val="FF0000"/>
                </a:solidFill>
                <a:latin typeface="Arial Black" pitchFamily="34" charset="0"/>
              </a:rPr>
              <a:t>.</a:t>
            </a:r>
            <a:br>
              <a:rPr lang="ru-RU" sz="5400" b="1" dirty="0" smtClean="0">
                <a:ln>
                  <a:solidFill>
                    <a:srgbClr val="FFFF00"/>
                  </a:solidFill>
                </a:ln>
                <a:solidFill>
                  <a:srgbClr val="FF0000"/>
                </a:solidFill>
                <a:latin typeface="Arial Black" pitchFamily="34" charset="0"/>
              </a:rPr>
            </a:br>
            <a:r>
              <a:rPr lang="ru-RU" sz="5400" b="1" dirty="0">
                <a:ln>
                  <a:solidFill>
                    <a:srgbClr val="FFFF00"/>
                  </a:solidFill>
                </a:ln>
                <a:solidFill>
                  <a:srgbClr val="FF0000"/>
                </a:solidFill>
                <a:latin typeface="Arial Black" pitchFamily="34" charset="0"/>
              </a:rPr>
              <a:t/>
            </a:r>
            <a:br>
              <a:rPr lang="ru-RU" sz="5400" b="1" dirty="0">
                <a:ln>
                  <a:solidFill>
                    <a:srgbClr val="FFFF00"/>
                  </a:solidFill>
                </a:ln>
                <a:solidFill>
                  <a:srgbClr val="FF0000"/>
                </a:solidFill>
                <a:latin typeface="Arial Black" pitchFamily="34" charset="0"/>
              </a:rPr>
            </a:br>
            <a:r>
              <a:rPr lang="ru-RU" sz="5400" b="1" dirty="0" smtClean="0">
                <a:ln>
                  <a:solidFill>
                    <a:srgbClr val="FFFF00"/>
                  </a:solidFill>
                </a:ln>
                <a:solidFill>
                  <a:srgbClr val="FF0000"/>
                </a:solidFill>
                <a:latin typeface="Arial Black" pitchFamily="34" charset="0"/>
              </a:rPr>
              <a:t/>
            </a:r>
            <a:br>
              <a:rPr lang="ru-RU" sz="5400" b="1" dirty="0" smtClean="0">
                <a:ln>
                  <a:solidFill>
                    <a:srgbClr val="FFFF00"/>
                  </a:solidFill>
                </a:ln>
                <a:solidFill>
                  <a:srgbClr val="FF0000"/>
                </a:solidFill>
                <a:latin typeface="Arial Black" pitchFamily="34" charset="0"/>
              </a:rPr>
            </a:br>
            <a:r>
              <a:rPr lang="ru-RU" sz="5400" b="1" dirty="0">
                <a:ln>
                  <a:solidFill>
                    <a:srgbClr val="FFFF00"/>
                  </a:solidFill>
                </a:ln>
                <a:solidFill>
                  <a:srgbClr val="FF0000"/>
                </a:solidFill>
                <a:latin typeface="Arial Black" pitchFamily="34" charset="0"/>
              </a:rPr>
              <a:t/>
            </a:r>
            <a:br>
              <a:rPr lang="ru-RU" sz="5400" b="1" dirty="0">
                <a:ln>
                  <a:solidFill>
                    <a:srgbClr val="FFFF00"/>
                  </a:solidFill>
                </a:ln>
                <a:solidFill>
                  <a:srgbClr val="FF0000"/>
                </a:solidFill>
                <a:latin typeface="Arial Black" pitchFamily="34" charset="0"/>
              </a:rPr>
            </a:br>
            <a:r>
              <a:rPr lang="ru-RU" sz="5400" b="1" dirty="0" smtClean="0">
                <a:ln>
                  <a:solidFill>
                    <a:srgbClr val="FFFF00"/>
                  </a:solidFill>
                </a:ln>
                <a:solidFill>
                  <a:srgbClr val="FF0000"/>
                </a:solidFill>
                <a:latin typeface="Arial Black" pitchFamily="34" charset="0"/>
              </a:rPr>
              <a:t/>
            </a:r>
            <a:br>
              <a:rPr lang="ru-RU" sz="5400" b="1" dirty="0" smtClean="0">
                <a:ln>
                  <a:solidFill>
                    <a:srgbClr val="FFFF00"/>
                  </a:solidFill>
                </a:ln>
                <a:solidFill>
                  <a:srgbClr val="FF0000"/>
                </a:solidFill>
                <a:latin typeface="Arial Black" pitchFamily="34" charset="0"/>
              </a:rPr>
            </a:br>
            <a:r>
              <a:rPr lang="ru-RU" sz="5400" b="1" dirty="0">
                <a:ln>
                  <a:solidFill>
                    <a:srgbClr val="FFFF00"/>
                  </a:solidFill>
                </a:ln>
                <a:solidFill>
                  <a:srgbClr val="FF0000"/>
                </a:solidFill>
                <a:latin typeface="Arial Black" pitchFamily="34" charset="0"/>
              </a:rPr>
              <a:t/>
            </a:r>
            <a:br>
              <a:rPr lang="ru-RU" sz="5400" b="1" dirty="0">
                <a:ln>
                  <a:solidFill>
                    <a:srgbClr val="FFFF00"/>
                  </a:solidFill>
                </a:ln>
                <a:solidFill>
                  <a:srgbClr val="FF0000"/>
                </a:solidFill>
                <a:latin typeface="Arial Black" pitchFamily="34" charset="0"/>
              </a:rPr>
            </a:br>
            <a:r>
              <a:rPr lang="ru-RU" sz="5400" b="1" dirty="0" smtClean="0">
                <a:ln>
                  <a:solidFill>
                    <a:srgbClr val="FFFF00"/>
                  </a:solidFill>
                </a:ln>
                <a:solidFill>
                  <a:srgbClr val="FF0000"/>
                </a:solidFill>
                <a:latin typeface="Arial Black" pitchFamily="34" charset="0"/>
              </a:rPr>
              <a:t> </a:t>
            </a:r>
            <a:r>
              <a:rPr lang="ru-RU" sz="5400" b="1" dirty="0">
                <a:ln>
                  <a:solidFill>
                    <a:srgbClr val="FFFF00"/>
                  </a:solidFill>
                </a:ln>
                <a:solidFill>
                  <a:srgbClr val="FF0000"/>
                </a:solidFill>
                <a:latin typeface="Arial Black" pitchFamily="34" charset="0"/>
              </a:rPr>
              <a:t>Что делать?</a:t>
            </a:r>
            <a:r>
              <a:rPr lang="ru-RU" dirty="0"/>
              <a:t/>
            </a:r>
            <a:br>
              <a:rPr lang="ru-RU" dirty="0"/>
            </a:br>
            <a:endParaRPr lang="ru-RU" dirty="0"/>
          </a:p>
        </p:txBody>
      </p:sp>
    </p:spTree>
  </p:cSld>
  <p:clrMapOvr>
    <a:masterClrMapping/>
  </p:clrMapOvr>
  <p:transition advClick="0" advTm="5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Рабочий стол\4452248-calm-teenage-girl-reading-book-on-couch.jpg"/>
          <p:cNvPicPr>
            <a:picLocks noChangeAspect="1" noChangeArrowheads="1"/>
          </p:cNvPicPr>
          <p:nvPr/>
        </p:nvPicPr>
        <p:blipFill>
          <a:blip r:embed="rId2" cstate="print"/>
          <a:srcRect/>
          <a:stretch>
            <a:fillRect/>
          </a:stretch>
        </p:blipFill>
        <p:spPr bwMode="auto">
          <a:xfrm>
            <a:off x="857224" y="0"/>
            <a:ext cx="8286776" cy="6858000"/>
          </a:xfrm>
          <a:prstGeom prst="rect">
            <a:avLst/>
          </a:prstGeom>
          <a:noFill/>
        </p:spPr>
      </p:pic>
      <p:sp>
        <p:nvSpPr>
          <p:cNvPr id="2" name="Заголовок 1"/>
          <p:cNvSpPr>
            <a:spLocks noGrp="1"/>
          </p:cNvSpPr>
          <p:nvPr>
            <p:ph type="title"/>
          </p:nvPr>
        </p:nvSpPr>
        <p:spPr>
          <a:xfrm>
            <a:off x="0" y="274638"/>
            <a:ext cx="6143636" cy="6583362"/>
          </a:xfrm>
        </p:spPr>
        <p:txBody>
          <a:bodyPr>
            <a:noAutofit/>
          </a:bodyPr>
          <a:lstStyle/>
          <a:p>
            <a:r>
              <a:rPr lang="ru-RU" sz="2400" b="1" dirty="0">
                <a:ln>
                  <a:solidFill>
                    <a:srgbClr val="00B0F0"/>
                  </a:solidFill>
                </a:ln>
                <a:solidFill>
                  <a:schemeClr val="accent2">
                    <a:lumMod val="50000"/>
                  </a:schemeClr>
                </a:solidFill>
                <a:latin typeface="+mn-lt"/>
                <a:cs typeface="Times New Roman" pitchFamily="18" charset="0"/>
              </a:rPr>
              <a:t>Действуйте как продавец. Продайте ему эту идею, что читать здорово, интересно и полезно. Отталкивайтесь от его запросов. Какие его проблемы способны решить книги? Рассказывайте ему о таких книгах, разожгите в нем интерес. Поговорите с ним о будущей профессии. Чем он хочет заниматься? Скажите, что книги способны ему помочь. Там многие успехи и неудачи уже описаны. Если у ребенка есть кумир — найдите книгу про него или об этой области. Он любит </a:t>
            </a:r>
            <a:r>
              <a:rPr lang="ru-RU" sz="2400" b="1" dirty="0" err="1">
                <a:ln>
                  <a:solidFill>
                    <a:srgbClr val="00B0F0"/>
                  </a:solidFill>
                </a:ln>
                <a:solidFill>
                  <a:schemeClr val="accent2">
                    <a:lumMod val="50000"/>
                  </a:schemeClr>
                </a:solidFill>
                <a:latin typeface="+mn-lt"/>
                <a:cs typeface="Times New Roman" pitchFamily="18" charset="0"/>
              </a:rPr>
              <a:t>игры-стрелялки</a:t>
            </a:r>
            <a:r>
              <a:rPr lang="ru-RU" sz="2400" b="1" dirty="0">
                <a:ln>
                  <a:solidFill>
                    <a:srgbClr val="00B0F0"/>
                  </a:solidFill>
                </a:ln>
                <a:solidFill>
                  <a:schemeClr val="accent2">
                    <a:lumMod val="50000"/>
                  </a:schemeClr>
                </a:solidFill>
                <a:latin typeface="+mn-lt"/>
                <a:cs typeface="Times New Roman" pitchFamily="18" charset="0"/>
              </a:rPr>
              <a:t>? Предложите ему хорошую качественную приключенческую фантастику, Хайнлайна, например.</a:t>
            </a:r>
            <a:r>
              <a:rPr lang="ru-RU" sz="2400" b="1" dirty="0">
                <a:ln>
                  <a:solidFill>
                    <a:srgbClr val="FFFF00"/>
                  </a:solidFill>
                </a:ln>
                <a:solidFill>
                  <a:schemeClr val="accent2">
                    <a:lumMod val="50000"/>
                  </a:schemeClr>
                </a:solidFill>
              </a:rPr>
              <a:t/>
            </a:r>
            <a:br>
              <a:rPr lang="ru-RU" sz="2400" b="1" dirty="0">
                <a:ln>
                  <a:solidFill>
                    <a:srgbClr val="FFFF00"/>
                  </a:solidFill>
                </a:ln>
                <a:solidFill>
                  <a:schemeClr val="accent2">
                    <a:lumMod val="50000"/>
                  </a:schemeClr>
                </a:solidFill>
              </a:rPr>
            </a:br>
            <a:endParaRPr lang="ru-RU" sz="2400" b="1" dirty="0">
              <a:ln>
                <a:solidFill>
                  <a:srgbClr val="FFFF00"/>
                </a:solidFill>
              </a:ln>
              <a:solidFill>
                <a:schemeClr val="accent2">
                  <a:lumMod val="50000"/>
                </a:schemeClr>
              </a:solidFill>
            </a:endParaRPr>
          </a:p>
        </p:txBody>
      </p:sp>
    </p:spTree>
  </p:cSld>
  <p:clrMapOvr>
    <a:masterClrMapping/>
  </p:clrMapOvr>
  <p:transition advClick="0" advTm="3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User\Рабочий стол\240_F_99338484_RZihQV23Ahzj9FhiiPh0k3s6QFEaQJF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082792"/>
          </a:xfrm>
        </p:spPr>
        <p:txBody>
          <a:bodyPr>
            <a:normAutofit fontScale="90000"/>
          </a:bodyPr>
          <a:lstStyle/>
          <a:p>
            <a:r>
              <a:rPr lang="ru-RU" sz="6000" b="1" dirty="0">
                <a:solidFill>
                  <a:srgbClr val="FF0000"/>
                </a:solidFill>
                <a:latin typeface="Arial Black" pitchFamily="34" charset="0"/>
              </a:rPr>
              <a:t>5. Читайте ребенку вслух</a:t>
            </a:r>
            <a:r>
              <a:rPr lang="ru-RU" dirty="0"/>
              <a:t/>
            </a:r>
            <a:br>
              <a:rPr lang="ru-RU" dirty="0"/>
            </a:br>
            <a:endParaRPr lang="ru-RU" dirty="0"/>
          </a:p>
        </p:txBody>
      </p:sp>
    </p:spTree>
  </p:cSld>
  <p:clrMapOvr>
    <a:masterClrMapping/>
  </p:clrMapOvr>
  <p:transition advClick="0" advTm="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User\Рабочий стол\11370067-Teen-girl-reading-a-book-at-a-field-Stock-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786182" y="0"/>
            <a:ext cx="5357818" cy="6858000"/>
          </a:xfrm>
        </p:spPr>
        <p:txBody>
          <a:bodyPr>
            <a:normAutofit fontScale="90000"/>
          </a:bodyPr>
          <a:lstStyle/>
          <a:p>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Предложите почитать ему. Читать можно не только 3-летним детям, но и 13-летним. Это один из способов быть ближе. Просто предложите «Хочешь, я тебе почитаю?», а вдруг согласится? Почитайте ему пару недель и обрывайте чтение на самом интересном месте, и, возможно, в разгар следующего дня вы обнаружите его за книгой. Он сам захочет дочитать ее. Потому что интересно. Начните с одной из этих книг, которые будут интересны и взрослым и детям:</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3"/>
              </a:rPr>
              <a:t>1. Звучание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3"/>
              </a:rPr>
              <a:t>цвета» Джимми </a:t>
            </a:r>
            <a:r>
              <a:rPr lang="ru-RU" sz="2000" b="1" dirty="0" err="1">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3"/>
              </a:rPr>
              <a:t>Лиао</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2. «Вино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из одуванчиков» </a:t>
            </a:r>
            <a:r>
              <a:rPr lang="ru-RU" sz="2000" b="1" dirty="0" err="1">
                <a:ln w="6350">
                  <a:solidFill>
                    <a:schemeClr val="accent2">
                      <a:lumMod val="50000"/>
                    </a:schemeClr>
                  </a:solidFill>
                </a:ln>
                <a:solidFill>
                  <a:schemeClr val="accent4">
                    <a:lumMod val="75000"/>
                  </a:schemeClr>
                </a:solidFill>
                <a:latin typeface="Times New Roman" pitchFamily="18" charset="0"/>
                <a:cs typeface="Times New Roman" pitchFamily="18" charset="0"/>
              </a:rPr>
              <a:t>Рэй</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a:t>
            </a:r>
            <a:r>
              <a:rPr lang="ru-RU" sz="2000" b="1" dirty="0" err="1">
                <a:ln w="6350">
                  <a:solidFill>
                    <a:schemeClr val="accent2">
                      <a:lumMod val="50000"/>
                    </a:schemeClr>
                  </a:solidFill>
                </a:ln>
                <a:solidFill>
                  <a:schemeClr val="accent4">
                    <a:lumMod val="75000"/>
                  </a:schemeClr>
                </a:solidFill>
                <a:latin typeface="Times New Roman" pitchFamily="18" charset="0"/>
                <a:cs typeface="Times New Roman" pitchFamily="18" charset="0"/>
              </a:rPr>
              <a:t>Брэдбери</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3. «Похититель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теней» Марк Леви</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4. «Дом</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в котором…» </a:t>
            </a:r>
            <a:r>
              <a:rPr lang="ru-RU" sz="2000" b="1" dirty="0" err="1">
                <a:ln w="6350">
                  <a:solidFill>
                    <a:schemeClr val="accent2">
                      <a:lumMod val="50000"/>
                    </a:schemeClr>
                  </a:solidFill>
                </a:ln>
                <a:solidFill>
                  <a:schemeClr val="accent4">
                    <a:lumMod val="75000"/>
                  </a:schemeClr>
                </a:solidFill>
                <a:latin typeface="Times New Roman" pitchFamily="18" charset="0"/>
                <a:cs typeface="Times New Roman" pitchFamily="18" charset="0"/>
              </a:rPr>
              <a:t>Мариам</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Петросян</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5. </a:t>
            </a: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4"/>
              </a:rPr>
              <a:t>«Затерянные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4"/>
              </a:rPr>
              <a:t>во льдах» Уильям </a:t>
            </a:r>
            <a:r>
              <a:rPr lang="ru-RU" sz="2000" b="1" dirty="0" err="1">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4"/>
              </a:rPr>
              <a:t>Грилл</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6. «Убить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пересмешника» </a:t>
            </a:r>
            <a:r>
              <a:rPr lang="ru-RU" sz="2000" b="1" dirty="0" err="1">
                <a:ln w="6350">
                  <a:solidFill>
                    <a:schemeClr val="accent2">
                      <a:lumMod val="50000"/>
                    </a:schemeClr>
                  </a:solidFill>
                </a:ln>
                <a:solidFill>
                  <a:schemeClr val="accent4">
                    <a:lumMod val="75000"/>
                  </a:schemeClr>
                </a:solidFill>
                <a:latin typeface="Times New Roman" pitchFamily="18" charset="0"/>
                <a:cs typeface="Times New Roman" pitchFamily="18" charset="0"/>
              </a:rPr>
              <a:t>Харпер</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Ли</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7. «Время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всегда хорошее» Евгения Пастернак</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8. «Над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пропастью во ржи» Джером Д. Сэлинджер</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8. </a:t>
            </a: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5"/>
              </a:rPr>
              <a:t>«Лето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hlinkClick r:id="rId5"/>
              </a:rPr>
              <a:t>в деревне» Зина Сурова</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10. «35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кило надежды» Анна </a:t>
            </a:r>
            <a:r>
              <a:rPr lang="ru-RU" sz="2000" b="1" dirty="0" err="1">
                <a:ln w="6350">
                  <a:solidFill>
                    <a:schemeClr val="accent2">
                      <a:lumMod val="50000"/>
                    </a:schemeClr>
                  </a:solidFill>
                </a:ln>
                <a:solidFill>
                  <a:schemeClr val="accent4">
                    <a:lumMod val="75000"/>
                  </a:schemeClr>
                </a:solidFill>
                <a:latin typeface="Times New Roman" pitchFamily="18" charset="0"/>
                <a:cs typeface="Times New Roman" pitchFamily="18" charset="0"/>
              </a:rPr>
              <a:t>Гавальда</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11. «</a:t>
            </a:r>
            <a:r>
              <a:rPr lang="ru-RU" sz="2000" b="1" dirty="0" err="1"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Часодеи</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 Натальи Щербы</a:t>
            </a:r>
            <a:b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br>
            <a:r>
              <a:rPr lang="ru-RU" sz="2000" b="1" dirty="0" smtClean="0">
                <a:ln w="6350">
                  <a:solidFill>
                    <a:schemeClr val="accent2">
                      <a:lumMod val="50000"/>
                    </a:schemeClr>
                  </a:solidFill>
                </a:ln>
                <a:solidFill>
                  <a:schemeClr val="accent4">
                    <a:lumMod val="75000"/>
                  </a:schemeClr>
                </a:solidFill>
                <a:latin typeface="Times New Roman" pitchFamily="18" charset="0"/>
                <a:cs typeface="Times New Roman" pitchFamily="18" charset="0"/>
              </a:rPr>
              <a:t>12. «Детская </a:t>
            </a:r>
            <a:r>
              <a:rPr lang="ru-RU" sz="2000" b="1" dirty="0">
                <a:ln w="6350">
                  <a:solidFill>
                    <a:schemeClr val="accent2">
                      <a:lumMod val="50000"/>
                    </a:schemeClr>
                  </a:solidFill>
                </a:ln>
                <a:solidFill>
                  <a:schemeClr val="accent4">
                    <a:lumMod val="75000"/>
                  </a:schemeClr>
                </a:solidFill>
                <a:latin typeface="Times New Roman" pitchFamily="18" charset="0"/>
                <a:cs typeface="Times New Roman" pitchFamily="18" charset="0"/>
              </a:rPr>
              <a:t>книга» Борис Акунин</a:t>
            </a:r>
            <a:r>
              <a:rPr lang="ru-RU" sz="1800" dirty="0"/>
              <a:t/>
            </a:r>
            <a:br>
              <a:rPr lang="ru-RU" sz="1800" dirty="0"/>
            </a:br>
            <a:endParaRPr lang="ru-RU" sz="1800" dirty="0"/>
          </a:p>
        </p:txBody>
      </p:sp>
    </p:spTree>
  </p:cSld>
  <p:clrMapOvr>
    <a:masterClrMapping/>
  </p:clrMapOvr>
  <p:transition advClick="0" advTm="38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User\Рабочий стол\14670724-Young-teenage-boy-with-big-pile-of-books-in-library-Stock-Phot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011354"/>
          </a:xfrm>
        </p:spPr>
        <p:txBody>
          <a:bodyPr>
            <a:noAutofit/>
          </a:bodyPr>
          <a:lstStyle/>
          <a:p>
            <a:r>
              <a:rPr lang="ru-RU" sz="5400" b="1" dirty="0">
                <a:solidFill>
                  <a:srgbClr val="FF0000"/>
                </a:solidFill>
                <a:latin typeface="Arial Black" pitchFamily="34" charset="0"/>
              </a:rPr>
              <a:t>6. Позвольте ему выбирать книги самому</a:t>
            </a:r>
            <a:endParaRPr lang="ru-RU" sz="5400" dirty="0">
              <a:solidFill>
                <a:srgbClr val="FF0000"/>
              </a:solidFill>
              <a:latin typeface="Arial Black" pitchFamily="34" charset="0"/>
            </a:endParaRPr>
          </a:p>
        </p:txBody>
      </p:sp>
    </p:spTree>
  </p:cSld>
  <p:clrMapOvr>
    <a:masterClrMapping/>
  </p:clrMapOvr>
  <p:transition advClick="0" advTm="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User\Рабочий стол\depositphotos_7450293-stock-photo-children-in-booksh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297634"/>
          </a:xfrm>
        </p:spPr>
        <p:txBody>
          <a:bodyPr>
            <a:normAutofit/>
          </a:bodyPr>
          <a:lstStyle/>
          <a:p>
            <a:r>
              <a:rPr lang="ru-RU" sz="2800" b="1" dirty="0">
                <a:ln>
                  <a:solidFill>
                    <a:schemeClr val="tx1">
                      <a:lumMod val="95000"/>
                      <a:lumOff val="5000"/>
                    </a:schemeClr>
                  </a:solidFill>
                </a:ln>
                <a:solidFill>
                  <a:schemeClr val="accent2">
                    <a:lumMod val="75000"/>
                  </a:schemeClr>
                </a:solidFill>
                <a:latin typeface="Times New Roman" pitchFamily="18" charset="0"/>
                <a:cs typeface="Times New Roman" pitchFamily="18" charset="0"/>
              </a:rPr>
              <a:t>В ближайший свободный вечер сходите вместе с ребенком в книжный. Существует сильная взаимосвязь между отношением к чтению и количеством детских книг в домашней «взрослой» библиотеке.</a:t>
            </a:r>
            <a:br>
              <a:rPr lang="ru-RU" sz="2800" b="1" dirty="0">
                <a:ln>
                  <a:solidFill>
                    <a:schemeClr val="tx1">
                      <a:lumMod val="95000"/>
                      <a:lumOff val="5000"/>
                    </a:schemeClr>
                  </a:solidFill>
                </a:ln>
                <a:solidFill>
                  <a:schemeClr val="accent2">
                    <a:lumMod val="75000"/>
                  </a:schemeClr>
                </a:solidFill>
                <a:latin typeface="Times New Roman" pitchFamily="18" charset="0"/>
                <a:cs typeface="Times New Roman" pitchFamily="18" charset="0"/>
              </a:rPr>
            </a:br>
            <a:r>
              <a:rPr lang="ru-RU" sz="2800" b="1" dirty="0">
                <a:ln>
                  <a:solidFill>
                    <a:schemeClr val="tx1">
                      <a:lumMod val="95000"/>
                      <a:lumOff val="5000"/>
                    </a:schemeClr>
                  </a:solidFill>
                </a:ln>
                <a:solidFill>
                  <a:schemeClr val="accent2">
                    <a:lumMod val="75000"/>
                  </a:schemeClr>
                </a:solidFill>
                <a:latin typeface="Times New Roman" pitchFamily="18" charset="0"/>
                <a:cs typeface="Times New Roman" pitchFamily="18" charset="0"/>
              </a:rPr>
              <a:t>Больше всего любят чтение те дети, у кого дома есть большая библиотека. Начните вместе с ребенком формировать его собственную домашнюю библиотеку. Сводите его в книжный и позвольте выбрать любую книгу. Когда ребенок сам делает выбор, намного выше шансы, что он прочтет книгу, чем когда вы подсовываете ему «правильную» книгу.</a:t>
            </a: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advClick="0" advTm="31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User\Рабочий стол\mom-and-son-read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011354"/>
          </a:xfrm>
        </p:spPr>
        <p:txBody>
          <a:bodyPr>
            <a:noAutofit/>
          </a:bodyPr>
          <a:lstStyle/>
          <a:p>
            <a:r>
              <a:rPr lang="ru-RU" sz="4800" b="1" dirty="0">
                <a:solidFill>
                  <a:srgbClr val="FF0000"/>
                </a:solidFill>
                <a:latin typeface="Arial Black" pitchFamily="34" charset="0"/>
                <a:cs typeface="Times New Roman" pitchFamily="18" charset="0"/>
              </a:rPr>
              <a:t>7. Обсуждайте прочитанное</a:t>
            </a:r>
            <a:r>
              <a:rPr lang="ru-RU" sz="4800" dirty="0"/>
              <a:t/>
            </a:r>
            <a:br>
              <a:rPr lang="ru-RU" sz="4800" dirty="0"/>
            </a:br>
            <a:endParaRPr lang="ru-RU" sz="4800" dirty="0"/>
          </a:p>
        </p:txBody>
      </p:sp>
    </p:spTree>
  </p:cSld>
  <p:clrMapOvr>
    <a:masterClrMapping/>
  </p:clrMapOvr>
  <p:transition advClick="0" advTm="5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User\Рабочий стол\mama_uchit_syna_chitat.jpg"/>
          <p:cNvPicPr>
            <a:picLocks noChangeAspect="1" noChangeArrowheads="1"/>
          </p:cNvPicPr>
          <p:nvPr/>
        </p:nvPicPr>
        <p:blipFill>
          <a:blip r:embed="rId2" cstate="print"/>
          <a:srcRect/>
          <a:stretch>
            <a:fillRect/>
          </a:stretch>
        </p:blipFill>
        <p:spPr bwMode="auto">
          <a:xfrm>
            <a:off x="36840" y="0"/>
            <a:ext cx="9107160" cy="6819344"/>
          </a:xfrm>
          <a:prstGeom prst="rect">
            <a:avLst/>
          </a:prstGeom>
          <a:noFill/>
        </p:spPr>
      </p:pic>
      <p:sp>
        <p:nvSpPr>
          <p:cNvPr id="2" name="Заголовок 1"/>
          <p:cNvSpPr>
            <a:spLocks noGrp="1"/>
          </p:cNvSpPr>
          <p:nvPr>
            <p:ph type="title"/>
          </p:nvPr>
        </p:nvSpPr>
        <p:spPr>
          <a:xfrm>
            <a:off x="457200" y="274638"/>
            <a:ext cx="8229600" cy="6369072"/>
          </a:xfrm>
        </p:spPr>
        <p:txBody>
          <a:bodyPr>
            <a:normAutofit fontScale="90000"/>
          </a:bodyPr>
          <a:lstStyle/>
          <a:p>
            <a:r>
              <a:rPr lang="ru-RU" sz="3100" b="1" dirty="0">
                <a:ln>
                  <a:solidFill>
                    <a:schemeClr val="tx1">
                      <a:lumMod val="95000"/>
                      <a:lumOff val="5000"/>
                    </a:schemeClr>
                  </a:solidFill>
                </a:ln>
                <a:solidFill>
                  <a:srgbClr val="9A2C3E"/>
                </a:solidFill>
                <a:latin typeface="Times New Roman" pitchFamily="18" charset="0"/>
                <a:cs typeface="Times New Roman" pitchFamily="18" charset="0"/>
              </a:rPr>
              <a:t>Обсуждайте сюжет во время чтения. Задавайте вопросы «А как бы ты поступил?» Ищите параллели в реальной жизни. Помогите ребенку провести аналогию между событиями книги и тем, что сильно занимает его в реальной жизни. Именно так люди обретают понимание мира, в котором живут. Умение соотнести содержание книги с реальностью имеет решающее значение. Дети, приученные обсуждать прочитанное, лучше соотносят книги и жизнь и видят больше смысла в тексте. Но делайте все это, конечно, с согласия ребенка. Если он не хочет обсуждать прочитанное, то не забывайте, что это одно из наслаждений читателя — молчать о прочитанном.</a:t>
            </a:r>
            <a:r>
              <a:rPr lang="ru-RU" sz="1800" dirty="0"/>
              <a:t/>
            </a:r>
            <a:br>
              <a:rPr lang="ru-RU" sz="1800" dirty="0"/>
            </a:br>
            <a:endParaRPr lang="ru-RU" sz="1800" dirty="0"/>
          </a:p>
        </p:txBody>
      </p:sp>
    </p:spTree>
  </p:cSld>
  <p:clrMapOvr>
    <a:masterClrMapping/>
  </p:clrMapOvr>
  <p:transition advClick="0" advTm="38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гр роман">
            <a:hlinkClick r:id="rId2"/>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42910" y="214290"/>
            <a:ext cx="8229600" cy="3357586"/>
          </a:xfrm>
        </p:spPr>
        <p:txBody>
          <a:bodyPr>
            <a:normAutofit/>
          </a:bodyPr>
          <a:lstStyle/>
          <a:p>
            <a:r>
              <a:rPr lang="ru-RU" sz="5300" b="1" dirty="0">
                <a:solidFill>
                  <a:srgbClr val="FF0000"/>
                </a:solidFill>
                <a:latin typeface="Arial Black" pitchFamily="34" charset="0"/>
              </a:rPr>
              <a:t>8. Познакомьте его с графическими романами</a:t>
            </a:r>
            <a:r>
              <a:rPr lang="ru-RU" dirty="0"/>
              <a:t/>
            </a:r>
            <a:br>
              <a:rPr lang="ru-RU" dirty="0"/>
            </a:br>
            <a:endParaRPr lang="ru-RU" dirty="0"/>
          </a:p>
        </p:txBody>
      </p:sp>
    </p:spTree>
  </p:cSld>
  <p:clrMapOvr>
    <a:masterClrMapping/>
  </p:clrMapOvr>
  <p:transition advClick="0" advTm="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Documents and Settings\User\Рабочий стол\395040-htmlimage38.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57200" y="274638"/>
            <a:ext cx="5686436" cy="6369072"/>
          </a:xfrm>
        </p:spPr>
        <p:txBody>
          <a:bodyPr>
            <a:noAutofit/>
          </a:bodyPr>
          <a:lstStyle/>
          <a:p>
            <a:r>
              <a:rPr lang="ru-RU" sz="3200" dirty="0">
                <a:ln>
                  <a:solidFill>
                    <a:schemeClr val="tx1">
                      <a:lumMod val="95000"/>
                      <a:lumOff val="5000"/>
                    </a:schemeClr>
                  </a:solidFill>
                </a:ln>
                <a:solidFill>
                  <a:schemeClr val="accent2">
                    <a:lumMod val="60000"/>
                    <a:lumOff val="40000"/>
                  </a:schemeClr>
                </a:solidFill>
                <a:latin typeface="Times New Roman" pitchFamily="18" charset="0"/>
                <a:cs typeface="Times New Roman" pitchFamily="18" charset="0"/>
              </a:rPr>
              <a:t>Графические романы и новеллы — это как комиксы, но они могут быть и по классической литературе. Основой передачи сюжета является рисунок, а не текст. Покажите ему книги Нила </a:t>
            </a:r>
            <a:r>
              <a:rPr lang="ru-RU" sz="3200" dirty="0" err="1">
                <a:ln>
                  <a:solidFill>
                    <a:schemeClr val="tx1">
                      <a:lumMod val="95000"/>
                      <a:lumOff val="5000"/>
                    </a:schemeClr>
                  </a:solidFill>
                </a:ln>
                <a:solidFill>
                  <a:schemeClr val="accent2">
                    <a:lumMod val="60000"/>
                    <a:lumOff val="40000"/>
                  </a:schemeClr>
                </a:solidFill>
                <a:latin typeface="Times New Roman" pitchFamily="18" charset="0"/>
                <a:cs typeface="Times New Roman" pitchFamily="18" charset="0"/>
              </a:rPr>
              <a:t>Геймана</a:t>
            </a:r>
            <a:r>
              <a:rPr lang="ru-RU" sz="3200" dirty="0">
                <a:ln>
                  <a:solidFill>
                    <a:schemeClr val="tx1">
                      <a:lumMod val="95000"/>
                      <a:lumOff val="5000"/>
                    </a:schemeClr>
                  </a:solidFill>
                </a:ln>
                <a:solidFill>
                  <a:schemeClr val="accent2">
                    <a:lumMod val="60000"/>
                    <a:lumOff val="40000"/>
                  </a:schemeClr>
                </a:solidFill>
                <a:latin typeface="Times New Roman" pitchFamily="18" charset="0"/>
                <a:cs typeface="Times New Roman" pitchFamily="18" charset="0"/>
              </a:rPr>
              <a:t> или графическое исполнение романов Стивена Кинга и Артура </a:t>
            </a:r>
            <a:r>
              <a:rPr lang="ru-RU" sz="3200" dirty="0" err="1">
                <a:ln>
                  <a:solidFill>
                    <a:schemeClr val="tx1">
                      <a:lumMod val="95000"/>
                      <a:lumOff val="5000"/>
                    </a:schemeClr>
                  </a:solidFill>
                </a:ln>
                <a:solidFill>
                  <a:schemeClr val="accent2">
                    <a:lumMod val="60000"/>
                    <a:lumOff val="40000"/>
                  </a:schemeClr>
                </a:solidFill>
                <a:latin typeface="Times New Roman" pitchFamily="18" charset="0"/>
                <a:cs typeface="Times New Roman" pitchFamily="18" charset="0"/>
              </a:rPr>
              <a:t>Конана</a:t>
            </a:r>
            <a:r>
              <a:rPr lang="ru-RU" sz="3200" dirty="0">
                <a:ln>
                  <a:solidFill>
                    <a:schemeClr val="tx1">
                      <a:lumMod val="95000"/>
                      <a:lumOff val="5000"/>
                    </a:schemeClr>
                  </a:solidFill>
                </a:ln>
                <a:solidFill>
                  <a:schemeClr val="accent2">
                    <a:lumMod val="60000"/>
                    <a:lumOff val="40000"/>
                  </a:schemeClr>
                </a:solidFill>
                <a:latin typeface="Times New Roman" pitchFamily="18" charset="0"/>
                <a:cs typeface="Times New Roman" pitchFamily="18" charset="0"/>
              </a:rPr>
              <a:t> Дойла. Это может быть перевалочным пунктом к серьезной литературе без картинок.</a:t>
            </a:r>
            <a:r>
              <a:rPr lang="ru-RU" sz="3200" dirty="0">
                <a:ln>
                  <a:solidFill>
                    <a:schemeClr val="tx1">
                      <a:lumMod val="95000"/>
                      <a:lumOff val="5000"/>
                    </a:schemeClr>
                  </a:solidFill>
                </a:ln>
                <a:solidFill>
                  <a:schemeClr val="accent2">
                    <a:lumMod val="60000"/>
                    <a:lumOff val="40000"/>
                  </a:schemeClr>
                </a:solidFill>
              </a:rPr>
              <a:t/>
            </a:r>
            <a:br>
              <a:rPr lang="ru-RU" sz="3200" dirty="0">
                <a:ln>
                  <a:solidFill>
                    <a:schemeClr val="tx1">
                      <a:lumMod val="95000"/>
                      <a:lumOff val="5000"/>
                    </a:schemeClr>
                  </a:solidFill>
                </a:ln>
                <a:solidFill>
                  <a:schemeClr val="accent2">
                    <a:lumMod val="60000"/>
                    <a:lumOff val="40000"/>
                  </a:schemeClr>
                </a:solidFill>
              </a:rPr>
            </a:br>
            <a:endParaRPr lang="ru-RU" sz="3200" dirty="0">
              <a:ln>
                <a:solidFill>
                  <a:schemeClr val="tx1">
                    <a:lumMod val="95000"/>
                    <a:lumOff val="5000"/>
                  </a:schemeClr>
                </a:solidFill>
              </a:ln>
              <a:solidFill>
                <a:schemeClr val="accent2">
                  <a:lumMod val="60000"/>
                  <a:lumOff val="40000"/>
                </a:schemeClr>
              </a:solidFill>
            </a:endParaRPr>
          </a:p>
        </p:txBody>
      </p:sp>
    </p:spTree>
  </p:cSld>
  <p:clrMapOvr>
    <a:masterClrMapping/>
  </p:clrMapOvr>
  <p:transition advClick="0" advTm="23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User\Рабочий стол\be4d0f.jpg"/>
          <p:cNvPicPr>
            <a:picLocks noChangeAspect="1" noChangeArrowheads="1"/>
          </p:cNvPicPr>
          <p:nvPr/>
        </p:nvPicPr>
        <p:blipFill>
          <a:blip r:embed="rId2" cstate="print"/>
          <a:srcRect/>
          <a:stretch>
            <a:fillRect/>
          </a:stretch>
        </p:blipFill>
        <p:spPr bwMode="auto">
          <a:xfrm>
            <a:off x="1" y="-15820"/>
            <a:ext cx="9101900" cy="6873820"/>
          </a:xfrm>
          <a:prstGeom prst="rect">
            <a:avLst/>
          </a:prstGeom>
          <a:noFill/>
        </p:spPr>
      </p:pic>
      <p:sp>
        <p:nvSpPr>
          <p:cNvPr id="2" name="Заголовок 1"/>
          <p:cNvSpPr>
            <a:spLocks noGrp="1"/>
          </p:cNvSpPr>
          <p:nvPr>
            <p:ph type="title"/>
          </p:nvPr>
        </p:nvSpPr>
        <p:spPr>
          <a:xfrm>
            <a:off x="457200" y="0"/>
            <a:ext cx="8229600" cy="6858000"/>
          </a:xfrm>
        </p:spPr>
        <p:txBody>
          <a:bodyPr>
            <a:normAutofit/>
          </a:bodyPr>
          <a:lstStyle/>
          <a:p>
            <a:r>
              <a:rPr lang="ru-RU" sz="4900" b="1" dirty="0">
                <a:solidFill>
                  <a:srgbClr val="FF0000"/>
                </a:solidFill>
                <a:latin typeface="Arial Black" pitchFamily="34" charset="0"/>
              </a:rPr>
              <a:t>9. Если он любит </a:t>
            </a:r>
            <a:r>
              <a:rPr lang="ru-RU" sz="4900" b="1" dirty="0" err="1">
                <a:solidFill>
                  <a:srgbClr val="FF0000"/>
                </a:solidFill>
                <a:latin typeface="Arial Black" pitchFamily="34" charset="0"/>
              </a:rPr>
              <a:t>гаджеты</a:t>
            </a:r>
            <a:r>
              <a:rPr lang="ru-RU" sz="4900" b="1" dirty="0">
                <a:solidFill>
                  <a:srgbClr val="FF0000"/>
                </a:solidFill>
                <a:latin typeface="Arial Black" pitchFamily="34" charset="0"/>
              </a:rPr>
              <a:t>, </a:t>
            </a:r>
            <a:r>
              <a:rPr lang="ru-RU" sz="4900" b="1" dirty="0" smtClean="0">
                <a:solidFill>
                  <a:srgbClr val="FF0000"/>
                </a:solidFill>
                <a:latin typeface="Arial Black" pitchFamily="34" charset="0"/>
              </a:rPr>
              <a:t/>
            </a:r>
            <a:br>
              <a:rPr lang="ru-RU" sz="4900" b="1" dirty="0" smtClean="0">
                <a:solidFill>
                  <a:srgbClr val="FF0000"/>
                </a:solidFill>
                <a:latin typeface="Arial Black" pitchFamily="34" charset="0"/>
              </a:rPr>
            </a:br>
            <a:r>
              <a:rPr lang="ru-RU" sz="4900" b="1" dirty="0">
                <a:solidFill>
                  <a:srgbClr val="FF0000"/>
                </a:solidFill>
                <a:latin typeface="Arial Black" pitchFamily="34" charset="0"/>
              </a:rPr>
              <a:t/>
            </a:r>
            <a:br>
              <a:rPr lang="ru-RU" sz="4900" b="1" dirty="0">
                <a:solidFill>
                  <a:srgbClr val="FF0000"/>
                </a:solidFill>
                <a:latin typeface="Arial Black" pitchFamily="34" charset="0"/>
              </a:rPr>
            </a:br>
            <a:r>
              <a:rPr lang="ru-RU" sz="4900" b="1" dirty="0" smtClean="0">
                <a:solidFill>
                  <a:srgbClr val="FF0000"/>
                </a:solidFill>
                <a:latin typeface="Arial Black" pitchFamily="34" charset="0"/>
              </a:rPr>
              <a:t/>
            </a:r>
            <a:br>
              <a:rPr lang="ru-RU" sz="4900" b="1" dirty="0" smtClean="0">
                <a:solidFill>
                  <a:srgbClr val="FF0000"/>
                </a:solidFill>
                <a:latin typeface="Arial Black" pitchFamily="34" charset="0"/>
              </a:rPr>
            </a:br>
            <a:r>
              <a:rPr lang="ru-RU" sz="4900" b="1" dirty="0">
                <a:solidFill>
                  <a:srgbClr val="FF0000"/>
                </a:solidFill>
                <a:latin typeface="Arial Black" pitchFamily="34" charset="0"/>
              </a:rPr>
              <a:t/>
            </a:r>
            <a:br>
              <a:rPr lang="ru-RU" sz="4900" b="1" dirty="0">
                <a:solidFill>
                  <a:srgbClr val="FF0000"/>
                </a:solidFill>
                <a:latin typeface="Arial Black" pitchFamily="34" charset="0"/>
              </a:rPr>
            </a:br>
            <a:r>
              <a:rPr lang="ru-RU" sz="4900" b="1" dirty="0" smtClean="0">
                <a:solidFill>
                  <a:srgbClr val="FF0000"/>
                </a:solidFill>
                <a:latin typeface="Arial Black" pitchFamily="34" charset="0"/>
              </a:rPr>
              <a:t/>
            </a:r>
            <a:br>
              <a:rPr lang="ru-RU" sz="4900" b="1" dirty="0" smtClean="0">
                <a:solidFill>
                  <a:srgbClr val="FF0000"/>
                </a:solidFill>
                <a:latin typeface="Arial Black" pitchFamily="34" charset="0"/>
              </a:rPr>
            </a:br>
            <a:r>
              <a:rPr lang="ru-RU" sz="4900" b="1" dirty="0" smtClean="0">
                <a:solidFill>
                  <a:srgbClr val="FF0000"/>
                </a:solidFill>
                <a:latin typeface="Arial Black" pitchFamily="34" charset="0"/>
              </a:rPr>
              <a:t>купите </a:t>
            </a:r>
            <a:r>
              <a:rPr lang="ru-RU" sz="4900" b="1" dirty="0">
                <a:solidFill>
                  <a:srgbClr val="FF0000"/>
                </a:solidFill>
                <a:latin typeface="Arial Black" pitchFamily="34" charset="0"/>
              </a:rPr>
              <a:t>ему электронную книгу</a:t>
            </a:r>
            <a:r>
              <a:rPr lang="ru-RU" dirty="0"/>
              <a:t/>
            </a:r>
            <a:br>
              <a:rPr lang="ru-RU" dirty="0"/>
            </a:br>
            <a:endParaRPr lang="ru-RU" dirty="0"/>
          </a:p>
        </p:txBody>
      </p:sp>
    </p:spTree>
  </p:cSld>
  <p:clrMapOvr>
    <a:masterClrMapping/>
  </p:clrMapOvr>
  <p:transition advClick="0" advTm="5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er\Рабочий стол\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fontScale="90000"/>
          </a:bodyPr>
          <a:lstStyle/>
          <a:p>
            <a:pPr algn="just"/>
            <a:r>
              <a:rPr lang="ru-RU" b="1" dirty="0">
                <a:solidFill>
                  <a:srgbClr val="00B0F0"/>
                </a:solidFill>
                <a:latin typeface="Times New Roman" pitchFamily="18" charset="0"/>
                <a:cs typeface="Times New Roman" pitchFamily="18" charset="0"/>
              </a:rPr>
              <a:t>Многие обеспокоены тем, что их дети не читают книги. Как сделать так, чтобы чтение было не повинностью, а удовольствием? Если радость чтения потеряна, то затерялась она не так уж далеко. Итак, подросток не любит читать. Что делать? Давайте разбираться.</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transition advClick="0" advTm="15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User\Рабочий стол\91_main.jpg"/>
          <p:cNvPicPr>
            <a:picLocks noChangeAspect="1" noChangeArrowheads="1"/>
          </p:cNvPicPr>
          <p:nvPr/>
        </p:nvPicPr>
        <p:blipFill>
          <a:blip r:embed="rId2" cstate="print"/>
          <a:srcRect/>
          <a:stretch>
            <a:fillRect/>
          </a:stretch>
        </p:blipFill>
        <p:spPr bwMode="auto">
          <a:xfrm>
            <a:off x="4857752" y="0"/>
            <a:ext cx="4286248" cy="6858000"/>
          </a:xfrm>
          <a:prstGeom prst="rect">
            <a:avLst/>
          </a:prstGeom>
          <a:noFill/>
        </p:spPr>
      </p:pic>
      <p:sp>
        <p:nvSpPr>
          <p:cNvPr id="2" name="Заголовок 1"/>
          <p:cNvSpPr>
            <a:spLocks noGrp="1"/>
          </p:cNvSpPr>
          <p:nvPr>
            <p:ph type="title"/>
          </p:nvPr>
        </p:nvSpPr>
        <p:spPr>
          <a:xfrm>
            <a:off x="214282" y="214290"/>
            <a:ext cx="4714908" cy="6429420"/>
          </a:xfrm>
        </p:spPr>
        <p:txBody>
          <a:bodyPr>
            <a:normAutofit fontScale="90000"/>
          </a:bodyPr>
          <a:lstStyle/>
          <a:p>
            <a:r>
              <a:rPr lang="ru-RU" sz="2800" b="1" dirty="0">
                <a:ln>
                  <a:solidFill>
                    <a:srgbClr val="002060"/>
                  </a:solidFill>
                </a:ln>
                <a:solidFill>
                  <a:schemeClr val="accent4">
                    <a:lumMod val="60000"/>
                    <a:lumOff val="40000"/>
                  </a:schemeClr>
                </a:solidFill>
                <a:latin typeface="Times New Roman" pitchFamily="18" charset="0"/>
                <a:cs typeface="Times New Roman" pitchFamily="18" charset="0"/>
              </a:rPr>
              <a:t>И закачайте туда интересные книги. По данным </a:t>
            </a:r>
            <a:r>
              <a:rPr lang="ru-RU" sz="2800" b="1" dirty="0" smtClean="0">
                <a:ln>
                  <a:solidFill>
                    <a:srgbClr val="002060"/>
                  </a:solidFill>
                </a:ln>
                <a:solidFill>
                  <a:schemeClr val="accent4">
                    <a:lumMod val="60000"/>
                    <a:lumOff val="40000"/>
                  </a:schemeClr>
                </a:solidFill>
                <a:latin typeface="Times New Roman" pitchFamily="18" charset="0"/>
                <a:cs typeface="Times New Roman" pitchFamily="18" charset="0"/>
              </a:rPr>
              <a:t>государственной </a:t>
            </a:r>
            <a:r>
              <a:rPr lang="ru-RU" sz="2800" b="1" dirty="0">
                <a:ln>
                  <a:solidFill>
                    <a:srgbClr val="002060"/>
                  </a:solidFill>
                </a:ln>
                <a:solidFill>
                  <a:schemeClr val="accent4">
                    <a:lumMod val="60000"/>
                    <a:lumOff val="40000"/>
                  </a:schemeClr>
                </a:solidFill>
                <a:latin typeface="Times New Roman" pitchFamily="18" charset="0"/>
                <a:cs typeface="Times New Roman" pitchFamily="18" charset="0"/>
              </a:rPr>
              <a:t>детской библиотеки почти 70% учащихся 5-9 классов читают электронные книги с экрана компьютера, ноутбука, </a:t>
            </a:r>
            <a:r>
              <a:rPr lang="ru-RU" sz="2800" b="1" dirty="0" err="1">
                <a:ln>
                  <a:solidFill>
                    <a:srgbClr val="002060"/>
                  </a:solidFill>
                </a:ln>
                <a:solidFill>
                  <a:schemeClr val="accent4">
                    <a:lumMod val="60000"/>
                    <a:lumOff val="40000"/>
                  </a:schemeClr>
                </a:solidFill>
                <a:latin typeface="Times New Roman" pitchFamily="18" charset="0"/>
                <a:cs typeface="Times New Roman" pitchFamily="18" charset="0"/>
              </a:rPr>
              <a:t>айпада</a:t>
            </a:r>
            <a:r>
              <a:rPr lang="ru-RU" sz="2800" b="1" dirty="0">
                <a:ln>
                  <a:solidFill>
                    <a:srgbClr val="002060"/>
                  </a:solidFill>
                </a:ln>
                <a:solidFill>
                  <a:schemeClr val="accent4">
                    <a:lumMod val="60000"/>
                    <a:lumOff val="40000"/>
                  </a:schemeClr>
                </a:solidFill>
                <a:latin typeface="Times New Roman" pitchFamily="18" charset="0"/>
                <a:cs typeface="Times New Roman" pitchFamily="18" charset="0"/>
              </a:rPr>
              <a:t>. Чтобы чтение электронных книг было более эффективным, комфортным и полезным, приобретите электронную читалку, в которой используется технология электронных чернил (</a:t>
            </a:r>
            <a:r>
              <a:rPr lang="ru-RU" sz="2800" b="1" dirty="0" err="1">
                <a:ln>
                  <a:solidFill>
                    <a:srgbClr val="002060"/>
                  </a:solidFill>
                </a:ln>
                <a:solidFill>
                  <a:schemeClr val="accent4">
                    <a:lumMod val="60000"/>
                    <a:lumOff val="40000"/>
                  </a:schemeClr>
                </a:solidFill>
                <a:latin typeface="Times New Roman" pitchFamily="18" charset="0"/>
                <a:cs typeface="Times New Roman" pitchFamily="18" charset="0"/>
              </a:rPr>
              <a:t>E-Ink</a:t>
            </a:r>
            <a:r>
              <a:rPr lang="ru-RU" sz="2800" b="1" dirty="0">
                <a:ln>
                  <a:solidFill>
                    <a:srgbClr val="002060"/>
                  </a:solidFill>
                </a:ln>
                <a:solidFill>
                  <a:schemeClr val="accent4">
                    <a:lumMod val="60000"/>
                    <a:lumOff val="40000"/>
                  </a:schemeClr>
                </a:solidFill>
                <a:latin typeface="Times New Roman" pitchFamily="18" charset="0"/>
                <a:cs typeface="Times New Roman" pitchFamily="18" charset="0"/>
              </a:rPr>
              <a:t>). Экран не будет мерцать и </a:t>
            </a:r>
            <a:r>
              <a:rPr lang="ru-RU" sz="2800" b="1" dirty="0" err="1">
                <a:ln>
                  <a:solidFill>
                    <a:srgbClr val="002060"/>
                  </a:solidFill>
                </a:ln>
                <a:solidFill>
                  <a:schemeClr val="accent4">
                    <a:lumMod val="60000"/>
                    <a:lumOff val="40000"/>
                  </a:schemeClr>
                </a:solidFill>
                <a:latin typeface="Times New Roman" pitchFamily="18" charset="0"/>
                <a:cs typeface="Times New Roman" pitchFamily="18" charset="0"/>
              </a:rPr>
              <a:t>бликовать</a:t>
            </a:r>
            <a:r>
              <a:rPr lang="ru-RU" sz="2800" b="1" dirty="0">
                <a:ln>
                  <a:solidFill>
                    <a:srgbClr val="002060"/>
                  </a:solidFill>
                </a:ln>
                <a:solidFill>
                  <a:schemeClr val="accent4">
                    <a:lumMod val="60000"/>
                    <a:lumOff val="40000"/>
                  </a:schemeClr>
                </a:solidFill>
                <a:latin typeface="Times New Roman" pitchFamily="18" charset="0"/>
                <a:cs typeface="Times New Roman" pitchFamily="18" charset="0"/>
              </a:rPr>
              <a:t>, а глаза не будут напрягаться.</a:t>
            </a:r>
            <a:r>
              <a:rPr lang="ru-RU" sz="2800" b="1" dirty="0">
                <a:ln>
                  <a:solidFill>
                    <a:srgbClr val="00B0F0"/>
                  </a:solidFill>
                </a:ln>
                <a:solidFill>
                  <a:schemeClr val="accent4">
                    <a:lumMod val="60000"/>
                    <a:lumOff val="40000"/>
                  </a:schemeClr>
                </a:solidFill>
                <a:latin typeface="Times New Roman" pitchFamily="18" charset="0"/>
                <a:cs typeface="Times New Roman" pitchFamily="18" charset="0"/>
              </a:rPr>
              <a:t/>
            </a:r>
            <a:br>
              <a:rPr lang="ru-RU" sz="2800" b="1" dirty="0">
                <a:ln>
                  <a:solidFill>
                    <a:srgbClr val="00B0F0"/>
                  </a:solidFill>
                </a:ln>
                <a:solidFill>
                  <a:schemeClr val="accent4">
                    <a:lumMod val="60000"/>
                    <a:lumOff val="40000"/>
                  </a:schemeClr>
                </a:solidFill>
                <a:latin typeface="Times New Roman" pitchFamily="18" charset="0"/>
                <a:cs typeface="Times New Roman" pitchFamily="18" charset="0"/>
              </a:rPr>
            </a:br>
            <a:endParaRPr lang="ru-RU" sz="2800" b="1" dirty="0">
              <a:ln>
                <a:solidFill>
                  <a:srgbClr val="00B0F0"/>
                </a:solidFill>
              </a:ln>
              <a:solidFill>
                <a:schemeClr val="accent4">
                  <a:lumMod val="60000"/>
                  <a:lumOff val="40000"/>
                </a:schemeClr>
              </a:solidFill>
              <a:latin typeface="Times New Roman" pitchFamily="18" charset="0"/>
              <a:cs typeface="Times New Roman" pitchFamily="18" charset="0"/>
            </a:endParaRPr>
          </a:p>
        </p:txBody>
      </p:sp>
    </p:spTree>
  </p:cSld>
  <p:clrMapOvr>
    <a:masterClrMapping/>
  </p:clrMapOvr>
  <p:transition advClick="0" advTm="25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оображение">
            <a:hlinkClick r:id="rId2"/>
          </p:cNvPr>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2582858"/>
          </a:xfrm>
        </p:spPr>
        <p:txBody>
          <a:bodyPr>
            <a:normAutofit/>
          </a:bodyPr>
          <a:lstStyle/>
          <a:p>
            <a:r>
              <a:rPr lang="ru-RU" b="1" dirty="0">
                <a:solidFill>
                  <a:srgbClr val="FF0000"/>
                </a:solidFill>
                <a:latin typeface="Arial Black" pitchFamily="34" charset="0"/>
              </a:rPr>
              <a:t>10. Научите ребенка образному чтению</a:t>
            </a:r>
            <a:r>
              <a:rPr lang="ru-RU" dirty="0"/>
              <a:t/>
            </a:r>
            <a:br>
              <a:rPr lang="ru-RU" dirty="0"/>
            </a:br>
            <a:endParaRPr lang="ru-RU" dirty="0"/>
          </a:p>
        </p:txBody>
      </p:sp>
    </p:spTree>
  </p:cSld>
  <p:clrMapOvr>
    <a:masterClrMapping/>
  </p:clrMapOvr>
  <p:transition advClick="0" advTm="5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User\Рабочий стол\161au9lryo.jpe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a:xfrm>
            <a:off x="4143372" y="0"/>
            <a:ext cx="4786346" cy="6858000"/>
          </a:xfrm>
        </p:spPr>
        <p:txBody>
          <a:bodyPr>
            <a:normAutofit/>
          </a:bodyPr>
          <a:lstStyle/>
          <a:p>
            <a:r>
              <a:rPr lang="ru-RU" sz="2400" b="1" dirty="0">
                <a:ln>
                  <a:solidFill>
                    <a:srgbClr val="00B050"/>
                  </a:solidFill>
                </a:ln>
                <a:solidFill>
                  <a:srgbClr val="002060"/>
                </a:solidFill>
                <a:latin typeface="Times New Roman" pitchFamily="18" charset="0"/>
                <a:cs typeface="Times New Roman" pitchFamily="18" charset="0"/>
              </a:rPr>
              <a:t>Ведь почему ребенок так тянется к компьютеру, планшету, телевизору? Быстрая смена ярких картинок, динамика, спецэффекты. Научите ребенка во время чтения задействовать свое воображение на полную мощность. Пусть каждый образ он сделает ярче, звуки громче, ощущения живее. Пусть представит себя главным действующим лицом в этом книжном пространстве, а не просто наблюдателем со стороны. И когда поток воображения захватит его целиком, он поверит, что книга лучше любого фильма</a:t>
            </a:r>
            <a:r>
              <a:rPr lang="ru-RU" sz="1800" dirty="0"/>
              <a:t>.</a:t>
            </a:r>
          </a:p>
        </p:txBody>
      </p:sp>
    </p:spTree>
  </p:cSld>
  <p:clrMapOvr>
    <a:masterClrMapping/>
  </p:clrMapOvr>
  <p:transition advClick="0" advTm="32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User\Рабочий стол\a1b8b21b2d7dc578972a14d81a561ab7_800x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214414" y="285728"/>
            <a:ext cx="7000924" cy="2143140"/>
          </a:xfrm>
        </p:spPr>
        <p:txBody>
          <a:bodyPr>
            <a:noAutofit/>
          </a:bodyPr>
          <a:lstStyle/>
          <a:p>
            <a:r>
              <a:rPr lang="ru-RU" sz="4800" b="1" dirty="0">
                <a:solidFill>
                  <a:srgbClr val="FF0000"/>
                </a:solidFill>
              </a:rPr>
              <a:t>11. Доверяйте своему ребенку</a:t>
            </a:r>
            <a:r>
              <a:rPr lang="ru-RU" sz="4800" dirty="0">
                <a:solidFill>
                  <a:srgbClr val="FF0000"/>
                </a:solidFill>
              </a:rPr>
              <a:t/>
            </a:r>
            <a:br>
              <a:rPr lang="ru-RU" sz="4800" dirty="0">
                <a:solidFill>
                  <a:srgbClr val="FF0000"/>
                </a:solidFill>
              </a:rPr>
            </a:br>
            <a:endParaRPr lang="ru-RU" sz="4800" dirty="0">
              <a:solidFill>
                <a:srgbClr val="FF0000"/>
              </a:solidFill>
            </a:endParaRPr>
          </a:p>
        </p:txBody>
      </p:sp>
    </p:spTree>
  </p:cSld>
  <p:clrMapOvr>
    <a:masterClrMapping/>
  </p:clrMapOvr>
  <p:transition advClick="0" advTm="5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User\Рабочий стол\18fa145f9f529234d70aea9ca64fffb9.jpg"/>
          <p:cNvPicPr>
            <a:picLocks noChangeAspect="1" noChangeArrowheads="1"/>
          </p:cNvPicPr>
          <p:nvPr/>
        </p:nvPicPr>
        <p:blipFill>
          <a:blip r:embed="rId2" cstate="print"/>
          <a:srcRect/>
          <a:stretch>
            <a:fillRect/>
          </a:stretch>
        </p:blipFill>
        <p:spPr bwMode="auto">
          <a:xfrm>
            <a:off x="0" y="0"/>
            <a:ext cx="9096414" cy="6858000"/>
          </a:xfrm>
          <a:prstGeom prst="rect">
            <a:avLst/>
          </a:prstGeom>
          <a:noFill/>
        </p:spPr>
      </p:pic>
      <p:sp>
        <p:nvSpPr>
          <p:cNvPr id="2" name="Заголовок 1"/>
          <p:cNvSpPr>
            <a:spLocks noGrp="1"/>
          </p:cNvSpPr>
          <p:nvPr>
            <p:ph type="title"/>
          </p:nvPr>
        </p:nvSpPr>
        <p:spPr>
          <a:xfrm>
            <a:off x="457200" y="0"/>
            <a:ext cx="8229600" cy="6429396"/>
          </a:xfrm>
        </p:spPr>
        <p:txBody>
          <a:bodyPr>
            <a:noAutofit/>
          </a:bodyPr>
          <a:lstStyle/>
          <a:p>
            <a:r>
              <a:rPr lang="ru-RU" sz="3600" b="1" dirty="0">
                <a:solidFill>
                  <a:srgbClr val="002060"/>
                </a:solidFill>
                <a:latin typeface="Times New Roman" pitchFamily="18" charset="0"/>
                <a:cs typeface="Times New Roman" pitchFamily="18" charset="0"/>
              </a:rPr>
              <a:t>Это означает сделать все, что от вас зависит, и снять важность с этой цели. И возможно даже сказать «Знаешь, что? Я в тебя верю. У тебя и без книг все получится». И благодаря вашему доверию ребенок перестанет воспринимать ваши слова о нужности чтения в штыки. И возьмет в руки книгу.</a:t>
            </a:r>
            <a:br>
              <a:rPr lang="ru-RU" sz="3600" b="1" dirty="0">
                <a:solidFill>
                  <a:srgbClr val="002060"/>
                </a:solidFill>
                <a:latin typeface="Times New Roman" pitchFamily="18" charset="0"/>
                <a:cs typeface="Times New Roman" pitchFamily="18" charset="0"/>
              </a:rPr>
            </a:br>
            <a:r>
              <a:rPr lang="ru-RU" sz="3600" b="1" dirty="0">
                <a:solidFill>
                  <a:srgbClr val="FF0000"/>
                </a:solidFill>
                <a:latin typeface="Times New Roman" pitchFamily="18" charset="0"/>
                <a:cs typeface="Times New Roman" pitchFamily="18" charset="0"/>
              </a:rPr>
              <a:t>Всем добра и хороших книг!</a:t>
            </a:r>
            <a:r>
              <a:rPr lang="ru-RU" sz="3600" b="1" dirty="0">
                <a:solidFill>
                  <a:srgbClr val="002060"/>
                </a:solidFill>
                <a:latin typeface="Times New Roman" pitchFamily="18" charset="0"/>
                <a:cs typeface="Times New Roman" pitchFamily="18" charset="0"/>
              </a:rPr>
              <a:t/>
            </a:r>
            <a:br>
              <a:rPr lang="ru-RU" sz="3600" b="1" dirty="0">
                <a:solidFill>
                  <a:srgbClr val="002060"/>
                </a:solidFill>
                <a:latin typeface="Times New Roman" pitchFamily="18" charset="0"/>
                <a:cs typeface="Times New Roman" pitchFamily="18" charset="0"/>
              </a:rPr>
            </a:br>
            <a:endParaRPr lang="ru-RU" sz="3600" b="1" dirty="0">
              <a:solidFill>
                <a:srgbClr val="002060"/>
              </a:solidFill>
              <a:latin typeface="Times New Roman" pitchFamily="18" charset="0"/>
              <a:cs typeface="Times New Roman" pitchFamily="18" charset="0"/>
            </a:endParaRPr>
          </a:p>
        </p:txBody>
      </p:sp>
    </p:spTree>
  </p:cSld>
  <p:clrMapOvr>
    <a:masterClrMapping/>
  </p:clrMapOvr>
  <p:transition advClick="0" advTm="21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User\Рабочий стол\podrostki-devochki-i-osobennosti-vospitaniy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2082792"/>
          </a:xfrm>
        </p:spPr>
        <p:txBody>
          <a:bodyPr>
            <a:normAutofit fontScale="90000"/>
          </a:bodyPr>
          <a:lstStyle/>
          <a:p>
            <a:r>
              <a:rPr lang="ru-RU" sz="6000" b="1" dirty="0">
                <a:ln>
                  <a:solidFill>
                    <a:srgbClr val="FFFF00"/>
                  </a:solidFill>
                </a:ln>
                <a:solidFill>
                  <a:srgbClr val="FF0000"/>
                </a:solidFill>
                <a:latin typeface="Times New Roman" pitchFamily="18" charset="0"/>
                <a:cs typeface="Times New Roman" pitchFamily="18" charset="0"/>
              </a:rPr>
              <a:t>1. Поймите, почему вас беспокоит этот вопрос</a:t>
            </a:r>
            <a:r>
              <a:rPr lang="ru-RU" dirty="0"/>
              <a:t/>
            </a:r>
            <a:br>
              <a:rPr lang="ru-RU" dirty="0"/>
            </a:br>
            <a:endParaRPr lang="ru-RU" dirty="0"/>
          </a:p>
        </p:txBody>
      </p:sp>
    </p:spTree>
  </p:cSld>
  <p:clrMapOvr>
    <a:masterClrMapping/>
  </p:clrMapOvr>
  <p:transition advClick="0"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User\Рабочий стол\de-tiener-leest-boeken-39941674.jpg"/>
          <p:cNvPicPr>
            <a:picLocks noChangeAspect="1" noChangeArrowheads="1"/>
          </p:cNvPicPr>
          <p:nvPr/>
        </p:nvPicPr>
        <p:blipFill>
          <a:blip r:embed="rId2" cstate="print"/>
          <a:srcRect/>
          <a:stretch>
            <a:fillRect/>
          </a:stretch>
        </p:blipFill>
        <p:spPr bwMode="auto">
          <a:xfrm>
            <a:off x="0" y="0"/>
            <a:ext cx="3786182" cy="6858000"/>
          </a:xfrm>
          <a:prstGeom prst="rect">
            <a:avLst/>
          </a:prstGeom>
          <a:noFill/>
        </p:spPr>
      </p:pic>
      <p:sp>
        <p:nvSpPr>
          <p:cNvPr id="2" name="Заголовок 1"/>
          <p:cNvSpPr>
            <a:spLocks noGrp="1"/>
          </p:cNvSpPr>
          <p:nvPr>
            <p:ph type="title"/>
          </p:nvPr>
        </p:nvSpPr>
        <p:spPr>
          <a:xfrm>
            <a:off x="2214546" y="274638"/>
            <a:ext cx="6715172" cy="6583362"/>
          </a:xfrm>
        </p:spPr>
        <p:txBody>
          <a:bodyPr>
            <a:normAutofit fontScale="90000"/>
          </a:bodyPr>
          <a:lstStyle/>
          <a:p>
            <a:r>
              <a:rPr lang="ru-RU" sz="2400" b="1" dirty="0">
                <a:solidFill>
                  <a:srgbClr val="0070C0"/>
                </a:solidFill>
                <a:latin typeface="Times New Roman" pitchFamily="18" charset="0"/>
                <a:cs typeface="Times New Roman" pitchFamily="18" charset="0"/>
              </a:rPr>
              <a:t>Чтение — это возможность побыть в тишине и услышать себя, бесплатно отправиться к немыслимым вселенным и найти свое место в мире. Мы то с вами это понимаем, но как донести это до ребенка? Для начала понять, что проблема «мой ребенок не любит читать» — это не проблема ребенка, это ваша проблема. И разбираться с ней вам. Осознайте, почему вас беспокоит этот вопрос. Задайте себе 5 раз вопрос «Почему?» Почему я так упорно хочу, чтобы мой ребенок больше читал? Потому что чтение развивает мышление. Почему я хочу, чтобы мой ребенок развивал мышление? И почему именно таким способом? И так далее</a:t>
            </a:r>
            <a:r>
              <a:rPr lang="ru-RU" sz="2400" b="1" dirty="0" smtClean="0">
                <a:solidFill>
                  <a:srgbClr val="0070C0"/>
                </a:solidFill>
                <a:latin typeface="Times New Roman" pitchFamily="18" charset="0"/>
                <a:cs typeface="Times New Roman" pitchFamily="18" charset="0"/>
              </a:rPr>
              <a:t>. </a:t>
            </a:r>
            <a:r>
              <a:rPr lang="ru-RU" sz="2400" b="1" dirty="0">
                <a:solidFill>
                  <a:srgbClr val="0070C0"/>
                </a:solidFill>
                <a:latin typeface="Times New Roman" pitchFamily="18" charset="0"/>
                <a:cs typeface="Times New Roman" pitchFamily="18" charset="0"/>
              </a:rPr>
              <a:t>Нет волшебной таблетки, приняв которую ребенок полюбит читать. Но можно его к этому мягко подвести. Подберите слова и донесите их до ребенка. Придумайте 20 доводов в пользу чтения. И возможно вам даже не понадобится читать эту статью.</a:t>
            </a:r>
            <a:r>
              <a:rPr lang="ru-RU" sz="2700" dirty="0"/>
              <a:t/>
            </a:r>
            <a:br>
              <a:rPr lang="ru-RU" sz="2700" dirty="0"/>
            </a:br>
            <a:r>
              <a:rPr lang="ru-RU" sz="1400" dirty="0"/>
              <a:t/>
            </a:r>
            <a:br>
              <a:rPr lang="ru-RU" sz="1400" dirty="0"/>
            </a:br>
            <a:endParaRPr lang="ru-RU" sz="1400" dirty="0"/>
          </a:p>
        </p:txBody>
      </p:sp>
    </p:spTree>
  </p:cSld>
  <p:clrMapOvr>
    <a:masterClrMapping/>
  </p:clrMapOvr>
  <p:transition advClick="0" advTm="45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User\Рабочий стол\c23dbacea87ffc577718d2663e828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857496"/>
            <a:ext cx="8229600" cy="3571900"/>
          </a:xfrm>
        </p:spPr>
        <p:txBody>
          <a:bodyPr>
            <a:normAutofit/>
          </a:bodyPr>
          <a:lstStyle/>
          <a:p>
            <a:r>
              <a:rPr lang="ru-RU" sz="4800" b="1" dirty="0">
                <a:ln>
                  <a:solidFill>
                    <a:srgbClr val="FFFF00"/>
                  </a:solidFill>
                </a:ln>
                <a:solidFill>
                  <a:srgbClr val="FF0000"/>
                </a:solidFill>
                <a:latin typeface="Arial Black" pitchFamily="34" charset="0"/>
              </a:rPr>
              <a:t>2. Показывайте пример — читайте в свободное время</a:t>
            </a:r>
            <a:r>
              <a:rPr lang="ru-RU" sz="4800" dirty="0">
                <a:latin typeface="Arial Black" pitchFamily="34" charset="0"/>
              </a:rPr>
              <a:t/>
            </a:r>
            <a:br>
              <a:rPr lang="ru-RU" sz="4800" dirty="0">
                <a:latin typeface="Arial Black" pitchFamily="34" charset="0"/>
              </a:rPr>
            </a:br>
            <a:endParaRPr lang="ru-RU" sz="4800" dirty="0">
              <a:latin typeface="Arial Black" pitchFamily="34" charset="0"/>
            </a:endParaRPr>
          </a:p>
        </p:txBody>
      </p:sp>
    </p:spTree>
  </p:cSld>
  <p:clrMapOvr>
    <a:masterClrMapping/>
  </p:clrMapOvr>
  <p:transition advClick="0" advTm="5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User\Рабочий стол\interesnyye-knigi-dlya-podrostkov-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274638"/>
            <a:ext cx="6000760" cy="6583362"/>
          </a:xfrm>
        </p:spPr>
        <p:txBody>
          <a:bodyPr>
            <a:normAutofit/>
          </a:bodyPr>
          <a:lstStyle/>
          <a:p>
            <a:r>
              <a:rPr lang="ru-RU" sz="3200" b="1" dirty="0">
                <a:solidFill>
                  <a:schemeClr val="accent2">
                    <a:lumMod val="75000"/>
                  </a:schemeClr>
                </a:solidFill>
                <a:latin typeface="Times New Roman" pitchFamily="18" charset="0"/>
                <a:cs typeface="Times New Roman" pitchFamily="18" charset="0"/>
              </a:rPr>
              <a:t>Проанализируйте, чем вы занимаетесь в свободное время? Ведь ребенок берет с вас пример. Если вы смотрите телевизор или целый вечер проводите за компьютером, то и он будет делать то же самое. Как часто ребенок видит вас читающим?</a:t>
            </a:r>
            <a:r>
              <a:rPr lang="ru-RU" sz="3200" b="1" dirty="0">
                <a:latin typeface="Times New Roman" pitchFamily="18" charset="0"/>
                <a:cs typeface="Times New Roman" pitchFamily="18" charset="0"/>
              </a:rPr>
              <a:t/>
            </a:r>
            <a:br>
              <a:rPr lang="ru-RU" sz="3200" b="1" dirty="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Tree>
  </p:cSld>
  <p:clrMapOvr>
    <a:masterClrMapping/>
  </p:clrMapOvr>
  <p:transition advClick="0" advTm="1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User\Рабочий стол\interesnyye-knigi-dlya-podrostkov-1.jpg"/>
          <p:cNvPicPr>
            <a:picLocks noChangeAspect="1" noChangeArrowheads="1"/>
          </p:cNvPicPr>
          <p:nvPr/>
        </p:nvPicPr>
        <p:blipFill>
          <a:blip r:embed="rId2" cstate="print"/>
          <a:srcRect/>
          <a:stretch>
            <a:fillRect/>
          </a:stretch>
        </p:blipFill>
        <p:spPr bwMode="auto">
          <a:xfrm>
            <a:off x="-7664" y="0"/>
            <a:ext cx="9151664" cy="6858000"/>
          </a:xfrm>
          <a:prstGeom prst="rect">
            <a:avLst/>
          </a:prstGeom>
          <a:noFill/>
        </p:spPr>
      </p:pic>
      <p:sp>
        <p:nvSpPr>
          <p:cNvPr id="2" name="Заголовок 1"/>
          <p:cNvSpPr>
            <a:spLocks noGrp="1"/>
          </p:cNvSpPr>
          <p:nvPr>
            <p:ph type="title"/>
          </p:nvPr>
        </p:nvSpPr>
        <p:spPr>
          <a:xfrm>
            <a:off x="457200" y="274638"/>
            <a:ext cx="8229600" cy="2154230"/>
          </a:xfrm>
        </p:spPr>
        <p:txBody>
          <a:bodyPr>
            <a:normAutofit fontScale="90000"/>
          </a:bodyPr>
          <a:lstStyle/>
          <a:p>
            <a:r>
              <a:rPr lang="ru-RU" sz="4900" b="1" dirty="0">
                <a:solidFill>
                  <a:srgbClr val="002060"/>
                </a:solidFill>
                <a:latin typeface="Arial Black" pitchFamily="34" charset="0"/>
              </a:rPr>
              <a:t>3. Поделитесь собственной радостью чтения</a:t>
            </a:r>
            <a:r>
              <a:rPr lang="ru-RU" dirty="0"/>
              <a:t/>
            </a:r>
            <a:br>
              <a:rPr lang="ru-RU" dirty="0"/>
            </a:br>
            <a:endParaRPr lang="ru-RU" dirty="0"/>
          </a:p>
        </p:txBody>
      </p:sp>
    </p:spTree>
  </p:cSld>
  <p:clrMapOvr>
    <a:masterClrMapping/>
  </p:clrMapOvr>
  <p:transition advClick="0" advTm="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ser\Рабочий стол\38759396-Привлекательным-на-общественных-началах-подросток-читает-книгу-грустной-маленькой-девочки.-На-белом-.jpg"/>
          <p:cNvPicPr>
            <a:picLocks noChangeAspect="1" noChangeArrowheads="1"/>
          </p:cNvPicPr>
          <p:nvPr/>
        </p:nvPicPr>
        <p:blipFill>
          <a:blip r:embed="rId2" cstate="print"/>
          <a:srcRect/>
          <a:stretch>
            <a:fillRect/>
          </a:stretch>
        </p:blipFill>
        <p:spPr bwMode="auto">
          <a:xfrm>
            <a:off x="0" y="0"/>
            <a:ext cx="8429652" cy="6856437"/>
          </a:xfrm>
          <a:prstGeom prst="rect">
            <a:avLst/>
          </a:prstGeom>
          <a:noFill/>
        </p:spPr>
      </p:pic>
      <p:sp>
        <p:nvSpPr>
          <p:cNvPr id="2" name="Заголовок 1"/>
          <p:cNvSpPr>
            <a:spLocks noGrp="1"/>
          </p:cNvSpPr>
          <p:nvPr>
            <p:ph type="title"/>
          </p:nvPr>
        </p:nvSpPr>
        <p:spPr>
          <a:xfrm>
            <a:off x="3857620" y="274638"/>
            <a:ext cx="5286380" cy="6297634"/>
          </a:xfrm>
        </p:spPr>
        <p:txBody>
          <a:bodyPr>
            <a:normAutofit/>
          </a:bodyPr>
          <a:lstStyle/>
          <a:p>
            <a:r>
              <a:rPr lang="ru-RU" sz="2400" b="1" dirty="0">
                <a:solidFill>
                  <a:srgbClr val="0070C0"/>
                </a:solidFill>
                <a:latin typeface="Times New Roman" pitchFamily="18" charset="0"/>
                <a:cs typeface="Times New Roman" pitchFamily="18" charset="0"/>
              </a:rPr>
              <a:t>Делитесь </a:t>
            </a:r>
            <a:r>
              <a:rPr lang="ru-RU" sz="2400" b="1" dirty="0" smtClean="0">
                <a:solidFill>
                  <a:srgbClr val="0070C0"/>
                </a:solidFill>
                <a:latin typeface="Times New Roman" pitchFamily="18" charset="0"/>
                <a:cs typeface="Times New Roman" pitchFamily="18" charset="0"/>
              </a:rPr>
              <a:t>радостью </a:t>
            </a:r>
            <a:r>
              <a:rPr lang="ru-RU" sz="2400" b="1" dirty="0">
                <a:solidFill>
                  <a:srgbClr val="0070C0"/>
                </a:solidFill>
                <a:latin typeface="Times New Roman" pitchFamily="18" charset="0"/>
                <a:cs typeface="Times New Roman" pitchFamily="18" charset="0"/>
              </a:rPr>
              <a:t>постоянно. Что вы прочитали на этой неделе? Поделитесь с ребенком интересными цитатами, примерами, персонажами, поступками, которые поразили вас самих. Любой ребенок любит интересную историю. Когда ребенок был совсем маленьким, вспомните, вы были превосходным рассказчиком. Станьте им снова и делитесь тем полезным и интересным, что вы почерпнули из книг.</a:t>
            </a:r>
            <a:r>
              <a:rPr lang="ru-RU" sz="1800" dirty="0">
                <a:solidFill>
                  <a:srgbClr val="0070C0"/>
                </a:solidFill>
              </a:rPr>
              <a:t/>
            </a:r>
            <a:br>
              <a:rPr lang="ru-RU" sz="1800" dirty="0">
                <a:solidFill>
                  <a:srgbClr val="0070C0"/>
                </a:solidFill>
              </a:rPr>
            </a:br>
            <a:endParaRPr lang="ru-RU" sz="1800" dirty="0">
              <a:solidFill>
                <a:srgbClr val="0070C0"/>
              </a:solidFill>
            </a:endParaRPr>
          </a:p>
        </p:txBody>
      </p:sp>
    </p:spTree>
  </p:cSld>
  <p:clrMapOvr>
    <a:masterClrMapping/>
  </p:clrMapOvr>
  <p:transition advClick="0" advTm="2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User\Рабочий стол\cc4781466758d197b559fe5d6d1570b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143248"/>
            <a:ext cx="8229600" cy="3714752"/>
          </a:xfrm>
        </p:spPr>
        <p:txBody>
          <a:bodyPr>
            <a:normAutofit/>
          </a:bodyPr>
          <a:lstStyle/>
          <a:p>
            <a:r>
              <a:rPr lang="ru-RU" sz="4800" b="1" dirty="0">
                <a:ln>
                  <a:solidFill>
                    <a:srgbClr val="FFFF00"/>
                  </a:solidFill>
                </a:ln>
                <a:solidFill>
                  <a:srgbClr val="FF0000"/>
                </a:solidFill>
                <a:latin typeface="Arial Black" pitchFamily="34" charset="0"/>
              </a:rPr>
              <a:t>4. Поймите интересы ребенка</a:t>
            </a:r>
            <a:r>
              <a:rPr lang="ru-RU" sz="4800" dirty="0">
                <a:ln>
                  <a:solidFill>
                    <a:srgbClr val="FFFF00"/>
                  </a:solidFill>
                </a:ln>
                <a:solidFill>
                  <a:srgbClr val="FF0000"/>
                </a:solidFill>
              </a:rPr>
              <a:t/>
            </a:r>
            <a:br>
              <a:rPr lang="ru-RU" sz="4800" dirty="0">
                <a:ln>
                  <a:solidFill>
                    <a:srgbClr val="FFFF00"/>
                  </a:solidFill>
                </a:ln>
                <a:solidFill>
                  <a:srgbClr val="FF0000"/>
                </a:solidFill>
              </a:rPr>
            </a:br>
            <a:endParaRPr lang="ru-RU" sz="4800" dirty="0">
              <a:ln>
                <a:solidFill>
                  <a:srgbClr val="FFFF00"/>
                </a:solidFill>
              </a:ln>
              <a:solidFill>
                <a:srgbClr val="FF0000"/>
              </a:solidFill>
            </a:endParaRPr>
          </a:p>
        </p:txBody>
      </p:sp>
    </p:spTree>
  </p:cSld>
  <p:clrMapOvr>
    <a:masterClrMapping/>
  </p:clrMapOvr>
  <p:transition advClick="0" advTm="5000">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980</Words>
  <Application>Microsoft Office PowerPoint</Application>
  <PresentationFormat>Экран (4:3)</PresentationFormat>
  <Paragraphs>24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Подросток не любит читать.       Что делать? </vt:lpstr>
      <vt:lpstr>Многие обеспокоены тем, что их дети не читают книги. Как сделать так, чтобы чтение было не повинностью, а удовольствием? Если радость чтения потеряна, то затерялась она не так уж далеко. Итак, подросток не любит читать. Что делать? Давайте разбираться. </vt:lpstr>
      <vt:lpstr>1. Поймите, почему вас беспокоит этот вопрос </vt:lpstr>
      <vt:lpstr>Чтение — это возможность побыть в тишине и услышать себя, бесплатно отправиться к немыслимым вселенным и найти свое место в мире. Мы то с вами это понимаем, но как донести это до ребенка? Для начала понять, что проблема «мой ребенок не любит читать» — это не проблема ребенка, это ваша проблема. И разбираться с ней вам. Осознайте, почему вас беспокоит этот вопрос. Задайте себе 5 раз вопрос «Почему?» Почему я так упорно хочу, чтобы мой ребенок больше читал? Потому что чтение развивает мышление. Почему я хочу, чтобы мой ребенок развивал мышление? И почему именно таким способом? И так далее. Нет волшебной таблетки, приняв которую ребенок полюбит читать. Но можно его к этому мягко подвести. Подберите слова и донесите их до ребенка. Придумайте 20 доводов в пользу чтения. И возможно вам даже не понадобится читать эту статью.  </vt:lpstr>
      <vt:lpstr>2. Показывайте пример — читайте в свободное время </vt:lpstr>
      <vt:lpstr>Проанализируйте, чем вы занимаетесь в свободное время? Ведь ребенок берет с вас пример. Если вы смотрите телевизор или целый вечер проводите за компьютером, то и он будет делать то же самое. Как часто ребенок видит вас читающим? </vt:lpstr>
      <vt:lpstr>3. Поделитесь собственной радостью чтения </vt:lpstr>
      <vt:lpstr>Делитесь радостью постоянно. Что вы прочитали на этой неделе? Поделитесь с ребенком интересными цитатами, примерами, персонажами, поступками, которые поразили вас самих. Любой ребенок любит интересную историю. Когда ребенок был совсем маленьким, вспомните, вы были превосходным рассказчиком. Станьте им снова и делитесь тем полезным и интересным, что вы почерпнули из книг. </vt:lpstr>
      <vt:lpstr>4. Поймите интересы ребенка </vt:lpstr>
      <vt:lpstr>Действуйте как продавец. Продайте ему эту идею, что читать здорово, интересно и полезно. Отталкивайтесь от его запросов. Какие его проблемы способны решить книги? Рассказывайте ему о таких книгах, разожгите в нем интерес. Поговорите с ним о будущей профессии. Чем он хочет заниматься? Скажите, что книги способны ему помочь. Там многие успехи и неудачи уже описаны. Если у ребенка есть кумир — найдите книгу про него или об этой области. Он любит игры-стрелялки? Предложите ему хорошую качественную приключенческую фантастику, Хайнлайна, например. </vt:lpstr>
      <vt:lpstr>5. Читайте ребенку вслух </vt:lpstr>
      <vt:lpstr>Предложите почитать ему. Читать можно не только 3-летним детям, но и 13-летним. Это один из способов быть ближе. Просто предложите «Хочешь, я тебе почитаю?», а вдруг согласится? Почитайте ему пару недель и обрывайте чтение на самом интересном месте, и, возможно, в разгар следующего дня вы обнаружите его за книгой. Он сам захочет дочитать ее. Потому что интересно. Начните с одной из этих книг, которые будут интересны и взрослым и детям: 1. Звучание цвета» Джимми Лиао 2. «Вино из одуванчиков» Рэй Брэдбери 3. «Похититель теней» Марк Леви 4. «Дом, в котором…» Мариам Петросян 5. «Затерянные во льдах» Уильям Грилл 6. «Убить пересмешника» Харпер Ли 7. «Время всегда хорошее» Евгения Пастернак 8. «Над пропастью во ржи» Джером Д. Сэлинджер 8. «Лето в деревне» Зина Сурова 10. «35 кило надежды» Анна Гавальда 11. «Часодеи» Натальи Щербы 12. «Детская книга» Борис Акунин </vt:lpstr>
      <vt:lpstr>6. Позвольте ему выбирать книги самому</vt:lpstr>
      <vt:lpstr>В ближайший свободный вечер сходите вместе с ребенком в книжный. Существует сильная взаимосвязь между отношением к чтению и количеством детских книг в домашней «взрослой» библиотеке. Больше всего любят чтение те дети, у кого дома есть большая библиотека. Начните вместе с ребенком формировать его собственную домашнюю библиотеку. Сводите его в книжный и позвольте выбрать любую книгу. Когда ребенок сам делает выбор, намного выше шансы, что он прочтет книгу, чем когда вы подсовываете ему «правильную» книгу. </vt:lpstr>
      <vt:lpstr>7. Обсуждайте прочитанное </vt:lpstr>
      <vt:lpstr>Обсуждайте сюжет во время чтения. Задавайте вопросы «А как бы ты поступил?» Ищите параллели в реальной жизни. Помогите ребенку провести аналогию между событиями книги и тем, что сильно занимает его в реальной жизни. Именно так люди обретают понимание мира, в котором живут. Умение соотнести содержание книги с реальностью имеет решающее значение. Дети, приученные обсуждать прочитанное, лучше соотносят книги и жизнь и видят больше смысла в тексте. Но делайте все это, конечно, с согласия ребенка. Если он не хочет обсуждать прочитанное, то не забывайте, что это одно из наслаждений читателя — молчать о прочитанном. </vt:lpstr>
      <vt:lpstr>8. Познакомьте его с графическими романами </vt:lpstr>
      <vt:lpstr>Графические романы и новеллы — это как комиксы, но они могут быть и по классической литературе. Основой передачи сюжета является рисунок, а не текст. Покажите ему книги Нила Геймана или графическое исполнение романов Стивена Кинга и Артура Конана Дойла. Это может быть перевалочным пунктом к серьезной литературе без картинок. </vt:lpstr>
      <vt:lpstr>9. Если он любит гаджеты,      купите ему электронную книгу </vt:lpstr>
      <vt:lpstr>И закачайте туда интересные книги. По данным государственной детской библиотеки почти 70% учащихся 5-9 классов читают электронные книги с экрана компьютера, ноутбука, айпада. Чтобы чтение электронных книг было более эффективным, комфортным и полезным, приобретите электронную читалку, в которой используется технология электронных чернил (E-Ink). Экран не будет мерцать и бликовать, а глаза не будут напрягаться. </vt:lpstr>
      <vt:lpstr>10. Научите ребенка образному чтению </vt:lpstr>
      <vt:lpstr>Ведь почему ребенок так тянется к компьютеру, планшету, телевизору? Быстрая смена ярких картинок, динамика, спецэффекты. Научите ребенка во время чтения задействовать свое воображение на полную мощность. Пусть каждый образ он сделает ярче, звуки громче, ощущения живее. Пусть представит себя главным действующим лицом в этом книжном пространстве, а не просто наблюдателем со стороны. И когда поток воображения захватит его целиком, он поверит, что книга лучше любого фильма.</vt:lpstr>
      <vt:lpstr>11. Доверяйте своему ребенку </vt:lpstr>
      <vt:lpstr>Это означает сделать все, что от вас зависит, и снять важность с этой цели. И возможно даже сказать «Знаешь, что? Я в тебя верю. У тебя и без книг все получится». И благодаря вашему доверию ребенок перестанет воспринимать ваши слова о нужности чтения в штыки. И возьмет в руки книгу. Всем добра и хороших книг!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Подросток не любит читать.       Что делать? </dc:title>
  <dc:creator>User</dc:creator>
  <cp:lastModifiedBy>User</cp:lastModifiedBy>
  <cp:revision>17</cp:revision>
  <dcterms:created xsi:type="dcterms:W3CDTF">2017-01-26T07:19:25Z</dcterms:created>
  <dcterms:modified xsi:type="dcterms:W3CDTF">2018-02-16T09:58:10Z</dcterms:modified>
</cp:coreProperties>
</file>