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81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28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28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AE2FC58-EA23-4F0E-A144-38A82B355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962C8-FC4F-4B09-BF1D-53C2EF352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E76E9-C856-418C-AEEE-DB8B3BA36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A02D4-5175-444A-830A-C6EA2B9A3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BC641-AA77-4457-8355-C5BD03953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FA920-55D0-4BE6-8A09-815BCBF14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D57D4-889C-48E4-A94C-BD28A548C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A22B-0395-4D71-84C0-CD98AC3C0F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66E9A-FB7D-42EC-AF03-EFDCA2ED9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CA46-5684-490F-8FF7-85F302712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E9F91-BAE8-4DD6-AA79-886BD70C0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710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710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712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4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6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7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8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9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0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1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2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3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4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4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4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5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5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725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25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725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726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E824066-43A1-4878-BD16-6A6937374B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26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silnik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6113"/>
            <a:ext cx="4606925" cy="34544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60350"/>
            <a:ext cx="8713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>
                <a:solidFill>
                  <a:schemeClr val="tx2"/>
                </a:solidFill>
                <a:latin typeface="Times New Roman" pitchFamily="18" charset="0"/>
              </a:rPr>
              <a:t>Насилие в семье:</a:t>
            </a:r>
            <a:br>
              <a:rPr lang="ru-RU" sz="50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5000">
                <a:solidFill>
                  <a:schemeClr val="tx2"/>
                </a:solidFill>
                <a:latin typeface="Times New Roman" pitchFamily="18" charset="0"/>
              </a:rPr>
              <a:t>виды, формы, последствия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0526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708400" y="260350"/>
            <a:ext cx="5111750" cy="633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800" b="1" i="1">
                <a:solidFill>
                  <a:srgbClr val="A50021"/>
                </a:solidFill>
                <a:latin typeface="Georgia" pitchFamily="18" charset="0"/>
              </a:rPr>
              <a:t>Физическое насилие проявляется как: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удары по лицу;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тряски, толчки;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затрещины,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удушения,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пинки;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заключение в запертом помещении, где они удерживаются силой;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избиение ремнем, веревками;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800">
                <a:latin typeface="Georgia" pitchFamily="18" charset="0"/>
              </a:rPr>
              <a:t>нанесение увечий тяжелыми предметами, даже ножом.</a:t>
            </a:r>
          </a:p>
        </p:txBody>
      </p:sp>
      <p:pic>
        <p:nvPicPr>
          <p:cNvPr id="62467" name="Picture 3" descr="101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3313112" cy="2439988"/>
          </a:xfrm>
          <a:prstGeom prst="rect">
            <a:avLst/>
          </a:prstGeom>
          <a:noFill/>
        </p:spPr>
      </p:pic>
      <p:pic>
        <p:nvPicPr>
          <p:cNvPr id="62468" name="Picture 4" descr="1052719_1208418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3384550" cy="253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61975"/>
          </a:xfrm>
        </p:spPr>
        <p:txBody>
          <a:bodyPr/>
          <a:lstStyle/>
          <a:p>
            <a:r>
              <a:rPr lang="ru-RU" sz="3600" b="1">
                <a:latin typeface="Times New Roman" pitchFamily="18" charset="0"/>
              </a:rPr>
              <a:t>ПСИХОЛОГИЧЕСКОЕ НАСИЛИЕ</a:t>
            </a:r>
          </a:p>
        </p:txBody>
      </p:sp>
      <p:pic>
        <p:nvPicPr>
          <p:cNvPr id="63491" name="Picture 3" descr="ad0a6964d5756cca3632eade287a3ff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81075"/>
            <a:ext cx="4392613" cy="5876925"/>
          </a:xfrm>
          <a:noFill/>
          <a:ln/>
        </p:spPr>
      </p:pic>
      <p:pic>
        <p:nvPicPr>
          <p:cNvPr id="63492" name="Picture 4" descr="124039060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81075"/>
            <a:ext cx="424815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68375"/>
          </a:xfrm>
        </p:spPr>
        <p:txBody>
          <a:bodyPr/>
          <a:lstStyle/>
          <a:p>
            <a:r>
              <a:rPr lang="ru-RU" sz="3600" b="1">
                <a:solidFill>
                  <a:srgbClr val="A50021"/>
                </a:solidFill>
                <a:latin typeface="Times New Roman" pitchFamily="18" charset="0"/>
              </a:rPr>
              <a:t>ПСИХОЛОГИЧЕСКОЕ (ЭМОЦИОНАЛЬНОЕ) НАСИЛИЕ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8229600" cy="47085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/>
              <a:t> - </a:t>
            </a:r>
            <a:r>
              <a:rPr lang="ru-RU">
                <a:latin typeface="Times New Roman" pitchFamily="18" charset="0"/>
              </a:rPr>
              <a:t>постоянные или периодические словесные оскорбления ребенка, угроза со стороны родителей, опекунов, учителей, унижение его человеческого достоинства, обвинение в том, в чем он не виноват, демонстрация нелюбви, ненависти к ребенку, постоянная ложь, обман ребенка.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4797425"/>
            <a:ext cx="167481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5588"/>
            <a:ext cx="8540750" cy="523875"/>
          </a:xfrm>
        </p:spPr>
        <p:txBody>
          <a:bodyPr/>
          <a:lstStyle/>
          <a:p>
            <a:r>
              <a:rPr lang="ru-RU" sz="3200">
                <a:solidFill>
                  <a:srgbClr val="0000FF"/>
                </a:solidFill>
                <a:latin typeface="Georgia" pitchFamily="18" charset="0"/>
              </a:rPr>
              <a:t>К психологическому насилию относятся: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/>
              <a:t> </a:t>
            </a:r>
            <a:r>
              <a:rPr lang="ru-RU" sz="2300">
                <a:latin typeface="Georgia" pitchFamily="18" charset="0"/>
              </a:rPr>
              <a:t>угрозы  в  адрес  ребенка,  проявляющиеся в словесной форме без применения  физической  силы;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оскорбление и унижение его достоинства;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открытое неприятие и постоянная критика;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лишение   ребенка  необходимой  стимуляции,  игнорирование  его основных нужд в безопасном окружении, родительской любви;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предъявление к  ребенку  чрезмерных требований, не соответствующих его возрасту или возможностям;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однократное грубое психическое воздействие, вызвавшее у ребенка психическую травму;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преднамеренная   изоляция   ребенка,   лишение  его  социальных контактов;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300">
                <a:latin typeface="Georgia" pitchFamily="18" charset="0"/>
              </a:rPr>
              <a:t>вовлечение   ребенка   или   поощрение  к  антисоциальному  или деструктивному поведению (алкоголизм, наркомания и др.).</a:t>
            </a:r>
            <a:r>
              <a:rPr lang="ru-RU" sz="23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1600"/>
              <a:t> </a:t>
            </a:r>
            <a:endParaRPr lang="ru-RU" sz="2400" b="1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ОСОБЕННОСТИ ДЕТЕЙ, ПОДВЕРГШИХСЯ </a:t>
            </a:r>
          </a:p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ПСИХОЛОГИЧЕСКОМУ (ЭМОЦИОНАЛЬНОМУ) </a:t>
            </a:r>
          </a:p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НАСИЛИЮ:</a:t>
            </a:r>
          </a:p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ru-RU" sz="2400" b="1">
              <a:solidFill>
                <a:schemeClr val="tx2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задержка психического развития;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невозможность сконцентрироваться, плохая успеваемость;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низкая самооценка;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эмоциональные   нарушения   в   виде   агрессии,  гнева  (часто обращенных против самого себя), подавленное состояние; 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избыточная потребность во внимании;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депрессия, попытки суицида;  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неумение  общаться  со  сверстниками  (заискивающее  поведение, чрезмерная уступчивость или агрессивность); 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ложь,  воровство, девиантное (или "отклоняющееся", асоциальное)поведение; 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000">
                <a:latin typeface="Georgia" pitchFamily="18" charset="0"/>
              </a:rPr>
              <a:t>нервно-психические  и  психосоматические  заболевания: неврозы, энурез,  тики,  расстройства сна, нарушения аппетита, ожирение, кожные заболевания, астма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19088"/>
            <a:ext cx="8540750" cy="7889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200">
                <a:latin typeface="Georgia" pitchFamily="18" charset="0"/>
              </a:rPr>
              <a:t>Особенности   поведения   взрослых,   совершающих   эмоциональное насилие:</a:t>
            </a:r>
            <a:r>
              <a:rPr lang="ru-RU" sz="4000"/>
              <a:t> 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>
                <a:latin typeface="Georgia" pitchFamily="18" charset="0"/>
              </a:rPr>
              <a:t>не утешают ребенка, когда тот в этом нуждается;  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>
                <a:latin typeface="Georgia" pitchFamily="18" charset="0"/>
              </a:rPr>
              <a:t>публично оскорбляют, бранят, унижают, осмеивают ребенка;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>
                <a:latin typeface="Georgia" pitchFamily="18" charset="0"/>
              </a:rPr>
              <a:t>сравнивают   с  другими  детьми  не  в  его  пользу,  постоянно сверхкритично относятся к нему;  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>
                <a:latin typeface="Georgia" pitchFamily="18" charset="0"/>
              </a:rPr>
              <a:t>обвиняют  его  во всех своих неудачах, делают из ребенка "козла отпущения" и пр.</a:t>
            </a:r>
            <a:r>
              <a:rPr lang="ru-RU"/>
              <a:t> </a:t>
            </a:r>
          </a:p>
        </p:txBody>
      </p:sp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989138"/>
            <a:ext cx="14382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61975"/>
          </a:xfrm>
        </p:spPr>
        <p:txBody>
          <a:bodyPr/>
          <a:lstStyle/>
          <a:p>
            <a:r>
              <a:rPr lang="ru-RU" sz="4000" b="1">
                <a:solidFill>
                  <a:srgbClr val="A50021"/>
                </a:solidFill>
                <a:latin typeface="Georgia" pitchFamily="18" charset="0"/>
              </a:rPr>
              <a:t>Пренебрежение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052513"/>
            <a:ext cx="5113337" cy="5545137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>
                <a:latin typeface="Georgia" pitchFamily="18" charset="0"/>
              </a:rPr>
              <a:t>Пренебрежение  основными нуждами ребенка (моральная жестокость) -это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</a:t>
            </a:r>
            <a:r>
              <a:rPr lang="ru-RU" sz="2800"/>
              <a:t> </a:t>
            </a:r>
          </a:p>
        </p:txBody>
      </p:sp>
      <p:pic>
        <p:nvPicPr>
          <p:cNvPr id="69636" name="Picture 4" descr="plac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628775"/>
            <a:ext cx="360045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51275" y="260350"/>
            <a:ext cx="5292725" cy="626427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Чаще  всего  пренебрегают  основными  нуждами  детей родители или лица,  их  заменяющие: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 алкоголики,  наркоманы;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лица  с  психическими расстройствами; 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юные   родители,   не   имеющие   опыта   и  навыков родительства;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с низким социально-экономическим уровнем жизни;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 имеющие хронические    заболевания,   инвалидность,   умственную   отсталость;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перенесшие жестокое обращение в детстве;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>
                <a:latin typeface="Georgia" pitchFamily="18" charset="0"/>
              </a:rPr>
              <a:t>социально изолированные. </a:t>
            </a:r>
          </a:p>
        </p:txBody>
      </p:sp>
      <p:pic>
        <p:nvPicPr>
          <p:cNvPr id="70659" name="Picture 3" descr="1213617112_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3600450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33413"/>
          </a:xfrm>
        </p:spPr>
        <p:txBody>
          <a:bodyPr/>
          <a:lstStyle/>
          <a:p>
            <a:r>
              <a:rPr lang="ru-RU" sz="3200" b="1" i="1">
                <a:solidFill>
                  <a:srgbClr val="A50021"/>
                </a:solidFill>
                <a:latin typeface="Georgia" pitchFamily="18" charset="0"/>
              </a:rPr>
              <a:t>Последствия жестокого обращения с детьми в семье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341438"/>
            <a:ext cx="5329238" cy="525621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800">
                <a:latin typeface="Georgia" pitchFamily="18" charset="0"/>
              </a:rPr>
              <a:t>уход в религиозные секты;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800">
                <a:latin typeface="Georgia" pitchFamily="18" charset="0"/>
              </a:rPr>
              <a:t>объединения в неформальные группы с криминальной и фашисткой направленностью;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800">
                <a:latin typeface="Georgia" pitchFamily="18" charset="0"/>
              </a:rPr>
              <a:t>агрессивное, преступное поведение детей;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800">
                <a:latin typeface="Georgia" pitchFamily="18" charset="0"/>
              </a:rPr>
              <a:t>сбежавшие из дома дети умирают от голода и холода, становятся жертвами других детей, также сбежавших от домашнего насилия и др.</a:t>
            </a:r>
          </a:p>
        </p:txBody>
      </p:sp>
      <p:pic>
        <p:nvPicPr>
          <p:cNvPr id="71684" name="Picture 4" descr="197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813" y="1196975"/>
            <a:ext cx="3109912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СЕКСУАЛЬНОЕ НАСИЛИЕ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ru-RU"/>
          </a:p>
        </p:txBody>
      </p:sp>
      <p:pic>
        <p:nvPicPr>
          <p:cNvPr id="72708" name="Picture 4" descr="насили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4464050" cy="5111750"/>
          </a:xfrm>
          <a:prstGeom prst="rect">
            <a:avLst/>
          </a:prstGeom>
          <a:noFill/>
        </p:spPr>
      </p:pic>
      <p:pic>
        <p:nvPicPr>
          <p:cNvPr id="72709" name="Picture 5" descr="child-ste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41438"/>
            <a:ext cx="3887787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6000" b="1">
                <a:solidFill>
                  <a:schemeClr val="tx2"/>
                </a:solidFill>
                <a:latin typeface="Times New Roman" pitchFamily="18" charset="0"/>
              </a:rPr>
              <a:t>НАСИЛИЕ</a:t>
            </a:r>
          </a:p>
          <a:p>
            <a:pPr algn="ctr">
              <a:buFont typeface="Arial" pitchFamily="34" charset="0"/>
              <a:buNone/>
            </a:pPr>
            <a:r>
              <a:rPr lang="ru-RU" sz="5400">
                <a:latin typeface="Times New Roman" pitchFamily="18" charset="0"/>
              </a:rPr>
              <a:t>является одной из </a:t>
            </a:r>
          </a:p>
          <a:p>
            <a:pPr algn="ctr">
              <a:buFont typeface="Arial" pitchFamily="34" charset="0"/>
              <a:buNone/>
            </a:pPr>
            <a:r>
              <a:rPr lang="ru-RU" sz="5400" b="1" u="sng">
                <a:latin typeface="Times New Roman" pitchFamily="18" charset="0"/>
              </a:rPr>
              <a:t>самых острых</a:t>
            </a:r>
            <a:r>
              <a:rPr lang="ru-RU" sz="5400">
                <a:latin typeface="Times New Roman" pitchFamily="18" charset="0"/>
              </a:rPr>
              <a:t> и </a:t>
            </a:r>
            <a:r>
              <a:rPr lang="ru-RU" sz="5400" b="1" u="sng">
                <a:latin typeface="Times New Roman" pitchFamily="18" charset="0"/>
              </a:rPr>
              <a:t>распространенных социальных проблем</a:t>
            </a:r>
            <a:r>
              <a:rPr lang="ru-RU" sz="5400">
                <a:latin typeface="Times New Roman" pitchFamily="18" charset="0"/>
              </a:rPr>
              <a:t>.</a:t>
            </a:r>
            <a:r>
              <a:rPr lang="ru-RU" sz="5400" u="sng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88913"/>
            <a:ext cx="8229600" cy="56499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3600" b="1">
                <a:solidFill>
                  <a:schemeClr val="tx2"/>
                </a:solidFill>
                <a:latin typeface="Times New Roman" pitchFamily="18" charset="0"/>
              </a:rPr>
              <a:t>Сексуальное насилие (совращение) –</a:t>
            </a:r>
            <a:r>
              <a:rPr lang="ru-RU" sz="4400">
                <a:latin typeface="Times New Roman" pitchFamily="18" charset="0"/>
              </a:rPr>
              <a:t> это использование ребенка взрослым или другим ребенком для удовлетворения сексуальной потребности или получения корысти, привлечение ребенка в проституцию, порнобизнес.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300" b="1">
                <a:solidFill>
                  <a:schemeClr val="tx2"/>
                </a:solidFill>
                <a:latin typeface="Georgia" pitchFamily="18" charset="0"/>
              </a:rPr>
              <a:t>Сексуальное насилие чаще всего происходит в семьях, где:</a:t>
            </a:r>
            <a:r>
              <a:rPr lang="ru-RU" sz="2300">
                <a:solidFill>
                  <a:schemeClr val="tx2"/>
                </a:solidFill>
                <a:latin typeface="Georgia" pitchFamily="18" charset="0"/>
              </a:rPr>
              <a:t> 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патриархально-авторитарный уклад;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плохие   взаимоотношения   ребенка  с  родителями,  особенно  с матерью;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конфликтные отношения между родителями;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мать ребенка чрезмерно занята на работе;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ребенок долгое время жил без родного отца;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вместо родного отца - отчим или сожитель матери; 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мать  имеет  хроническое заболевание или инвалидность и подолгу лежит в больнице;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 (или один из них) являются алкоголиками, наркоманами, токсикоманами;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(или один из них) имеют психические заболевания; 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мать в детстве подвергалась сексуальному насилию и т.п.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latin typeface="Times New Roman" pitchFamily="18" charset="0"/>
              </a:rPr>
              <a:t>ДОМАШНЕЕ НАСИЛИЕ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zh-CN" i="1"/>
              <a:t> </a:t>
            </a:r>
            <a:r>
              <a:rPr lang="ru-RU" altLang="zh-CN" sz="3600">
                <a:latin typeface="Times New Roman" pitchFamily="18" charset="0"/>
              </a:rPr>
              <a:t>- </a:t>
            </a:r>
            <a:r>
              <a:rPr lang="ru-RU" altLang="zh-CN" sz="4400">
                <a:latin typeface="Times New Roman" pitchFamily="18" charset="0"/>
              </a:rPr>
              <a:t>это повторяющийся с увеличением частоты цикл: физического, словесного, духовного и экономического оскорбления с целью контроля, запугивания, внушения чувства страха. </a:t>
            </a:r>
            <a:endParaRPr lang="ru-RU" sz="4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255713"/>
          </a:xfrm>
        </p:spPr>
        <p:txBody>
          <a:bodyPr/>
          <a:lstStyle/>
          <a:p>
            <a:r>
              <a:rPr lang="ru-RU" sz="3600">
                <a:latin typeface="Arial Unicode MS" pitchFamily="34" charset="-128"/>
              </a:rPr>
              <a:t>Экономическое </a:t>
            </a:r>
            <a:br>
              <a:rPr lang="ru-RU" sz="3600">
                <a:latin typeface="Arial Unicode MS" pitchFamily="34" charset="-128"/>
              </a:rPr>
            </a:br>
            <a:r>
              <a:rPr lang="ru-RU" sz="3600">
                <a:latin typeface="Arial Unicode MS" pitchFamily="34" charset="-128"/>
              </a:rPr>
              <a:t>насилие: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27538" y="1600200"/>
            <a:ext cx="4414837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отказ в содержании детей, утаивание доходов, трата семейных денег, самостоятельное принятие большинства финансовых решений – это может проявляться, например в том, что при покупке продуктов не учитывается потребности детей или жены, и в результате дети могут не получать необходимое для их возраста питание; жена, совершая покупки, должна отчитываться чеками и т.п.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448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Как проявляется насилие?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i="1"/>
              <a:t>Запугивание и угрозы</a:t>
            </a:r>
            <a:r>
              <a:rPr lang="ru-RU" sz="2000"/>
              <a:t> – внушение страха криком, жестами, мимикой; угрозы физического наказания милицией, спецшколой, богом; проявление насилия над животными; угрозы бросить ребенка или отнять его, лишить денег и др.</a:t>
            </a:r>
            <a:endParaRPr lang="ru-RU" sz="2000" i="1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i="1"/>
              <a:t>2. Изоляция</a:t>
            </a:r>
            <a:r>
              <a:rPr lang="ru-RU" sz="2000"/>
              <a:t> – постоянный контроль за тем, что делают женщина или ребенок, с кем дружат, встречаются, разговаривают; запрет на общение с близкими людьми, посещение зрелищных мероприятий и др.</a:t>
            </a:r>
            <a:endParaRPr lang="ru-RU" sz="2000" i="1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i="1"/>
              <a:t>3. Физическое наказание</a:t>
            </a:r>
            <a:r>
              <a:rPr lang="ru-RU" sz="2000"/>
              <a:t> – избиение, пощечины, истязания, таскание за волосы, щипание и др.</a:t>
            </a:r>
            <a:endParaRPr lang="ru-RU" sz="2000" i="1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i="1"/>
              <a:t>4. Эмоциональное</a:t>
            </a:r>
            <a:r>
              <a:rPr lang="ru-RU" sz="2000"/>
              <a:t> (психическое) насилие – не только запугивание, угрозы, изоляция, но и унижение чувства собственного достоинства и чести, словесные оскорбления, грубость; внушение мысли, что ребенок – самый худший, а женщина – плохая мать или жена, унижение в присутствии других людей; постоянная критика в адрес ребенка или женщины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228600"/>
            <a:ext cx="7294562" cy="1143000"/>
          </a:xfrm>
        </p:spPr>
        <p:txBody>
          <a:bodyPr/>
          <a:lstStyle/>
          <a:p>
            <a:r>
              <a:rPr lang="ru-RU" sz="2800" b="1" i="1"/>
              <a:t>Причины возникновения насилия:</a:t>
            </a:r>
            <a:endParaRPr lang="ru-RU" sz="2800" i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материальные трудности;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наличие в семье безработного;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нерешенная жилищная проблема;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алкоголизм и пьянство среди членов семьи;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наличие наркоманов в семье;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неполная семья;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отчим или мачеха в семье;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ребенок-инвалид или с проблемами со здоровьем;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нежеланный ребенок;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трудный ребенок;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снятие многих моральных запретов;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семейные конфликты;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самоутверждение за счет слабых;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/>
              <a:t>                         - культ жестокости, пропагандируемый в обществе.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79876" name="Picture 4" descr="i?id=643324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11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i="1">
                <a:solidFill>
                  <a:srgbClr val="FF3399"/>
                </a:solidFill>
              </a:rPr>
              <a:t>Последствия семейного насилия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/>
              <a:t>ребенок учится насилию;</a:t>
            </a:r>
          </a:p>
          <a:p>
            <a:r>
              <a:rPr lang="ru-RU" sz="2000"/>
              <a:t>ребенок становится тревожным;</a:t>
            </a:r>
          </a:p>
          <a:p>
            <a:r>
              <a:rPr lang="ru-RU" sz="2000"/>
              <a:t>ребенок не уверен, что его в семье любят;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pPr>
              <a:buFont typeface="Arial" pitchFamily="34" charset="0"/>
              <a:buNone/>
            </a:pPr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28975"/>
            <a:ext cx="4032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84538"/>
            <a:ext cx="4465637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8013"/>
          </a:xfrm>
        </p:spPr>
        <p:txBody>
          <a:bodyPr/>
          <a:lstStyle/>
          <a:p>
            <a:r>
              <a:rPr lang="ru-RU" sz="4000">
                <a:latin typeface="Times New Roman" pitchFamily="18" charset="0"/>
              </a:rPr>
              <a:t>Куда обращаться за помощью?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908050"/>
            <a:ext cx="8662988" cy="492442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Отдел по делам семьи и молодежи.</a:t>
            </a:r>
            <a:r>
              <a:rPr lang="ru-RU" sz="2000">
                <a:effectLst/>
              </a:rPr>
              <a:t> Адрес: пр. Ленина 70. тел. 54-17-92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 Служба по делам детей Ильичевской райадминистрации.</a:t>
            </a:r>
            <a:r>
              <a:rPr lang="ru-RU" sz="2000">
                <a:effectLst/>
              </a:rPr>
              <a:t>  Адрес: пр. Металлургов 193.тел.: 47-30-53</a:t>
            </a: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>
                <a:effectLst/>
              </a:rPr>
              <a:t> </a:t>
            </a:r>
            <a:r>
              <a:rPr lang="ru-RU" sz="2000" b="1">
                <a:effectLst/>
              </a:rPr>
              <a:t>Органы внутренних дел</a:t>
            </a:r>
            <a:r>
              <a:rPr lang="ru-RU" sz="2000">
                <a:effectLst/>
              </a:rPr>
              <a:t>. Тел 102</a:t>
            </a: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>
                <a:effectLst/>
              </a:rPr>
              <a:t> </a:t>
            </a:r>
            <a:r>
              <a:rPr lang="ru-RU" sz="2000" b="1">
                <a:effectLst/>
              </a:rPr>
              <a:t>Центры социальных служб для семьи, детей и молодежи.</a:t>
            </a: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- Мариупольский городской центр социальных служб для семьи, детей и молодёжи. </a:t>
            </a:r>
            <a:r>
              <a:rPr lang="ru-RU" sz="2000">
                <a:effectLst/>
              </a:rPr>
              <a:t>Адрес: бул. Хмельницкого, 24-А.Тел.: 33-52-25</a:t>
            </a:r>
            <a:r>
              <a:rPr lang="ru-RU" sz="2000" b="1">
                <a:effectLst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-  Ильичевский  районный центр социальных служб для семьи, детей и молодёжи. </a:t>
            </a:r>
            <a:r>
              <a:rPr lang="ru-RU" sz="2000">
                <a:effectLst/>
              </a:rPr>
              <a:t>Адрес: ул. Карпинского, 56. Тел.: 47-31-03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-  Приморский районный центр  социальных служб для семьи, детей и молодёжи. </a:t>
            </a:r>
            <a:r>
              <a:rPr lang="ru-RU" sz="2000">
                <a:effectLst/>
              </a:rPr>
              <a:t>Адрес: пр. Строителей, 85-А.  Тел.: 54-37-83.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- Орджоникидзевский районный центр  социальных служб для семьи, детей и молодёжи. Адрес: пер. Рижский,40. Тел.: 24-71-51</a:t>
            </a: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>
                <a:effectLst/>
              </a:rPr>
              <a:t>-  Жовтневый районный центр  социальных служб для семьи, детей и молодёжи. Адрес: бул. Хмельницкого, 24-А. Тел.: 54-38-54 </a:t>
            </a:r>
            <a:endParaRPr lang="ru-RU" sz="2000">
              <a:effectLst/>
            </a:endParaRPr>
          </a:p>
          <a:p>
            <a:pPr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>
                <a:effectLst/>
              </a:rPr>
              <a:t>5) </a:t>
            </a:r>
            <a:r>
              <a:rPr lang="ru-RU" sz="2000" b="1">
                <a:effectLst/>
              </a:rPr>
              <a:t>Тел. Доверия:</a:t>
            </a:r>
            <a:r>
              <a:rPr lang="ru-RU" sz="2000">
                <a:effectLst/>
              </a:rPr>
              <a:t> 24-99-99/ 23-99-99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349500"/>
            <a:ext cx="4968875" cy="4240213"/>
          </a:xfrm>
          <a:ln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45624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 descr="216-1-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92600"/>
            <a:ext cx="2665412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04813"/>
            <a:ext cx="8229600" cy="5616575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НАСИЛЬСТВЕННЫЕ ДЕЙСТВИЯ</a:t>
            </a:r>
          </a:p>
          <a:p>
            <a:pPr algn="ctr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800">
                <a:latin typeface="Times New Roman" pitchFamily="18" charset="0"/>
              </a:rPr>
              <a:t>совершаются специально и направлены на достижение определенной цели;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uk-UA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800">
                <a:latin typeface="Times New Roman" pitchFamily="18" charset="0"/>
              </a:rPr>
              <a:t>наносят вред (физический, моральный, материальный) другому человеку;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uk-UA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800">
                <a:latin typeface="Times New Roman" pitchFamily="18" charset="0"/>
              </a:rPr>
              <a:t>нарушаются права и свободы этой особы;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uk-UA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800">
                <a:latin typeface="Times New Roman" pitchFamily="18" charset="0"/>
              </a:rPr>
              <a:t>делают невозможным эффективную самозащиту потерпевших от насилия (тот, кто совершает насилие, в большинстве случаев имеет преимущества)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496300" cy="63373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4000"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ru-RU" sz="4400">
                <a:solidFill>
                  <a:srgbClr val="0000FF"/>
                </a:solidFill>
                <a:latin typeface="Georgia" pitchFamily="18" charset="0"/>
              </a:rPr>
              <a:t>Основная причина жестокого обращения с детьми -</a:t>
            </a:r>
            <a:r>
              <a:rPr lang="ru-RU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6600">
                <a:solidFill>
                  <a:schemeClr val="tx2"/>
                </a:solidFill>
                <a:latin typeface="Georgia" pitchFamily="18" charset="0"/>
              </a:rPr>
              <a:t>внутренняя агрессивность</a:t>
            </a:r>
            <a:endParaRPr lang="ru-RU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>
                <a:latin typeface="Georgia" pitchFamily="18" charset="0"/>
              </a:rPr>
              <a:t>эмоциональное состояние, возникающее как реакция на переживание непреодолимости каких-то барьеров или недоступность чего-то желанного.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738" y="228600"/>
            <a:ext cx="8529637" cy="849313"/>
          </a:xfrm>
        </p:spPr>
        <p:txBody>
          <a:bodyPr/>
          <a:lstStyle/>
          <a:p>
            <a:r>
              <a:rPr lang="ru-RU" sz="3600" b="1">
                <a:latin typeface="Georgia" pitchFamily="18" charset="0"/>
              </a:rPr>
              <a:t>Виды насилия над детьми в семье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76825" y="1341438"/>
            <a:ext cx="3816350" cy="4784725"/>
          </a:xfrm>
        </p:spPr>
        <p:txBody>
          <a:bodyPr/>
          <a:lstStyle/>
          <a:p>
            <a:r>
              <a:rPr lang="ru-RU">
                <a:latin typeface="Georgia" pitchFamily="18" charset="0"/>
              </a:rPr>
              <a:t>физическое насилие;</a:t>
            </a:r>
          </a:p>
          <a:p>
            <a:r>
              <a:rPr lang="ru-RU">
                <a:latin typeface="Georgia" pitchFamily="18" charset="0"/>
              </a:rPr>
              <a:t>пренебрежение;</a:t>
            </a:r>
          </a:p>
          <a:p>
            <a:r>
              <a:rPr lang="ru-RU">
                <a:latin typeface="Georgia" pitchFamily="18" charset="0"/>
              </a:rPr>
              <a:t>психологическое жестокое обращение;</a:t>
            </a:r>
          </a:p>
          <a:p>
            <a:r>
              <a:rPr lang="ru-RU">
                <a:latin typeface="Georgia" pitchFamily="18" charset="0"/>
              </a:rPr>
              <a:t>сексуальное насилие.</a:t>
            </a:r>
          </a:p>
        </p:txBody>
      </p:sp>
      <p:pic>
        <p:nvPicPr>
          <p:cNvPr id="56324" name="Picture 4" descr="p-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751387" cy="329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ФИЗИЧЕСКОЕ НАСИЛИЕ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kul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24000"/>
            <a:ext cx="4895850" cy="4568825"/>
          </a:xfrm>
          <a:prstGeom prst="rect">
            <a:avLst/>
          </a:prstGeom>
          <a:noFill/>
        </p:spPr>
      </p:pic>
      <p:pic>
        <p:nvPicPr>
          <p:cNvPr id="58373" name="Picture 5" descr="nasilie_de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59886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61975"/>
          </a:xfrm>
        </p:spPr>
        <p:txBody>
          <a:bodyPr/>
          <a:lstStyle/>
          <a:p>
            <a:r>
              <a:rPr lang="ru-RU" sz="3600" b="1">
                <a:solidFill>
                  <a:srgbClr val="A50021"/>
                </a:solidFill>
                <a:latin typeface="Georgia" pitchFamily="18" charset="0"/>
              </a:rPr>
              <a:t>Физическое насилие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4105275" cy="56165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>
                <a:latin typeface="Georgia" pitchFamily="18" charset="0"/>
              </a:rPr>
              <a:t>Физическое  насилие  -  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</a:t>
            </a:r>
            <a:r>
              <a:rPr lang="ru-RU" sz="2800"/>
              <a:t> </a:t>
            </a:r>
          </a:p>
        </p:txBody>
      </p:sp>
      <p:pic>
        <p:nvPicPr>
          <p:cNvPr id="59396" name="Picture 4" descr="clip-image00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68413"/>
            <a:ext cx="4176712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ФИЗИЧЕСКОЕ НАСИЛИЕ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800"/>
              <a:t> 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</a:rPr>
              <a:t>А также  вовлечение  ребенка  в  употребление алкоголя, наркотиков, токсических веществ.     Физическое  насилие  над ребенком могут совершать родители, лица, их заменяющие, или другие взрослые.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46075"/>
          </a:xfrm>
        </p:spPr>
        <p:txBody>
          <a:bodyPr/>
          <a:lstStyle/>
          <a:p>
            <a:r>
              <a:rPr lang="ru-RU" sz="3200">
                <a:latin typeface="Georgia" pitchFamily="18" charset="0"/>
              </a:rPr>
              <a:t>Чаще всего это происходит в семьях, где:</a:t>
            </a:r>
            <a:r>
              <a:rPr lang="ru-RU" sz="4000"/>
              <a:t> 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836613"/>
            <a:ext cx="8229600" cy="59055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убеждены,  что физическое наказание является методом выбора для воспитания детей;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 (или один из них) являются алкоголиками, наркоманами, токсикоманами;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(или один из них) имеют психические заболевания;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нарушен   эмоционально-психологический  климат  (частые  ссоры, скандалы, отсутствие уважения друг к другу);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 находятся  в  состоянии  стресса  в  связи со смертью близких, болезнью, потерей работы, экономическим кризисом и др.;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родители   предъявляют   чрезмерные   требования  к  детям,  несоответствующие их возрасту и уровню развития; 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300">
                <a:latin typeface="Georgia" pitchFamily="18" charset="0"/>
              </a:rPr>
              <a:t>дети  имеют  особенности:  недоношенность  в  анамнезе, наличие соматических    или   психических   заболеваний;   они   гиперактивны, неусидчивы.</a:t>
            </a:r>
            <a:r>
              <a:rPr lang="ru-RU" sz="23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64</TotalTime>
  <Words>1477</Words>
  <Application>Microsoft Office PowerPoint</Application>
  <PresentationFormat>Экран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насилия над детьми в семье</vt:lpstr>
      <vt:lpstr>ФИЗИЧЕСКОЕ НАСИЛИЕ</vt:lpstr>
      <vt:lpstr>Физическое насилие</vt:lpstr>
      <vt:lpstr>ФИЗИЧЕСКОЕ НАСИЛИЕ</vt:lpstr>
      <vt:lpstr>Чаще всего это происходит в семьях, где: </vt:lpstr>
      <vt:lpstr>Презентация PowerPoint</vt:lpstr>
      <vt:lpstr>ПСИХОЛОГИЧЕСКОЕ НАСИЛИЕ</vt:lpstr>
      <vt:lpstr>ПСИХОЛОГИЧЕСКОЕ (ЭМОЦИОНАЛЬНОЕ) НАСИЛИЕ</vt:lpstr>
      <vt:lpstr>К психологическому насилию относятся:</vt:lpstr>
      <vt:lpstr>Презентация PowerPoint</vt:lpstr>
      <vt:lpstr>Особенности   поведения   взрослых,   совершающих   эмоциональное насилие: </vt:lpstr>
      <vt:lpstr>Пренебрежение</vt:lpstr>
      <vt:lpstr>Презентация PowerPoint</vt:lpstr>
      <vt:lpstr>Последствия жестокого обращения с детьми в семье</vt:lpstr>
      <vt:lpstr>СЕКСУАЛЬНОЕ НАСИЛИЕ</vt:lpstr>
      <vt:lpstr>Презентация PowerPoint</vt:lpstr>
      <vt:lpstr>Презентация PowerPoint</vt:lpstr>
      <vt:lpstr>ДОМАШНЕЕ НАСИЛИЕ</vt:lpstr>
      <vt:lpstr>Экономическое  насилие:</vt:lpstr>
      <vt:lpstr>Как проявляется насилие?</vt:lpstr>
      <vt:lpstr>Причины возникновения насилия:</vt:lpstr>
      <vt:lpstr>Последствия семейного насилия</vt:lpstr>
      <vt:lpstr>Куда обращаться за помощью?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12</cp:revision>
  <dcterms:created xsi:type="dcterms:W3CDTF">2012-11-25T21:13:04Z</dcterms:created>
  <dcterms:modified xsi:type="dcterms:W3CDTF">2018-02-07T13:08:29Z</dcterms:modified>
</cp:coreProperties>
</file>